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4" r:id="rId3"/>
    <p:sldId id="257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353" r:id="rId15"/>
    <p:sldId id="265" r:id="rId16"/>
    <p:sldId id="319" r:id="rId17"/>
    <p:sldId id="318" r:id="rId18"/>
    <p:sldId id="258" r:id="rId19"/>
    <p:sldId id="259" r:id="rId20"/>
    <p:sldId id="261" r:id="rId21"/>
    <p:sldId id="262" r:id="rId22"/>
    <p:sldId id="260" r:id="rId23"/>
    <p:sldId id="320" r:id="rId24"/>
    <p:sldId id="321" r:id="rId25"/>
    <p:sldId id="323" r:id="rId26"/>
    <p:sldId id="324" r:id="rId27"/>
    <p:sldId id="326" r:id="rId28"/>
    <p:sldId id="325" r:id="rId29"/>
    <p:sldId id="327" r:id="rId30"/>
    <p:sldId id="328" r:id="rId31"/>
    <p:sldId id="329" r:id="rId32"/>
    <p:sldId id="330" r:id="rId33"/>
    <p:sldId id="331" r:id="rId34"/>
    <p:sldId id="322" r:id="rId35"/>
    <p:sldId id="334" r:id="rId36"/>
    <p:sldId id="369" r:id="rId37"/>
    <p:sldId id="333" r:id="rId38"/>
    <p:sldId id="336" r:id="rId39"/>
    <p:sldId id="337" r:id="rId40"/>
    <p:sldId id="284" r:id="rId41"/>
    <p:sldId id="285" r:id="rId42"/>
    <p:sldId id="340" r:id="rId43"/>
    <p:sldId id="339" r:id="rId44"/>
    <p:sldId id="338" r:id="rId45"/>
    <p:sldId id="343" r:id="rId46"/>
    <p:sldId id="370" r:id="rId47"/>
    <p:sldId id="371" r:id="rId48"/>
    <p:sldId id="372" r:id="rId49"/>
    <p:sldId id="373" r:id="rId50"/>
    <p:sldId id="342" r:id="rId51"/>
    <p:sldId id="341" r:id="rId52"/>
    <p:sldId id="346" r:id="rId53"/>
    <p:sldId id="282" r:id="rId54"/>
    <p:sldId id="344" r:id="rId55"/>
    <p:sldId id="280" r:id="rId56"/>
    <p:sldId id="281" r:id="rId57"/>
    <p:sldId id="347" r:id="rId58"/>
    <p:sldId id="348" r:id="rId59"/>
    <p:sldId id="349" r:id="rId60"/>
    <p:sldId id="350" r:id="rId61"/>
    <p:sldId id="283" r:id="rId62"/>
    <p:sldId id="345" r:id="rId63"/>
    <p:sldId id="286" r:id="rId64"/>
    <p:sldId id="287" r:id="rId65"/>
    <p:sldId id="351" r:id="rId66"/>
    <p:sldId id="365" r:id="rId67"/>
    <p:sldId id="288" r:id="rId68"/>
    <p:sldId id="289" r:id="rId69"/>
    <p:sldId id="290" r:id="rId70"/>
    <p:sldId id="293" r:id="rId71"/>
    <p:sldId id="354" r:id="rId72"/>
    <p:sldId id="355" r:id="rId73"/>
    <p:sldId id="356" r:id="rId74"/>
    <p:sldId id="357" r:id="rId75"/>
    <p:sldId id="359" r:id="rId76"/>
    <p:sldId id="358" r:id="rId77"/>
    <p:sldId id="360" r:id="rId78"/>
    <p:sldId id="361" r:id="rId79"/>
    <p:sldId id="362" r:id="rId80"/>
    <p:sldId id="363" r:id="rId81"/>
    <p:sldId id="364" r:id="rId82"/>
    <p:sldId id="303" r:id="rId83"/>
    <p:sldId id="366" r:id="rId84"/>
    <p:sldId id="291" r:id="rId85"/>
    <p:sldId id="295" r:id="rId86"/>
    <p:sldId id="292" r:id="rId87"/>
    <p:sldId id="294" r:id="rId88"/>
    <p:sldId id="367" r:id="rId89"/>
    <p:sldId id="296" r:id="rId90"/>
    <p:sldId id="297" r:id="rId91"/>
    <p:sldId id="298" r:id="rId92"/>
    <p:sldId id="299" r:id="rId93"/>
    <p:sldId id="302" r:id="rId94"/>
    <p:sldId id="304" r:id="rId95"/>
    <p:sldId id="306" r:id="rId96"/>
    <p:sldId id="309" r:id="rId97"/>
    <p:sldId id="305" r:id="rId98"/>
    <p:sldId id="310" r:id="rId99"/>
    <p:sldId id="307" r:id="rId100"/>
    <p:sldId id="308" r:id="rId101"/>
    <p:sldId id="368" r:id="rId102"/>
    <p:sldId id="312" r:id="rId103"/>
    <p:sldId id="311" r:id="rId104"/>
    <p:sldId id="313" r:id="rId105"/>
    <p:sldId id="314" r:id="rId106"/>
    <p:sldId id="316" r:id="rId107"/>
    <p:sldId id="317" r:id="rId108"/>
    <p:sldId id="374" r:id="rId10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859E-2A12-43E2-9673-A991A921EB25}" type="datetimeFigureOut">
              <a:rPr lang="es-ES" smtClean="0"/>
              <a:pPr/>
              <a:t>17/03/2014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65124-2E2B-4EB1-85E3-3B6965E69B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859E-2A12-43E2-9673-A991A921EB25}" type="datetimeFigureOut">
              <a:rPr lang="es-ES" smtClean="0"/>
              <a:pPr/>
              <a:t>17/03/2014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65124-2E2B-4EB1-85E3-3B6965E69B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859E-2A12-43E2-9673-A991A921EB25}" type="datetimeFigureOut">
              <a:rPr lang="es-ES" smtClean="0"/>
              <a:pPr/>
              <a:t>17/03/2014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65124-2E2B-4EB1-85E3-3B6965E69B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859E-2A12-43E2-9673-A991A921EB25}" type="datetimeFigureOut">
              <a:rPr lang="es-ES" smtClean="0"/>
              <a:pPr/>
              <a:t>17/03/2014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65124-2E2B-4EB1-85E3-3B6965E69B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859E-2A12-43E2-9673-A991A921EB25}" type="datetimeFigureOut">
              <a:rPr lang="es-ES" smtClean="0"/>
              <a:pPr/>
              <a:t>17/03/2014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65124-2E2B-4EB1-85E3-3B6965E69B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859E-2A12-43E2-9673-A991A921EB25}" type="datetimeFigureOut">
              <a:rPr lang="es-ES" smtClean="0"/>
              <a:pPr/>
              <a:t>17/03/2014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65124-2E2B-4EB1-85E3-3B6965E69B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859E-2A12-43E2-9673-A991A921EB25}" type="datetimeFigureOut">
              <a:rPr lang="es-ES" smtClean="0"/>
              <a:pPr/>
              <a:t>17/03/2014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65124-2E2B-4EB1-85E3-3B6965E69B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859E-2A12-43E2-9673-A991A921EB25}" type="datetimeFigureOut">
              <a:rPr lang="es-ES" smtClean="0"/>
              <a:pPr/>
              <a:t>17/03/2014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65124-2E2B-4EB1-85E3-3B6965E69B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859E-2A12-43E2-9673-A991A921EB25}" type="datetimeFigureOut">
              <a:rPr lang="es-ES" smtClean="0"/>
              <a:pPr/>
              <a:t>17/03/2014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65124-2E2B-4EB1-85E3-3B6965E69B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859E-2A12-43E2-9673-A991A921EB25}" type="datetimeFigureOut">
              <a:rPr lang="es-ES" smtClean="0"/>
              <a:pPr/>
              <a:t>17/03/2014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65124-2E2B-4EB1-85E3-3B6965E69B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859E-2A12-43E2-9673-A991A921EB25}" type="datetimeFigureOut">
              <a:rPr lang="es-ES" smtClean="0"/>
              <a:pPr/>
              <a:t>17/03/2014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65124-2E2B-4EB1-85E3-3B6965E69B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2859E-2A12-43E2-9673-A991A921EB25}" type="datetimeFigureOut">
              <a:rPr lang="es-ES" smtClean="0"/>
              <a:pPr/>
              <a:t>17/03/2014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65124-2E2B-4EB1-85E3-3B6965E69BF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cbotanicalgarden.org/potd/2007/06/ephedra_frustillata.php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cbotanicalgarden.org/potd/2007/06/ephedra_frustillata.php" TargetMode="Externa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ymnosperms.org/users/kcn2/8_26_04_2/SanDiego_Zoo_2_up/Cycas2_1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topiapalmsandcycads.com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mailto:b-online@botanik.uni-hamburg.de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honianursery.com/shade-flowering-trees/ginkgo-biloba.html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DIVISIÓN PINOPHYTA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Clase preparada por:</a:t>
            </a:r>
          </a:p>
          <a:p>
            <a:r>
              <a:rPr lang="es-MX" dirty="0" smtClean="0"/>
              <a:t>Ing. </a:t>
            </a:r>
            <a:r>
              <a:rPr lang="es-MX" dirty="0" err="1" smtClean="0"/>
              <a:t>Agr</a:t>
            </a:r>
            <a:r>
              <a:rPr lang="es-MX" dirty="0" smtClean="0"/>
              <a:t>. M . </a:t>
            </a:r>
            <a:r>
              <a:rPr lang="es-MX" dirty="0" err="1" smtClean="0"/>
              <a:t>Sc.</a:t>
            </a:r>
            <a:r>
              <a:rPr lang="es-MX" dirty="0" smtClean="0"/>
              <a:t> Myrna Herrera Sosa</a:t>
            </a:r>
            <a:endParaRPr lang="es-E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plantnet.rbgsyd.nsw.gov.au/PlantNet/cycad/images/Zamia_tuerckheimii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428604"/>
            <a:ext cx="1968430" cy="5910224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857225" y="1357298"/>
            <a:ext cx="3714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 err="1" smtClean="0"/>
              <a:t>Zamia</a:t>
            </a:r>
            <a:r>
              <a:rPr lang="es-ES" sz="3200" b="1" dirty="0" smtClean="0"/>
              <a:t> </a:t>
            </a:r>
            <a:r>
              <a:rPr lang="es-ES" sz="3200" b="1" u="sng" dirty="0" err="1" smtClean="0"/>
              <a:t>tuerckheimii</a:t>
            </a:r>
            <a:r>
              <a:rPr lang="es-ES" sz="3200" b="1" dirty="0" smtClean="0"/>
              <a:t>: Estróbilo masculino</a:t>
            </a:r>
            <a:endParaRPr lang="es-ES" sz="3200" u="sng" dirty="0"/>
          </a:p>
        </p:txBody>
      </p:sp>
      <p:sp>
        <p:nvSpPr>
          <p:cNvPr id="4" name="3 Rectángulo"/>
          <p:cNvSpPr/>
          <p:nvPr/>
        </p:nvSpPr>
        <p:spPr>
          <a:xfrm>
            <a:off x="5572132" y="6429396"/>
            <a:ext cx="17357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err="1" smtClean="0"/>
              <a:t>Photo</a:t>
            </a:r>
            <a:r>
              <a:rPr lang="es-ES" sz="1200" dirty="0" smtClean="0"/>
              <a:t> Dennis Stevenson </a:t>
            </a:r>
            <a:endParaRPr lang="es-ES" sz="1200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Gnetaceae Gnetum gnem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357298"/>
            <a:ext cx="6219665" cy="4610084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4286248" y="6143644"/>
            <a:ext cx="3425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Copyright © 2008 by Janelle Burke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1714480" y="428604"/>
            <a:ext cx="5929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/>
              <a:t>Estróbilo femenino de </a:t>
            </a:r>
            <a:r>
              <a:rPr lang="es-MX" sz="2800" u="sng" dirty="0" err="1" smtClean="0"/>
              <a:t>Gnetum</a:t>
            </a:r>
            <a:r>
              <a:rPr lang="es-MX" sz="2800" dirty="0" smtClean="0"/>
              <a:t> </a:t>
            </a:r>
            <a:r>
              <a:rPr lang="es-MX" sz="2800" u="sng" dirty="0" err="1" smtClean="0"/>
              <a:t>gnemun</a:t>
            </a:r>
            <a:r>
              <a:rPr lang="es-MX" sz="2800" dirty="0" smtClean="0"/>
              <a:t> con una semilla</a:t>
            </a:r>
            <a:endParaRPr lang="es-ES" sz="2800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es-MX" dirty="0" smtClean="0"/>
              <a:t>FAMILIA EPHEDRACEAE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s-MX" dirty="0" smtClean="0"/>
              <a:t>De 1 género y aprox. 40 especies. </a:t>
            </a:r>
          </a:p>
          <a:p>
            <a:r>
              <a:rPr lang="es-MX" dirty="0" smtClean="0"/>
              <a:t>Distribución: América del Norte y del Sur, </a:t>
            </a:r>
            <a:r>
              <a:rPr lang="es-MX" dirty="0" err="1" smtClean="0"/>
              <a:t>Mediterraneo</a:t>
            </a:r>
            <a:r>
              <a:rPr lang="es-MX" dirty="0" smtClean="0"/>
              <a:t> hasta China.</a:t>
            </a:r>
          </a:p>
          <a:p>
            <a:r>
              <a:rPr lang="es-MX" dirty="0" smtClean="0"/>
              <a:t> Caracteres Clave:</a:t>
            </a:r>
          </a:p>
          <a:p>
            <a:r>
              <a:rPr lang="es-MX" dirty="0" smtClean="0"/>
              <a:t>Tallos </a:t>
            </a:r>
            <a:r>
              <a:rPr lang="es-MX" dirty="0" err="1" smtClean="0"/>
              <a:t>fotosinténticos</a:t>
            </a:r>
            <a:r>
              <a:rPr lang="es-MX" dirty="0" smtClean="0"/>
              <a:t> con nudos articulados, ramificados, semejantes a los de </a:t>
            </a:r>
            <a:r>
              <a:rPr lang="es-MX" dirty="0" err="1" smtClean="0"/>
              <a:t>Equisetum</a:t>
            </a:r>
            <a:r>
              <a:rPr lang="es-MX" dirty="0" smtClean="0"/>
              <a:t>.</a:t>
            </a:r>
          </a:p>
          <a:p>
            <a:r>
              <a:rPr lang="es-MX" dirty="0" smtClean="0"/>
              <a:t>Hojas reducidas a escamas.</a:t>
            </a:r>
          </a:p>
          <a:p>
            <a:r>
              <a:rPr lang="es-MX" dirty="0" smtClean="0"/>
              <a:t>Conos masculinos pequeños, </a:t>
            </a:r>
            <a:r>
              <a:rPr lang="es-MX" dirty="0" err="1" smtClean="0"/>
              <a:t>decíduos</a:t>
            </a:r>
            <a:r>
              <a:rPr lang="es-MX" dirty="0" smtClean="0"/>
              <a:t>, axilares</a:t>
            </a:r>
            <a:r>
              <a:rPr lang="es-ES" dirty="0" smtClean="0"/>
              <a:t>.</a:t>
            </a:r>
          </a:p>
          <a:p>
            <a:r>
              <a:rPr lang="es-MX" dirty="0" smtClean="0"/>
              <a:t>Plantas dioicas</a:t>
            </a:r>
            <a:endParaRPr lang="es-ES" dirty="0" smtClean="0"/>
          </a:p>
          <a:p>
            <a:r>
              <a:rPr lang="es-MX" dirty="0" smtClean="0"/>
              <a:t>Conos femeninos </a:t>
            </a:r>
            <a:r>
              <a:rPr lang="es-MX" dirty="0" err="1" smtClean="0"/>
              <a:t>elongados</a:t>
            </a:r>
            <a:r>
              <a:rPr lang="es-MX" dirty="0" smtClean="0"/>
              <a:t>, con varios pares de brácteas sobre el raquis y un solo rudimento seminal. Semilla roja.</a:t>
            </a:r>
          </a:p>
          <a:p>
            <a:r>
              <a:rPr lang="es-MX" dirty="0" smtClean="0"/>
              <a:t>Usos: E. </a:t>
            </a:r>
            <a:r>
              <a:rPr lang="es-MX" u="sng" dirty="0" err="1" smtClean="0"/>
              <a:t>equisetina</a:t>
            </a:r>
            <a:r>
              <a:rPr lang="es-MX" dirty="0" smtClean="0"/>
              <a:t> produce efedrina (descongestionante).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Ephedra frustilla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785794"/>
            <a:ext cx="3571900" cy="5371279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428596" y="1285860"/>
            <a:ext cx="350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err="1" smtClean="0"/>
              <a:t>Ephedra</a:t>
            </a:r>
            <a:r>
              <a:rPr lang="es-MX" sz="3200" dirty="0" smtClean="0"/>
              <a:t> </a:t>
            </a:r>
            <a:r>
              <a:rPr lang="es-MX" sz="3200" dirty="0" err="1" smtClean="0"/>
              <a:t>frustillata</a:t>
            </a:r>
            <a:endParaRPr lang="es-ES" sz="32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14810" y="6215082"/>
            <a:ext cx="39290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3"/>
              </a:rPr>
              <a:t>Daniel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3"/>
              </a:rPr>
              <a:t>Mosquin</a:t>
            </a:r>
            <a:r>
              <a:rPr kumimoji="0" lang="es-ES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3"/>
              </a:rPr>
              <a:t> - 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3"/>
              </a:rPr>
              <a:t>www.ubcbotanicalgarden.org/potd/2007/06/ephed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phedra frustilla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736"/>
            <a:ext cx="7620000" cy="50673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285852" y="428604"/>
            <a:ext cx="657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Estróbilos masculinos de </a:t>
            </a:r>
            <a:r>
              <a:rPr lang="es-MX" sz="2800" dirty="0" err="1" smtClean="0"/>
              <a:t>Ephedra</a:t>
            </a:r>
            <a:r>
              <a:rPr lang="es-MX" sz="2800" dirty="0" smtClean="0"/>
              <a:t> </a:t>
            </a:r>
            <a:r>
              <a:rPr lang="es-MX" sz="2800" dirty="0" err="1" smtClean="0"/>
              <a:t>frustillata</a:t>
            </a:r>
            <a:endParaRPr lang="es-ES" sz="2800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643306" y="6611779"/>
            <a:ext cx="47149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3"/>
              </a:rPr>
              <a:t>Daniel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3"/>
              </a:rPr>
              <a:t>Mosquin</a:t>
            </a:r>
            <a:r>
              <a:rPr kumimoji="0" lang="es-ES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3"/>
              </a:rPr>
              <a:t> - 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3"/>
              </a:rPr>
              <a:t>www.ubcbotanicalgarden.org/potd/2007/06/ephed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maxoutbody.com/images/ephed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736"/>
            <a:ext cx="2295525" cy="3095625"/>
          </a:xfrm>
          <a:prstGeom prst="rect">
            <a:avLst/>
          </a:prstGeom>
          <a:noFill/>
        </p:spPr>
      </p:pic>
      <p:pic>
        <p:nvPicPr>
          <p:cNvPr id="69636" name="Picture 4" descr="Ephedra chilens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500174"/>
            <a:ext cx="3810000" cy="28575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571604" y="285728"/>
            <a:ext cx="571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/>
              <a:t>EPHEDRA</a:t>
            </a:r>
            <a:endParaRPr lang="es-ES" sz="2800" dirty="0"/>
          </a:p>
        </p:txBody>
      </p:sp>
      <p:cxnSp>
        <p:nvCxnSpPr>
          <p:cNvPr id="8" name="7 Conector angular"/>
          <p:cNvCxnSpPr/>
          <p:nvPr/>
        </p:nvCxnSpPr>
        <p:spPr>
          <a:xfrm rot="5400000" flipH="1" flipV="1">
            <a:off x="607191" y="4321975"/>
            <a:ext cx="1643074" cy="857256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571472" y="5715016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Tallos fotosintéticos y articulados de </a:t>
            </a:r>
            <a:r>
              <a:rPr lang="es-MX" dirty="0" err="1" smtClean="0"/>
              <a:t>Ephedra</a:t>
            </a:r>
            <a:endParaRPr lang="es-ES" dirty="0"/>
          </a:p>
        </p:txBody>
      </p:sp>
      <p:cxnSp>
        <p:nvCxnSpPr>
          <p:cNvPr id="11" name="10 Conector angular"/>
          <p:cNvCxnSpPr/>
          <p:nvPr/>
        </p:nvCxnSpPr>
        <p:spPr>
          <a:xfrm rot="16200000" flipH="1">
            <a:off x="4500562" y="3786190"/>
            <a:ext cx="2357454" cy="500066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4500562" y="5643578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Estróbilos femeninos de </a:t>
            </a:r>
            <a:r>
              <a:rPr lang="es-MX" dirty="0" err="1" smtClean="0"/>
              <a:t>Ephedra</a:t>
            </a:r>
            <a:r>
              <a:rPr lang="es-MX" dirty="0" smtClean="0"/>
              <a:t> </a:t>
            </a:r>
            <a:r>
              <a:rPr lang="es-MX" dirty="0" err="1" smtClean="0"/>
              <a:t>chilensis</a:t>
            </a:r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072198" y="4357694"/>
            <a:ext cx="20717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dirty="0" smtClean="0"/>
              <a:t>Fotografía: Douglas </a:t>
            </a:r>
            <a:r>
              <a:rPr lang="es-MX" sz="800" dirty="0" err="1" smtClean="0"/>
              <a:t>Justice</a:t>
            </a:r>
            <a:endParaRPr lang="es-ES" sz="8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85786" y="4500570"/>
            <a:ext cx="23574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800" dirty="0" smtClean="0"/>
              <a:t>www.southtexasnatives.org</a:t>
            </a:r>
            <a:endParaRPr lang="es-ES" sz="800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/>
          <a:lstStyle/>
          <a:p>
            <a:r>
              <a:rPr lang="es-MX" dirty="0" smtClean="0"/>
              <a:t>FAMILIA WELWITSCHIACEAE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4525963"/>
          </a:xfrm>
        </p:spPr>
        <p:txBody>
          <a:bodyPr/>
          <a:lstStyle/>
          <a:p>
            <a:r>
              <a:rPr lang="es-MX" sz="2800" dirty="0" smtClean="0"/>
              <a:t>De una sola especie: </a:t>
            </a:r>
            <a:r>
              <a:rPr lang="es-MX" sz="2800" u="sng" dirty="0" err="1" smtClean="0"/>
              <a:t>Welwitschia</a:t>
            </a:r>
            <a:r>
              <a:rPr lang="es-MX" sz="2800" dirty="0" smtClean="0"/>
              <a:t> </a:t>
            </a:r>
            <a:r>
              <a:rPr lang="es-MX" sz="2800" u="sng" dirty="0" err="1" smtClean="0"/>
              <a:t>mirabilis</a:t>
            </a:r>
            <a:endParaRPr lang="es-MX" sz="2800" u="sng" dirty="0" smtClean="0"/>
          </a:p>
          <a:p>
            <a:r>
              <a:rPr lang="es-MX" sz="2800" dirty="0" smtClean="0"/>
              <a:t>Crece en el desierto de Namibia en África</a:t>
            </a:r>
          </a:p>
          <a:p>
            <a:r>
              <a:rPr lang="es-MX" sz="2800" dirty="0" smtClean="0"/>
              <a:t>Caracteres Clave.</a:t>
            </a:r>
          </a:p>
          <a:p>
            <a:r>
              <a:rPr lang="es-MX" sz="2800" dirty="0" smtClean="0"/>
              <a:t>Su raíz es gruesa, mide hasta 2 m de profundidad.</a:t>
            </a:r>
          </a:p>
          <a:p>
            <a:r>
              <a:rPr lang="es-MX" sz="2800" dirty="0" smtClean="0"/>
              <a:t>Tallo corto con disco o corona que presenta 2 hojas opuestas que crecen durante la vida de la planta.</a:t>
            </a:r>
          </a:p>
          <a:p>
            <a:r>
              <a:rPr lang="es-MX" sz="2800" dirty="0" smtClean="0"/>
              <a:t>Plantas dioicas, entomófilas</a:t>
            </a:r>
          </a:p>
          <a:p>
            <a:r>
              <a:rPr lang="es-MX" sz="2800" dirty="0" smtClean="0"/>
              <a:t>Estróbilos nacen de ramas cortas que emergen de la corona.</a:t>
            </a:r>
          </a:p>
          <a:p>
            <a:endParaRPr lang="es-ES" b="1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upload.wikimedia.org/wikipedia/commons/f/f4/Welwitschia_mirabilis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857300"/>
            <a:ext cx="7053275" cy="5291663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571604" y="214290"/>
            <a:ext cx="628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u="sng" dirty="0" err="1" smtClean="0"/>
              <a:t>Welwitschia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mirabilis</a:t>
            </a:r>
            <a:r>
              <a:rPr lang="es-MX" sz="3200" dirty="0" smtClean="0"/>
              <a:t> Hook</a:t>
            </a:r>
            <a:endParaRPr lang="es-ES" sz="3200" u="sng" dirty="0"/>
          </a:p>
        </p:txBody>
      </p:sp>
      <p:sp>
        <p:nvSpPr>
          <p:cNvPr id="6" name="5 CuadroTexto"/>
          <p:cNvSpPr txBox="1"/>
          <p:nvPr/>
        </p:nvSpPr>
        <p:spPr>
          <a:xfrm>
            <a:off x="4857752" y="6357958"/>
            <a:ext cx="3429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00" dirty="0" smtClean="0"/>
              <a:t>Thomas </a:t>
            </a:r>
            <a:r>
              <a:rPr lang="es-MX" sz="1000" dirty="0" err="1" smtClean="0"/>
              <a:t>Schoch</a:t>
            </a:r>
            <a:r>
              <a:rPr lang="es-MX" sz="1000" dirty="0" smtClean="0"/>
              <a:t>  - upload.wikimedia.org/</a:t>
            </a:r>
            <a:r>
              <a:rPr lang="es-MX" sz="1000" dirty="0" err="1" smtClean="0"/>
              <a:t>wikipedia</a:t>
            </a:r>
            <a:r>
              <a:rPr lang="es-MX" sz="1000" dirty="0" smtClean="0"/>
              <a:t>/</a:t>
            </a:r>
            <a:r>
              <a:rPr lang="es-MX" sz="1000" dirty="0" err="1" smtClean="0"/>
              <a:t>commons</a:t>
            </a:r>
            <a:r>
              <a:rPr lang="es-MX" sz="1000" dirty="0" smtClean="0"/>
              <a:t> </a:t>
            </a:r>
            <a:endParaRPr lang="es-ES" sz="1000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dic.academic.ru/pictures/wiki/files/87/Welwitschia-mirabilis-fema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28802"/>
            <a:ext cx="3810000" cy="2857500"/>
          </a:xfrm>
          <a:prstGeom prst="rect">
            <a:avLst/>
          </a:prstGeom>
          <a:noFill/>
        </p:spPr>
      </p:pic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714348" y="4786322"/>
            <a:ext cx="26997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dic.academic.ru/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pictures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/wiki/files/87/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Welwit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pic>
        <p:nvPicPr>
          <p:cNvPr id="73733" name="Picture 5" descr="http://mix.fresqui.com/files/images/plana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785926"/>
            <a:ext cx="4762500" cy="3571875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1000100" y="714356"/>
            <a:ext cx="742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/>
              <a:t>Planta femenina de </a:t>
            </a:r>
            <a:r>
              <a:rPr lang="es-MX" sz="3200" dirty="0" err="1" smtClean="0"/>
              <a:t>Welwitschia</a:t>
            </a:r>
            <a:r>
              <a:rPr lang="es-MX" sz="3200" dirty="0" smtClean="0"/>
              <a:t> </a:t>
            </a:r>
            <a:r>
              <a:rPr lang="es-MX" sz="3200" dirty="0" err="1" smtClean="0"/>
              <a:t>mirabilis</a:t>
            </a:r>
            <a:endParaRPr lang="es-ES" sz="3200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214290"/>
            <a:ext cx="8472518" cy="1143000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Edwardian Script ITC" pitchFamily="66" charset="0"/>
              </a:rPr>
              <a:t>Tu Visión y tus Ideales crean tu Realidad</a:t>
            </a:r>
            <a:endParaRPr lang="es-ES" dirty="0">
              <a:latin typeface="Edwardian Script ITC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428736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s-MX" dirty="0" smtClean="0">
                <a:latin typeface="French Script MT" pitchFamily="66" charset="0"/>
              </a:rPr>
              <a:t>“Valora tu visión y tus ideales;</a:t>
            </a:r>
          </a:p>
          <a:p>
            <a:r>
              <a:rPr lang="es-MX" dirty="0" smtClean="0">
                <a:latin typeface="French Script MT" pitchFamily="66" charset="0"/>
              </a:rPr>
              <a:t>valora la música que mueve tu corazón y los sueños que se forman en tu mente.</a:t>
            </a:r>
          </a:p>
          <a:p>
            <a:r>
              <a:rPr lang="es-MX" dirty="0" smtClean="0">
                <a:latin typeface="French Script MT" pitchFamily="66" charset="0"/>
              </a:rPr>
              <a:t>Si te mantienes fiel a ellos, crearás las condiciones propicias y el ambiente favorable para construir tu mundo.</a:t>
            </a:r>
          </a:p>
          <a:p>
            <a:r>
              <a:rPr lang="es-MX" dirty="0" smtClean="0">
                <a:latin typeface="French Script MT" pitchFamily="66" charset="0"/>
              </a:rPr>
              <a:t>Pocas cosas te permitirán atraer la felicidad y el éxito a tu vida de la manera que lo hace el saber que estás viviendo una vida con propósito</a:t>
            </a:r>
            <a:r>
              <a:rPr lang="es-MX" dirty="0" smtClean="0">
                <a:latin typeface="Edwardian Script ITC" pitchFamily="66" charset="0"/>
              </a:rPr>
              <a:t>”. </a:t>
            </a:r>
          </a:p>
          <a:p>
            <a:r>
              <a:rPr lang="es-MX" dirty="0" smtClean="0">
                <a:latin typeface="Edwardian Script ITC" pitchFamily="66" charset="0"/>
              </a:rPr>
              <a:t>Autor: Dr. Camilo Cruz. </a:t>
            </a:r>
          </a:p>
          <a:p>
            <a:r>
              <a:rPr lang="es-MX" dirty="0" smtClean="0">
                <a:latin typeface="Edwardian Script ITC" pitchFamily="66" charset="0"/>
              </a:rPr>
              <a:t>Libro: La ley de la Atracción.</a:t>
            </a:r>
            <a:endParaRPr lang="es-ES" dirty="0">
              <a:latin typeface="Edwardian Script ITC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d30000260.purehost.com/sitebuildercontent/sitebuilderpictures/Ceratozamia%20latatifolia1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571612"/>
            <a:ext cx="6096000" cy="4572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500166" y="500042"/>
            <a:ext cx="5000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 smtClean="0"/>
              <a:t>Ceratozamia</a:t>
            </a:r>
            <a:endParaRPr lang="es-ES" sz="3200" dirty="0"/>
          </a:p>
        </p:txBody>
      </p:sp>
      <p:sp>
        <p:nvSpPr>
          <p:cNvPr id="4" name="3 Rectángulo"/>
          <p:cNvSpPr/>
          <p:nvPr/>
        </p:nvSpPr>
        <p:spPr>
          <a:xfrm>
            <a:off x="2857488" y="628652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00" dirty="0" smtClean="0"/>
              <a:t>http://d30000260.purehost.com/sitebuildercontent/sitebuilderpictures/Ceratozamia%20latatifolia1g.JPG</a:t>
            </a:r>
            <a:endParaRPr lang="es-E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Zamiaceae Ceratozamia fuscovirid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642918"/>
            <a:ext cx="4868143" cy="5500726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428596" y="1214422"/>
            <a:ext cx="29289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u="sng" dirty="0" err="1" smtClean="0"/>
              <a:t>Ceratozamia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fuscoviridis</a:t>
            </a:r>
            <a:r>
              <a:rPr lang="es-MX" sz="3200" dirty="0" smtClean="0"/>
              <a:t>: Estróbilo femenino</a:t>
            </a:r>
            <a:endParaRPr lang="es-ES" sz="3200" u="sng" dirty="0"/>
          </a:p>
        </p:txBody>
      </p:sp>
      <p:sp>
        <p:nvSpPr>
          <p:cNvPr id="4" name="3 Rectángulo"/>
          <p:cNvSpPr/>
          <p:nvPr/>
        </p:nvSpPr>
        <p:spPr>
          <a:xfrm>
            <a:off x="6643702" y="6286520"/>
            <a:ext cx="19014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/>
              <a:t>© 2008 </a:t>
            </a:r>
            <a:r>
              <a:rPr lang="es-ES" sz="1200" dirty="0" err="1" smtClean="0"/>
              <a:t>by</a:t>
            </a:r>
            <a:r>
              <a:rPr lang="es-ES" sz="1200" dirty="0" smtClean="0"/>
              <a:t> Ciaran </a:t>
            </a:r>
            <a:r>
              <a:rPr lang="es-ES" sz="1200" dirty="0" err="1" smtClean="0"/>
              <a:t>Moloney</a:t>
            </a:r>
            <a:r>
              <a:rPr lang="es-ES" sz="1200" dirty="0" smtClean="0"/>
              <a:t> </a:t>
            </a:r>
            <a:endParaRPr lang="es-E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Zamiaceae Ceratozamia fuscovirid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142984"/>
            <a:ext cx="6959908" cy="5199051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5429256" y="6357958"/>
            <a:ext cx="2762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© 2008 </a:t>
            </a:r>
            <a:r>
              <a:rPr lang="es-ES" dirty="0" err="1" smtClean="0"/>
              <a:t>by</a:t>
            </a:r>
            <a:r>
              <a:rPr lang="es-ES" dirty="0" smtClean="0"/>
              <a:t> Ciaran </a:t>
            </a:r>
            <a:r>
              <a:rPr lang="es-ES" dirty="0" err="1" smtClean="0"/>
              <a:t>Moloney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1285852" y="357166"/>
            <a:ext cx="6858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Hoja compuesta de </a:t>
            </a:r>
            <a:r>
              <a:rPr lang="es-MX" sz="2800" dirty="0" err="1" smtClean="0"/>
              <a:t>Ceratozamia</a:t>
            </a:r>
            <a:r>
              <a:rPr lang="es-MX" sz="2800" dirty="0" smtClean="0"/>
              <a:t> </a:t>
            </a:r>
            <a:r>
              <a:rPr lang="es-MX" sz="2800" dirty="0" err="1" smtClean="0"/>
              <a:t>fuscoviridis</a:t>
            </a:r>
            <a:endParaRPr lang="es-ES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ORDEN PINALES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Familias presentes en Guatemala: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s-MX" dirty="0" err="1" smtClean="0"/>
              <a:t>Pinaceae</a:t>
            </a:r>
            <a:endParaRPr lang="es-MX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s-MX" dirty="0" err="1" smtClean="0"/>
              <a:t>Cupressaceae</a:t>
            </a:r>
            <a:endParaRPr lang="es-MX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s-MX" dirty="0" err="1" smtClean="0"/>
              <a:t>Taxodiaceae</a:t>
            </a:r>
            <a:endParaRPr lang="es-MX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s-MX" dirty="0" err="1" smtClean="0"/>
              <a:t>Araucariaceae</a:t>
            </a:r>
            <a:r>
              <a:rPr lang="es-MX" dirty="0" smtClean="0"/>
              <a:t> (introducida)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s-MX" dirty="0" err="1" smtClean="0"/>
              <a:t>Podocarpaceae</a:t>
            </a:r>
            <a:endParaRPr lang="es-MX" dirty="0" smtClean="0"/>
          </a:p>
          <a:p>
            <a:pPr marL="1371600" lvl="2" indent="-457200">
              <a:buFont typeface="+mj-lt"/>
              <a:buAutoNum type="arabicPeriod"/>
            </a:pPr>
            <a:endParaRPr lang="es-E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FAMILIA PINACEAE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Número de géneros:  10 APROX.</a:t>
            </a:r>
          </a:p>
          <a:p>
            <a:r>
              <a:rPr lang="es-MX" dirty="0" smtClean="0"/>
              <a:t>Número de especies:  250 aprox.</a:t>
            </a:r>
          </a:p>
          <a:p>
            <a:r>
              <a:rPr lang="es-MX" dirty="0" smtClean="0"/>
              <a:t>Área de Distribución: Hemisferio Norte, en América desde Alaska hasta Centro América y el Caribe. </a:t>
            </a:r>
          </a:p>
          <a:p>
            <a:r>
              <a:rPr lang="es-MX" dirty="0" smtClean="0"/>
              <a:t>Géneros presentes en Guatemala:</a:t>
            </a:r>
          </a:p>
          <a:p>
            <a:r>
              <a:rPr lang="es-MX" dirty="0" err="1" smtClean="0"/>
              <a:t>Pinus</a:t>
            </a:r>
            <a:r>
              <a:rPr lang="es-MX" dirty="0" smtClean="0"/>
              <a:t> y </a:t>
            </a:r>
            <a:r>
              <a:rPr lang="es-MX" dirty="0" err="1" smtClean="0"/>
              <a:t>Abies</a:t>
            </a:r>
            <a:endParaRPr lang="es-MX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FAMILIA PINACEAE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CARACTERES CLAVE:</a:t>
            </a:r>
          </a:p>
          <a:p>
            <a:r>
              <a:rPr lang="es-MX" dirty="0" smtClean="0"/>
              <a:t>Hábito: Árboles y unos pocos arbustos de ramas verticiladas u opuestas; perennifolios.</a:t>
            </a:r>
          </a:p>
          <a:p>
            <a:r>
              <a:rPr lang="es-MX" dirty="0" smtClean="0"/>
              <a:t>Hojas: modificadas; son agujas o </a:t>
            </a:r>
            <a:r>
              <a:rPr lang="es-MX" dirty="0" err="1" smtClean="0"/>
              <a:t>ascículas</a:t>
            </a:r>
            <a:r>
              <a:rPr lang="es-MX" dirty="0"/>
              <a:t> </a:t>
            </a:r>
            <a:r>
              <a:rPr lang="es-MX" dirty="0" smtClean="0"/>
              <a:t>de </a:t>
            </a:r>
            <a:r>
              <a:rPr lang="es-MX" dirty="0" err="1" smtClean="0"/>
              <a:t>filotaxia</a:t>
            </a:r>
            <a:r>
              <a:rPr lang="es-MX" dirty="0" smtClean="0"/>
              <a:t> helicoidal o en fascículos (braquiblastos con estípulas </a:t>
            </a:r>
            <a:r>
              <a:rPr lang="es-MX" dirty="0" err="1" smtClean="0"/>
              <a:t>coriaceas</a:t>
            </a:r>
            <a:r>
              <a:rPr lang="es-MX" dirty="0" smtClean="0"/>
              <a:t> en la base).</a:t>
            </a:r>
          </a:p>
          <a:p>
            <a:r>
              <a:rPr lang="es-MX" dirty="0" smtClean="0"/>
              <a:t>Plantas monoicas</a:t>
            </a:r>
            <a:endParaRPr lang="es-E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FAMILIA PINACEAE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 smtClean="0"/>
              <a:t>CONTINUACIÓN CARACTERES CLAVE:</a:t>
            </a:r>
          </a:p>
          <a:p>
            <a:r>
              <a:rPr lang="es-MX" dirty="0" smtClean="0"/>
              <a:t>Estróbilos femeninos: Son Conos leñosos compuestos por </a:t>
            </a:r>
            <a:r>
              <a:rPr lang="es-MX" dirty="0" err="1" smtClean="0"/>
              <a:t>bracteas</a:t>
            </a:r>
            <a:r>
              <a:rPr lang="es-MX" dirty="0" smtClean="0"/>
              <a:t> reproductivas femeninas, </a:t>
            </a:r>
            <a:r>
              <a:rPr lang="es-MX" dirty="0" err="1" smtClean="0"/>
              <a:t>macroesporófilos</a:t>
            </a:r>
            <a:r>
              <a:rPr lang="es-MX" dirty="0" smtClean="0"/>
              <a:t> o </a:t>
            </a:r>
            <a:r>
              <a:rPr lang="es-MX" dirty="0" err="1" smtClean="0"/>
              <a:t>megaesporófilos</a:t>
            </a:r>
            <a:r>
              <a:rPr lang="es-MX" dirty="0" smtClean="0"/>
              <a:t> leñosos y </a:t>
            </a:r>
            <a:r>
              <a:rPr lang="es-MX" dirty="0" err="1" smtClean="0"/>
              <a:t>bracteas</a:t>
            </a:r>
            <a:r>
              <a:rPr lang="es-MX" dirty="0" smtClean="0"/>
              <a:t> vegetativas o escamas tectrices </a:t>
            </a:r>
            <a:r>
              <a:rPr lang="es-MX" dirty="0" err="1" smtClean="0"/>
              <a:t>coriaceas</a:t>
            </a:r>
            <a:r>
              <a:rPr lang="es-MX" dirty="0" smtClean="0"/>
              <a:t>.</a:t>
            </a:r>
          </a:p>
          <a:p>
            <a:r>
              <a:rPr lang="es-MX" dirty="0" smtClean="0"/>
              <a:t>Estróbilos masculinos: Son conos simples de </a:t>
            </a:r>
            <a:r>
              <a:rPr lang="es-MX" dirty="0" err="1" smtClean="0"/>
              <a:t>bracteas</a:t>
            </a:r>
            <a:r>
              <a:rPr lang="es-MX" dirty="0" smtClean="0"/>
              <a:t> reproductivas masculinas o </a:t>
            </a:r>
            <a:r>
              <a:rPr lang="es-MX" dirty="0" err="1" smtClean="0"/>
              <a:t>microesporófilos</a:t>
            </a:r>
            <a:r>
              <a:rPr lang="es-MX" dirty="0" smtClean="0"/>
              <a:t> </a:t>
            </a:r>
            <a:r>
              <a:rPr lang="es-MX" dirty="0" err="1" smtClean="0"/>
              <a:t>coriaceos</a:t>
            </a:r>
            <a:r>
              <a:rPr lang="es-MX" dirty="0" smtClean="0"/>
              <a:t>. Miden 2 cm aprox.</a:t>
            </a:r>
            <a:endParaRPr lang="es-E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bcbotanicalgarden.org/potd/pinus_pondero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428604"/>
            <a:ext cx="3953736" cy="5956665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642910" y="500042"/>
            <a:ext cx="3786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u="sng" dirty="0" err="1" smtClean="0"/>
              <a:t>Pinus</a:t>
            </a:r>
            <a:r>
              <a:rPr lang="es-MX" sz="4000" dirty="0" smtClean="0"/>
              <a:t> </a:t>
            </a:r>
            <a:r>
              <a:rPr lang="es-MX" sz="4000" u="sng" dirty="0" smtClean="0"/>
              <a:t>ponderosa </a:t>
            </a:r>
            <a:r>
              <a:rPr lang="es-MX" sz="4000" dirty="0" smtClean="0"/>
              <a:t>P &amp; C </a:t>
            </a:r>
            <a:r>
              <a:rPr lang="es-MX" sz="4000" dirty="0" err="1" smtClean="0"/>
              <a:t>Lawson</a:t>
            </a:r>
            <a:endParaRPr lang="es-ES" sz="4000" u="sng" dirty="0"/>
          </a:p>
        </p:txBody>
      </p:sp>
      <p:sp>
        <p:nvSpPr>
          <p:cNvPr id="6" name="5 CuadroTexto"/>
          <p:cNvSpPr txBox="1"/>
          <p:nvPr/>
        </p:nvSpPr>
        <p:spPr>
          <a:xfrm>
            <a:off x="642910" y="2071678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/>
              <a:t>Planta completa</a:t>
            </a:r>
            <a:endParaRPr lang="es-ES" sz="3600" dirty="0"/>
          </a:p>
        </p:txBody>
      </p:sp>
      <p:sp>
        <p:nvSpPr>
          <p:cNvPr id="7" name="6 CuadroTexto"/>
          <p:cNvSpPr txBox="1"/>
          <p:nvPr/>
        </p:nvSpPr>
        <p:spPr>
          <a:xfrm>
            <a:off x="4071934" y="6429396"/>
            <a:ext cx="4572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00" dirty="0" smtClean="0"/>
              <a:t>Daniel </a:t>
            </a:r>
            <a:r>
              <a:rPr lang="es-ES" sz="1000" dirty="0" err="1" smtClean="0"/>
              <a:t>Masquin</a:t>
            </a:r>
            <a:r>
              <a:rPr lang="es-ES" sz="1000" dirty="0" smtClean="0"/>
              <a:t> http://www.ubcbotanicalgarden.org/potd/pinus_ponderosa.jpg</a:t>
            </a:r>
            <a:endParaRPr lang="es-ES" sz="1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nus caribaea, estróbilo masculino / Pinus caribaea, male c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089536"/>
            <a:ext cx="4714908" cy="3536181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785918" y="285728"/>
            <a:ext cx="5500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/>
              <a:t>Estróbilo masculino de </a:t>
            </a:r>
            <a:r>
              <a:rPr lang="es-MX" sz="3600" u="sng" dirty="0" err="1" smtClean="0"/>
              <a:t>Pinus</a:t>
            </a:r>
            <a:r>
              <a:rPr lang="es-MX" sz="3600" u="sng" dirty="0" smtClean="0"/>
              <a:t> </a:t>
            </a:r>
            <a:r>
              <a:rPr lang="es-MX" sz="3600" u="sng" dirty="0" err="1" smtClean="0"/>
              <a:t>caribaea</a:t>
            </a:r>
            <a:r>
              <a:rPr lang="es-MX" sz="3600" u="sng" dirty="0" smtClean="0"/>
              <a:t> </a:t>
            </a:r>
            <a:r>
              <a:rPr lang="es-MX" sz="3600" dirty="0" err="1" smtClean="0"/>
              <a:t>Morelet</a:t>
            </a:r>
            <a:endParaRPr lang="es-ES" sz="3600" dirty="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071934" y="5786454"/>
            <a:ext cx="29017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www.cybertruffle.org.uk/vinales/pics/pinus_es...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FAMILIA CYCADACEAE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Número de géneros: 10 </a:t>
            </a:r>
          </a:p>
          <a:p>
            <a:r>
              <a:rPr lang="es-MX" dirty="0" smtClean="0"/>
              <a:t>Número de especies: 100 aprox.</a:t>
            </a:r>
          </a:p>
          <a:p>
            <a:r>
              <a:rPr lang="es-MX" dirty="0" smtClean="0"/>
              <a:t>Área de Distribución: Trópicos y </a:t>
            </a:r>
            <a:r>
              <a:rPr lang="es-MX" dirty="0" err="1" smtClean="0"/>
              <a:t>Subtrópicos</a:t>
            </a:r>
            <a:endParaRPr lang="es-MX" dirty="0" smtClean="0"/>
          </a:p>
          <a:p>
            <a:r>
              <a:rPr lang="es-MX" dirty="0" smtClean="0"/>
              <a:t>Géneros presentes en Guatemala:</a:t>
            </a:r>
          </a:p>
          <a:p>
            <a:pPr lvl="1"/>
            <a:r>
              <a:rPr lang="es-MX" dirty="0" err="1" smtClean="0"/>
              <a:t>Cycas</a:t>
            </a:r>
            <a:r>
              <a:rPr lang="es-MX" dirty="0" smtClean="0"/>
              <a:t>: con 20 especies en el mundo y una introducida a Guatemala (</a:t>
            </a:r>
            <a:r>
              <a:rPr lang="es-MX" u="sng" dirty="0" err="1" smtClean="0"/>
              <a:t>Cycas</a:t>
            </a:r>
            <a:r>
              <a:rPr lang="es-MX" dirty="0" smtClean="0"/>
              <a:t> </a:t>
            </a:r>
            <a:r>
              <a:rPr lang="es-MX" u="sng" dirty="0" smtClean="0"/>
              <a:t>revoluta</a:t>
            </a:r>
            <a:r>
              <a:rPr lang="es-MX" dirty="0" smtClean="0"/>
              <a:t>)</a:t>
            </a:r>
          </a:p>
          <a:p>
            <a:pPr lvl="1"/>
            <a:r>
              <a:rPr lang="es-MX" dirty="0" err="1" smtClean="0"/>
              <a:t>Zamia</a:t>
            </a:r>
            <a:r>
              <a:rPr lang="es-MX" dirty="0" smtClean="0"/>
              <a:t>: con 30 – 40 especies en el mundo.</a:t>
            </a:r>
          </a:p>
          <a:p>
            <a:pPr lvl="1"/>
            <a:r>
              <a:rPr lang="es-MX" dirty="0" err="1" smtClean="0"/>
              <a:t>Ceratozamia</a:t>
            </a:r>
            <a:r>
              <a:rPr lang="es-MX" dirty="0" smtClean="0"/>
              <a:t>: con 4 especies en el mundo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erbarivirtual.uib.es/imatges/931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071546"/>
            <a:ext cx="5455645" cy="5434479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857356" y="285728"/>
            <a:ext cx="542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ESTRÓBILOS MASCULINOS Y ASCÍCULAS O AGUJAS DE PINO (</a:t>
            </a:r>
            <a:r>
              <a:rPr lang="es-MX" u="sng" dirty="0" err="1" smtClean="0"/>
              <a:t>Pinus</a:t>
            </a:r>
            <a:r>
              <a:rPr lang="es-MX" dirty="0" smtClean="0"/>
              <a:t> </a:t>
            </a:r>
            <a:r>
              <a:rPr lang="es-MX" u="sng" dirty="0" err="1" smtClean="0"/>
              <a:t>pinea</a:t>
            </a:r>
            <a:r>
              <a:rPr lang="es-MX" dirty="0" smtClean="0"/>
              <a:t> L.)</a:t>
            </a:r>
            <a:endParaRPr lang="es-ES" dirty="0"/>
          </a:p>
        </p:txBody>
      </p:sp>
      <p:cxnSp>
        <p:nvCxnSpPr>
          <p:cNvPr id="5" name="4 Conector angular"/>
          <p:cNvCxnSpPr/>
          <p:nvPr/>
        </p:nvCxnSpPr>
        <p:spPr>
          <a:xfrm flipV="1">
            <a:off x="5072066" y="1500174"/>
            <a:ext cx="2428892" cy="21431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7572396" y="1214422"/>
            <a:ext cx="1357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Estróbilos masculinos de pino</a:t>
            </a:r>
            <a:endParaRPr lang="es-ES" b="1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857752" y="6488668"/>
            <a:ext cx="2438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herbarivirtual.uib.es/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imatges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/93183.jpg</a:t>
            </a:r>
            <a:r>
              <a: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217.127.156.146/floresdelsureste/coniferasrepoblacion/fotos/pinus_halepensis/Pinus%20halapensis.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642918"/>
            <a:ext cx="4762500" cy="5724525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357158" y="1000108"/>
            <a:ext cx="27860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Estróbilo femenino de </a:t>
            </a:r>
            <a:r>
              <a:rPr lang="es-MX" sz="3200" u="sng" dirty="0" err="1" smtClean="0"/>
              <a:t>Pinus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halapensis</a:t>
            </a:r>
            <a:endParaRPr lang="es-ES" sz="3200" dirty="0"/>
          </a:p>
        </p:txBody>
      </p:sp>
      <p:sp>
        <p:nvSpPr>
          <p:cNvPr id="5" name="4 Rectángulo"/>
          <p:cNvSpPr/>
          <p:nvPr/>
        </p:nvSpPr>
        <p:spPr>
          <a:xfrm>
            <a:off x="3857620" y="6429396"/>
            <a:ext cx="4857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/>
              <a:t>http://217.127.156.146/floresdelsureste/coniferasrepoblacion/pinus_halapensis.html</a:t>
            </a:r>
            <a:endParaRPr lang="es-ES" sz="1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217.127.156.146/floresdelsureste/coniferasrepoblacion/fotos/pinus_halepensis/Pinus%20halapensis.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571480"/>
            <a:ext cx="3946814" cy="5738801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3857620" y="6286520"/>
            <a:ext cx="4857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/>
              <a:t>http://217.127.156.146/floresdelsureste/coniferasrepoblacion/pinus_halapensis.html</a:t>
            </a:r>
            <a:endParaRPr lang="es-ES" sz="10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71472" y="857232"/>
            <a:ext cx="34290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err="1" smtClean="0"/>
              <a:t>Macroesporófilo</a:t>
            </a:r>
            <a:r>
              <a:rPr lang="es-MX" sz="3200" dirty="0" smtClean="0"/>
              <a:t>, </a:t>
            </a:r>
            <a:r>
              <a:rPr lang="es-MX" sz="3200" dirty="0" err="1" smtClean="0"/>
              <a:t>megaesporófilo</a:t>
            </a:r>
            <a:r>
              <a:rPr lang="es-MX" sz="3200" dirty="0" smtClean="0"/>
              <a:t> o </a:t>
            </a:r>
            <a:r>
              <a:rPr lang="es-MX" sz="3200" dirty="0" err="1" smtClean="0"/>
              <a:t>bractea</a:t>
            </a:r>
            <a:r>
              <a:rPr lang="es-MX" sz="3200" dirty="0" smtClean="0"/>
              <a:t> reproductiva femenina de </a:t>
            </a:r>
            <a:r>
              <a:rPr lang="es-MX" sz="3200" u="sng" dirty="0" err="1" smtClean="0"/>
              <a:t>Pinus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halapensis</a:t>
            </a:r>
            <a:endParaRPr lang="es-ES" sz="3200" u="sng" dirty="0"/>
          </a:p>
        </p:txBody>
      </p:sp>
      <p:cxnSp>
        <p:nvCxnSpPr>
          <p:cNvPr id="7" name="6 Conector recto de flecha"/>
          <p:cNvCxnSpPr/>
          <p:nvPr/>
        </p:nvCxnSpPr>
        <p:spPr>
          <a:xfrm rot="10800000" flipV="1">
            <a:off x="3428992" y="4357694"/>
            <a:ext cx="2428892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1142976" y="4572008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Semillas aladas</a:t>
            </a:r>
            <a:endParaRPr lang="es-ES" dirty="0"/>
          </a:p>
        </p:txBody>
      </p:sp>
      <p:cxnSp>
        <p:nvCxnSpPr>
          <p:cNvPr id="10" name="9 Conector recto de flecha"/>
          <p:cNvCxnSpPr/>
          <p:nvPr/>
        </p:nvCxnSpPr>
        <p:spPr>
          <a:xfrm rot="10800000" flipV="1">
            <a:off x="3428992" y="4500570"/>
            <a:ext cx="3000396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ESPECIES DE PINUS EN GUATEMALA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u="sng" dirty="0" err="1" smtClean="0"/>
              <a:t>Pinus</a:t>
            </a:r>
            <a:r>
              <a:rPr lang="es-MX" dirty="0"/>
              <a:t> </a:t>
            </a:r>
            <a:r>
              <a:rPr lang="es-MX" u="sng" dirty="0" smtClean="0"/>
              <a:t>ayacahuite</a:t>
            </a:r>
            <a:r>
              <a:rPr lang="es-MX" dirty="0" smtClean="0"/>
              <a:t> </a:t>
            </a:r>
            <a:r>
              <a:rPr lang="es-MX" dirty="0" err="1" smtClean="0"/>
              <a:t>Ehr</a:t>
            </a:r>
            <a:r>
              <a:rPr lang="es-MX" dirty="0" smtClean="0"/>
              <a:t>. - Pino blanco curtidor, pino de las alturas ( 2,000 msnm↑).</a:t>
            </a:r>
          </a:p>
          <a:p>
            <a:r>
              <a:rPr lang="es-MX" u="sng" dirty="0" err="1" smtClean="0"/>
              <a:t>Pinus</a:t>
            </a:r>
            <a:r>
              <a:rPr lang="es-MX" dirty="0" smtClean="0"/>
              <a:t> </a:t>
            </a:r>
            <a:r>
              <a:rPr lang="es-MX" u="sng" dirty="0" err="1" smtClean="0"/>
              <a:t>strobus</a:t>
            </a:r>
            <a:r>
              <a:rPr lang="es-MX" dirty="0" smtClean="0"/>
              <a:t> </a:t>
            </a:r>
            <a:r>
              <a:rPr lang="es-MX" dirty="0" err="1" smtClean="0"/>
              <a:t>var</a:t>
            </a:r>
            <a:r>
              <a:rPr lang="es-MX" dirty="0" smtClean="0"/>
              <a:t> </a:t>
            </a:r>
            <a:r>
              <a:rPr lang="es-MX" u="sng" dirty="0" err="1" smtClean="0"/>
              <a:t>chiapensis</a:t>
            </a:r>
            <a:r>
              <a:rPr lang="es-MX" dirty="0" smtClean="0"/>
              <a:t> </a:t>
            </a:r>
            <a:r>
              <a:rPr lang="es-MX" dirty="0" err="1" smtClean="0"/>
              <a:t>Mart</a:t>
            </a:r>
            <a:r>
              <a:rPr lang="es-MX" dirty="0" smtClean="0"/>
              <a:t>. - Pinabete blanco, falso pinabete.</a:t>
            </a:r>
          </a:p>
          <a:p>
            <a:r>
              <a:rPr lang="es-MX" u="sng" dirty="0" err="1" smtClean="0"/>
              <a:t>Pinus</a:t>
            </a:r>
            <a:r>
              <a:rPr lang="es-MX" dirty="0" smtClean="0"/>
              <a:t> </a:t>
            </a:r>
            <a:r>
              <a:rPr lang="es-MX" u="sng" dirty="0" err="1" smtClean="0"/>
              <a:t>maximinoi</a:t>
            </a:r>
            <a:r>
              <a:rPr lang="es-MX" dirty="0" smtClean="0"/>
              <a:t> H.E. Moore – Pino </a:t>
            </a:r>
            <a:r>
              <a:rPr lang="es-MX" dirty="0" err="1" smtClean="0"/>
              <a:t>Candelillo</a:t>
            </a:r>
            <a:endParaRPr lang="es-MX" dirty="0" smtClean="0"/>
          </a:p>
          <a:p>
            <a:r>
              <a:rPr lang="es-MX" u="sng" dirty="0" err="1" smtClean="0"/>
              <a:t>Pinus</a:t>
            </a:r>
            <a:r>
              <a:rPr lang="es-MX" dirty="0" smtClean="0"/>
              <a:t> </a:t>
            </a:r>
            <a:r>
              <a:rPr lang="es-MX" u="sng" dirty="0" err="1" smtClean="0"/>
              <a:t>pseudostrobus</a:t>
            </a:r>
            <a:r>
              <a:rPr lang="es-MX" dirty="0" smtClean="0"/>
              <a:t> </a:t>
            </a:r>
            <a:r>
              <a:rPr lang="es-MX" dirty="0" err="1" smtClean="0"/>
              <a:t>Lindl</a:t>
            </a:r>
            <a:r>
              <a:rPr lang="es-MX" dirty="0" smtClean="0"/>
              <a:t>. – Pino triste</a:t>
            </a:r>
          </a:p>
          <a:p>
            <a:r>
              <a:rPr lang="es-MX" u="sng" dirty="0" err="1" smtClean="0"/>
              <a:t>Pinus</a:t>
            </a:r>
            <a:r>
              <a:rPr lang="es-MX" dirty="0" smtClean="0"/>
              <a:t> </a:t>
            </a:r>
            <a:r>
              <a:rPr lang="es-MX" u="sng" dirty="0" err="1" smtClean="0"/>
              <a:t>montezumae</a:t>
            </a:r>
            <a:r>
              <a:rPr lang="es-MX" dirty="0" smtClean="0"/>
              <a:t> </a:t>
            </a:r>
            <a:r>
              <a:rPr lang="es-MX" dirty="0" err="1" smtClean="0"/>
              <a:t>Lamb</a:t>
            </a:r>
            <a:r>
              <a:rPr lang="es-MX" dirty="0" smtClean="0"/>
              <a:t>. Pino de ocote</a:t>
            </a:r>
          </a:p>
          <a:p>
            <a:r>
              <a:rPr lang="es-MX" u="sng" dirty="0" err="1" smtClean="0"/>
              <a:t>Pinus</a:t>
            </a:r>
            <a:r>
              <a:rPr lang="es-MX" dirty="0" smtClean="0"/>
              <a:t> </a:t>
            </a:r>
            <a:r>
              <a:rPr lang="es-MX" u="sng" dirty="0" err="1" smtClean="0"/>
              <a:t>rudis</a:t>
            </a:r>
            <a:r>
              <a:rPr lang="es-MX" dirty="0"/>
              <a:t> </a:t>
            </a:r>
            <a:r>
              <a:rPr lang="es-MX" dirty="0" err="1" smtClean="0"/>
              <a:t>Endl</a:t>
            </a:r>
            <a:r>
              <a:rPr lang="es-MX" dirty="0" smtClean="0"/>
              <a:t>.(P. </a:t>
            </a:r>
            <a:r>
              <a:rPr lang="es-MX" dirty="0" err="1" smtClean="0"/>
              <a:t>Hartwegii</a:t>
            </a:r>
            <a:r>
              <a:rPr lang="es-MX" dirty="0" smtClean="0"/>
              <a:t>) – Pino de las cumbres, pino de altura (2,000 msnm↑)</a:t>
            </a:r>
            <a:endParaRPr lang="es-ES" u="sng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u="sng" dirty="0" err="1" smtClean="0"/>
              <a:t>Pinus</a:t>
            </a:r>
            <a:r>
              <a:rPr lang="es-MX" dirty="0" smtClean="0"/>
              <a:t> </a:t>
            </a:r>
            <a:r>
              <a:rPr lang="es-MX" u="sng" dirty="0" err="1" smtClean="0"/>
              <a:t>oocarpa</a:t>
            </a:r>
            <a:r>
              <a:rPr lang="es-MX" dirty="0" smtClean="0"/>
              <a:t> </a:t>
            </a:r>
            <a:r>
              <a:rPr lang="es-MX" dirty="0" err="1" smtClean="0"/>
              <a:t>Schide</a:t>
            </a:r>
            <a:r>
              <a:rPr lang="es-MX" dirty="0" smtClean="0"/>
              <a:t>– Pino colorado, de ocote</a:t>
            </a:r>
          </a:p>
          <a:p>
            <a:r>
              <a:rPr lang="es-MX" u="sng" dirty="0" err="1" smtClean="0"/>
              <a:t>Pinus</a:t>
            </a:r>
            <a:r>
              <a:rPr lang="es-MX" dirty="0"/>
              <a:t> </a:t>
            </a:r>
            <a:r>
              <a:rPr lang="es-MX" u="sng" dirty="0" err="1" smtClean="0"/>
              <a:t>caribaea</a:t>
            </a:r>
            <a:r>
              <a:rPr lang="es-MX" dirty="0" smtClean="0"/>
              <a:t> </a:t>
            </a:r>
            <a:r>
              <a:rPr lang="es-MX" dirty="0" err="1" smtClean="0"/>
              <a:t>var</a:t>
            </a:r>
            <a:r>
              <a:rPr lang="es-MX" dirty="0" smtClean="0"/>
              <a:t> </a:t>
            </a:r>
            <a:r>
              <a:rPr lang="es-MX" u="sng" dirty="0" err="1" smtClean="0"/>
              <a:t>honduresis</a:t>
            </a:r>
            <a:r>
              <a:rPr lang="es-MX" dirty="0" smtClean="0"/>
              <a:t> </a:t>
            </a:r>
            <a:r>
              <a:rPr lang="es-MX" dirty="0" err="1" smtClean="0"/>
              <a:t>Morelet</a:t>
            </a:r>
            <a:r>
              <a:rPr lang="es-MX" dirty="0" smtClean="0"/>
              <a:t> – Pino del Petén o de </a:t>
            </a:r>
            <a:r>
              <a:rPr lang="es-MX" dirty="0" err="1" smtClean="0"/>
              <a:t>Poptún</a:t>
            </a:r>
            <a:r>
              <a:rPr lang="es-MX" dirty="0" smtClean="0"/>
              <a:t>; crece en Petén, Izabal, Alta Verapaz.</a:t>
            </a:r>
          </a:p>
          <a:p>
            <a:r>
              <a:rPr lang="es-MX" u="sng" dirty="0" err="1" smtClean="0"/>
              <a:t>Pinus</a:t>
            </a:r>
            <a:r>
              <a:rPr lang="es-MX" dirty="0"/>
              <a:t> </a:t>
            </a:r>
            <a:r>
              <a:rPr lang="es-MX" u="sng" dirty="0" err="1" smtClean="0"/>
              <a:t>quichensis</a:t>
            </a:r>
            <a:r>
              <a:rPr lang="es-MX" dirty="0" smtClean="0"/>
              <a:t> Aguilar – Pino macho</a:t>
            </a:r>
          </a:p>
          <a:p>
            <a:r>
              <a:rPr lang="es-MX" u="sng" dirty="0" err="1" smtClean="0"/>
              <a:t>Pinus</a:t>
            </a:r>
            <a:r>
              <a:rPr lang="es-MX" dirty="0" smtClean="0"/>
              <a:t> </a:t>
            </a:r>
            <a:r>
              <a:rPr lang="es-MX" u="sng" dirty="0" err="1" smtClean="0"/>
              <a:t>teocote</a:t>
            </a:r>
            <a:r>
              <a:rPr lang="es-MX" dirty="0" smtClean="0"/>
              <a:t> </a:t>
            </a:r>
            <a:r>
              <a:rPr lang="es-MX" dirty="0" err="1" smtClean="0"/>
              <a:t>var</a:t>
            </a:r>
            <a:r>
              <a:rPr lang="es-MX" u="sng" dirty="0" smtClean="0"/>
              <a:t> </a:t>
            </a:r>
            <a:r>
              <a:rPr lang="es-MX" u="sng" dirty="0" err="1" smtClean="0"/>
              <a:t>guatemalensis</a:t>
            </a:r>
            <a:r>
              <a:rPr lang="es-MX" dirty="0" smtClean="0"/>
              <a:t> – pino negro.</a:t>
            </a:r>
          </a:p>
          <a:p>
            <a:r>
              <a:rPr lang="es-MX" u="sng" dirty="0" err="1" smtClean="0"/>
              <a:t>Pinus</a:t>
            </a:r>
            <a:r>
              <a:rPr lang="es-MX" dirty="0" smtClean="0"/>
              <a:t> </a:t>
            </a:r>
            <a:r>
              <a:rPr lang="es-MX" u="sng" dirty="0" smtClean="0"/>
              <a:t>devoniana</a:t>
            </a:r>
          </a:p>
          <a:p>
            <a:pPr>
              <a:buNone/>
            </a:pPr>
            <a:r>
              <a:rPr lang="es-MX" dirty="0" smtClean="0"/>
              <a:t>Importancia: produce madera, leña, ocote, resinas, </a:t>
            </a:r>
            <a:r>
              <a:rPr lang="es-MX" dirty="0" err="1" smtClean="0"/>
              <a:t>terpentinas</a:t>
            </a:r>
            <a:r>
              <a:rPr lang="es-MX" dirty="0" smtClean="0"/>
              <a:t>, aceites esenciales.</a:t>
            </a:r>
          </a:p>
          <a:p>
            <a:pPr>
              <a:buNone/>
            </a:pPr>
            <a:r>
              <a:rPr lang="es-MX" dirty="0" smtClean="0"/>
              <a:t>De gran importancia ecológica.</a:t>
            </a:r>
          </a:p>
          <a:p>
            <a:endParaRPr lang="es-MX" dirty="0" smtClean="0"/>
          </a:p>
          <a:p>
            <a:endParaRPr lang="es-ES" u="sng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ESPECIES DE PINUS EN GUATEMALA</a:t>
            </a:r>
            <a:endParaRPr lang="es-E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onifers.org/topics/mex/050208-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000108"/>
            <a:ext cx="6096000" cy="512445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500166" y="214290"/>
            <a:ext cx="6072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u="sng" dirty="0" err="1" smtClean="0"/>
              <a:t>Pinus</a:t>
            </a:r>
            <a:r>
              <a:rPr lang="es-MX" sz="3200" dirty="0" smtClean="0"/>
              <a:t> </a:t>
            </a:r>
            <a:r>
              <a:rPr lang="es-MX" sz="3200" u="sng" dirty="0" smtClean="0"/>
              <a:t>ayacahuite</a:t>
            </a:r>
            <a:r>
              <a:rPr lang="es-MX" sz="3200" dirty="0" smtClean="0"/>
              <a:t> </a:t>
            </a:r>
            <a:r>
              <a:rPr lang="es-MX" sz="3200" dirty="0" err="1" smtClean="0"/>
              <a:t>Ehr</a:t>
            </a:r>
            <a:r>
              <a:rPr lang="es-MX" sz="3200" dirty="0" smtClean="0"/>
              <a:t>.</a:t>
            </a:r>
            <a:endParaRPr lang="es-MX" sz="3200" u="sng" dirty="0" smtClean="0"/>
          </a:p>
        </p:txBody>
      </p:sp>
      <p:sp>
        <p:nvSpPr>
          <p:cNvPr id="6" name="5 Rectángulo"/>
          <p:cNvSpPr/>
          <p:nvPr/>
        </p:nvSpPr>
        <p:spPr>
          <a:xfrm>
            <a:off x="5072066" y="6215082"/>
            <a:ext cx="25555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 smtClean="0"/>
              <a:t>http://www.conifers.org/topics/mex/j05.htm</a:t>
            </a:r>
            <a:endParaRPr lang="es-ES" sz="1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www.sbs.utexas.edu/quedensley/pinus%20ayahuite%20c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214422"/>
            <a:ext cx="2600325" cy="4572000"/>
          </a:xfrm>
          <a:prstGeom prst="rect">
            <a:avLst/>
          </a:prstGeom>
          <a:noFill/>
        </p:spPr>
      </p:pic>
      <p:pic>
        <p:nvPicPr>
          <p:cNvPr id="79876" name="Picture 4" descr="http://www.sbs.utexas.edu/quedensley/pinus%20ayahui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214422"/>
            <a:ext cx="4438650" cy="45720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500166" y="357166"/>
            <a:ext cx="6072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u="sng" dirty="0" err="1" smtClean="0"/>
              <a:t>Pinus</a:t>
            </a:r>
            <a:r>
              <a:rPr lang="es-MX" sz="3200" dirty="0" smtClean="0"/>
              <a:t> </a:t>
            </a:r>
            <a:r>
              <a:rPr lang="es-MX" sz="3200" u="sng" dirty="0" smtClean="0"/>
              <a:t>ayacahuite</a:t>
            </a:r>
            <a:r>
              <a:rPr lang="es-MX" sz="3200" dirty="0" smtClean="0"/>
              <a:t> </a:t>
            </a:r>
            <a:r>
              <a:rPr lang="es-MX" sz="3200" dirty="0" err="1" smtClean="0"/>
              <a:t>Ehr</a:t>
            </a:r>
            <a:r>
              <a:rPr lang="es-MX" sz="3200" dirty="0" smtClean="0"/>
              <a:t>.</a:t>
            </a:r>
            <a:endParaRPr lang="es-MX" sz="3200" u="sng" dirty="0" smtClean="0"/>
          </a:p>
        </p:txBody>
      </p:sp>
      <p:sp>
        <p:nvSpPr>
          <p:cNvPr id="5" name="4 Rectángulo"/>
          <p:cNvSpPr/>
          <p:nvPr/>
        </p:nvSpPr>
        <p:spPr>
          <a:xfrm>
            <a:off x="2857488" y="592933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1000" dirty="0" smtClean="0"/>
              <a:t>http://www.sbs.utexas.edu/quedensley/photos.htm</a:t>
            </a:r>
            <a:endParaRPr lang="es-ES" sz="1000" dirty="0"/>
          </a:p>
        </p:txBody>
      </p:sp>
      <p:cxnSp>
        <p:nvCxnSpPr>
          <p:cNvPr id="9" name="8 Conector recto de flecha"/>
          <p:cNvCxnSpPr/>
          <p:nvPr/>
        </p:nvCxnSpPr>
        <p:spPr>
          <a:xfrm rot="16200000" flipH="1">
            <a:off x="6465107" y="5250669"/>
            <a:ext cx="1428760" cy="21431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6286512" y="6215082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Estróbilo femenino</a:t>
            </a:r>
            <a:endParaRPr lang="es-E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camcore.org/projects/images/maximino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214422"/>
            <a:ext cx="3979924" cy="5086343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214414" y="285728"/>
            <a:ext cx="6072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Pino </a:t>
            </a:r>
            <a:r>
              <a:rPr lang="es-MX" sz="3200" dirty="0" err="1" smtClean="0"/>
              <a:t>Candelillo</a:t>
            </a:r>
            <a:r>
              <a:rPr lang="es-MX" sz="3200" dirty="0" smtClean="0"/>
              <a:t> (</a:t>
            </a:r>
            <a:r>
              <a:rPr lang="es-MX" sz="3200" u="sng" dirty="0" err="1" smtClean="0"/>
              <a:t>Pinus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maximinoi</a:t>
            </a:r>
            <a:r>
              <a:rPr lang="es-MX" sz="3200" dirty="0" smtClean="0"/>
              <a:t>)</a:t>
            </a:r>
            <a:endParaRPr lang="es-ES" sz="3200" dirty="0"/>
          </a:p>
        </p:txBody>
      </p:sp>
      <p:sp>
        <p:nvSpPr>
          <p:cNvPr id="4" name="3 Rectángulo"/>
          <p:cNvSpPr/>
          <p:nvPr/>
        </p:nvSpPr>
        <p:spPr>
          <a:xfrm>
            <a:off x="2071670" y="6429396"/>
            <a:ext cx="43577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00" dirty="0" smtClean="0"/>
              <a:t>http://www.camcore.org/projects/images/maximinoi.jpg</a:t>
            </a:r>
            <a:endParaRPr lang="es-ES" sz="1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www.arboretum.ufm.edu/plantas/images/Pinus_maximino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928670"/>
            <a:ext cx="3709984" cy="5371923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3500430" y="621166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00" dirty="0" smtClean="0"/>
              <a:t>http://www.arboretum.ufm.edu/plantas/images/Pinus_maximinoi.jpg</a:t>
            </a:r>
            <a:endParaRPr lang="es-ES" sz="1000" dirty="0"/>
          </a:p>
        </p:txBody>
      </p:sp>
      <p:pic>
        <p:nvPicPr>
          <p:cNvPr id="80900" name="Picture 4" descr="Con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785926"/>
            <a:ext cx="4267200" cy="283845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428728" y="214290"/>
            <a:ext cx="6072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Pino </a:t>
            </a:r>
            <a:r>
              <a:rPr lang="es-MX" sz="3200" dirty="0" err="1" smtClean="0"/>
              <a:t>Candelillo</a:t>
            </a:r>
            <a:r>
              <a:rPr lang="es-MX" sz="3200" dirty="0" smtClean="0"/>
              <a:t> (</a:t>
            </a:r>
            <a:r>
              <a:rPr lang="es-MX" sz="3200" u="sng" dirty="0" err="1" smtClean="0"/>
              <a:t>Pinus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maximinoi</a:t>
            </a:r>
            <a:r>
              <a:rPr lang="es-MX" sz="3200" dirty="0" smtClean="0"/>
              <a:t>)</a:t>
            </a:r>
            <a:endParaRPr lang="es-ES" sz="3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5786446" y="5929330"/>
            <a:ext cx="27622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www.virtualherbarium.org/lf/tci/pinus_caribae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pic>
        <p:nvPicPr>
          <p:cNvPr id="82951" name="Picture 7" descr="http://conifers.org/pi/pin/caribaea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1857364"/>
            <a:ext cx="4933950" cy="3705225"/>
          </a:xfrm>
          <a:prstGeom prst="rect">
            <a:avLst/>
          </a:prstGeom>
          <a:noFill/>
        </p:spPr>
      </p:pic>
      <p:pic>
        <p:nvPicPr>
          <p:cNvPr id="8" name="Picture 5" descr="http://www.orinocowoodchips.com/pino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928670"/>
            <a:ext cx="3047393" cy="5429264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642910" y="6357958"/>
            <a:ext cx="2786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/>
              <a:t>http://www.orinocowoodchips.com/owc-mat.html</a:t>
            </a:r>
            <a:endParaRPr lang="es-ES" sz="10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928662" y="214290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Pino del Petén (</a:t>
            </a:r>
            <a:r>
              <a:rPr lang="es-MX" sz="2800" u="sng" dirty="0" err="1" smtClean="0"/>
              <a:t>Pinus</a:t>
            </a:r>
            <a:r>
              <a:rPr lang="es-MX" sz="2800" dirty="0" smtClean="0"/>
              <a:t> </a:t>
            </a:r>
            <a:r>
              <a:rPr lang="es-MX" sz="2800" u="sng" dirty="0" err="1" smtClean="0"/>
              <a:t>caribaea</a:t>
            </a:r>
            <a:r>
              <a:rPr lang="es-MX" sz="2800" dirty="0" smtClean="0"/>
              <a:t> </a:t>
            </a:r>
            <a:r>
              <a:rPr lang="es-MX" sz="2800" dirty="0" err="1" smtClean="0"/>
              <a:t>var</a:t>
            </a:r>
            <a:r>
              <a:rPr lang="es-MX" sz="2800" dirty="0" smtClean="0"/>
              <a:t> </a:t>
            </a:r>
            <a:r>
              <a:rPr lang="es-MX" sz="2800" u="sng" dirty="0" err="1" smtClean="0"/>
              <a:t>hondurensis</a:t>
            </a:r>
            <a:endParaRPr lang="es-ES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FAMILIA CYCADACEAE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 smtClean="0"/>
              <a:t>CARACTERES CLAVE:</a:t>
            </a:r>
          </a:p>
          <a:p>
            <a:r>
              <a:rPr lang="es-MX" dirty="0" smtClean="0"/>
              <a:t>Tallos </a:t>
            </a:r>
            <a:r>
              <a:rPr lang="es-MX" dirty="0" err="1" smtClean="0"/>
              <a:t>monopódicos</a:t>
            </a:r>
            <a:r>
              <a:rPr lang="es-MX" dirty="0" smtClean="0"/>
              <a:t>, parecidos a los de las palmeras, raramente ramificados.</a:t>
            </a:r>
          </a:p>
          <a:p>
            <a:r>
              <a:rPr lang="es-MX" dirty="0" smtClean="0"/>
              <a:t>Hojas compuestas, pinnadas, formando un penacho de hojas en el ápice o corona del tallo.</a:t>
            </a:r>
          </a:p>
          <a:p>
            <a:r>
              <a:rPr lang="es-MX" dirty="0" smtClean="0"/>
              <a:t>Plantas dioicas. </a:t>
            </a:r>
          </a:p>
          <a:p>
            <a:r>
              <a:rPr lang="es-MX" dirty="0" smtClean="0"/>
              <a:t>Estróbilos femeninos y masculinos son conos, excepto los conos femeninos de </a:t>
            </a:r>
            <a:r>
              <a:rPr lang="es-MX" dirty="0" err="1" smtClean="0"/>
              <a:t>Cycas</a:t>
            </a:r>
            <a:r>
              <a:rPr lang="es-MX" dirty="0" smtClean="0"/>
              <a:t>.</a:t>
            </a:r>
            <a:endParaRPr lang="es-E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conifers.org/pi/pin/caribaea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00174"/>
            <a:ext cx="2924175" cy="4219575"/>
          </a:xfrm>
          <a:prstGeom prst="rect">
            <a:avLst/>
          </a:prstGeom>
          <a:noFill/>
        </p:spPr>
      </p:pic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3071802" y="6000768"/>
            <a:ext cx="27622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www.virtualherbarium.org/lf/tci/pinus_caribae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928662" y="571480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Pino del Petén (</a:t>
            </a:r>
            <a:r>
              <a:rPr lang="es-MX" sz="2800" u="sng" dirty="0" err="1" smtClean="0"/>
              <a:t>Pinus</a:t>
            </a:r>
            <a:r>
              <a:rPr lang="es-MX" sz="2800" dirty="0" smtClean="0"/>
              <a:t> </a:t>
            </a:r>
            <a:r>
              <a:rPr lang="es-MX" sz="2800" u="sng" dirty="0" err="1" smtClean="0"/>
              <a:t>caribaea</a:t>
            </a:r>
            <a:r>
              <a:rPr lang="es-MX" sz="2800" dirty="0" smtClean="0"/>
              <a:t> </a:t>
            </a:r>
            <a:r>
              <a:rPr lang="es-MX" sz="2800" dirty="0" err="1" smtClean="0"/>
              <a:t>var</a:t>
            </a:r>
            <a:r>
              <a:rPr lang="es-MX" sz="2800" dirty="0" smtClean="0"/>
              <a:t> </a:t>
            </a:r>
            <a:r>
              <a:rPr lang="es-MX" sz="2800" u="sng" dirty="0" err="1" smtClean="0"/>
              <a:t>hondurensis</a:t>
            </a:r>
            <a:endParaRPr lang="es-ES" sz="2800" dirty="0"/>
          </a:p>
        </p:txBody>
      </p:sp>
      <p:pic>
        <p:nvPicPr>
          <p:cNvPr id="83975" name="Picture 7" descr="http://www.virtualherbarium.org/lf/tci/pinus_caribaea_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928802"/>
            <a:ext cx="4861990" cy="3568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www.conifers.org/pi/pin/ooc/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4493772" cy="4667245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3214678" y="6143644"/>
            <a:ext cx="25426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 smtClean="0"/>
              <a:t>http://www.conifers.org/pi/pin/oocarpa.htm</a:t>
            </a:r>
            <a:endParaRPr lang="es-ES" sz="10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71472" y="500042"/>
            <a:ext cx="7858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Pino colorado, Pino de ocote (</a:t>
            </a:r>
            <a:r>
              <a:rPr lang="es-MX" sz="2800" u="sng" dirty="0" err="1" smtClean="0"/>
              <a:t>Pinus</a:t>
            </a:r>
            <a:r>
              <a:rPr lang="es-MX" sz="2800" dirty="0" smtClean="0"/>
              <a:t> </a:t>
            </a:r>
            <a:r>
              <a:rPr lang="es-MX" sz="2800" u="sng" dirty="0" err="1" smtClean="0"/>
              <a:t>oocarpa</a:t>
            </a:r>
            <a:r>
              <a:rPr lang="es-MX" sz="2800" dirty="0" smtClean="0"/>
              <a:t> </a:t>
            </a:r>
            <a:r>
              <a:rPr lang="es-MX" sz="2800" dirty="0" err="1" smtClean="0"/>
              <a:t>Schiede</a:t>
            </a:r>
            <a:r>
              <a:rPr lang="es-MX" sz="2800" dirty="0" smtClean="0"/>
              <a:t>)</a:t>
            </a:r>
            <a:endParaRPr lang="es-ES" sz="2800" dirty="0"/>
          </a:p>
        </p:txBody>
      </p:sp>
      <p:pic>
        <p:nvPicPr>
          <p:cNvPr id="6" name="Picture 4" descr="http://www.conifers.org/pi/pin/ooc/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643050"/>
            <a:ext cx="4062424" cy="3838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onifers.org/pi/pin/ooc/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928802"/>
            <a:ext cx="8388055" cy="3162297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3143240" y="5357826"/>
            <a:ext cx="25426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 smtClean="0"/>
              <a:t>http://www.conifers.org/pi/pin/oocarpa.htm</a:t>
            </a:r>
            <a:endParaRPr lang="es-ES" sz="1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571472" y="571480"/>
            <a:ext cx="7858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/>
              <a:t>Estróbilos femeninos de Pino colorado, Pino de ocote (</a:t>
            </a:r>
            <a:r>
              <a:rPr lang="es-MX" sz="2800" u="sng" dirty="0" err="1" smtClean="0"/>
              <a:t>Pinus</a:t>
            </a:r>
            <a:r>
              <a:rPr lang="es-MX" sz="2800" dirty="0" smtClean="0"/>
              <a:t> </a:t>
            </a:r>
            <a:r>
              <a:rPr lang="es-MX" sz="2800" u="sng" dirty="0" err="1" smtClean="0"/>
              <a:t>oocarpa</a:t>
            </a:r>
            <a:r>
              <a:rPr lang="es-MX" sz="2800" dirty="0" smtClean="0"/>
              <a:t> </a:t>
            </a:r>
            <a:r>
              <a:rPr lang="es-MX" sz="2800" dirty="0" err="1" smtClean="0"/>
              <a:t>Schiede</a:t>
            </a:r>
            <a:r>
              <a:rPr lang="es-MX" sz="2800" dirty="0" smtClean="0"/>
              <a:t>)</a:t>
            </a:r>
            <a:endParaRPr lang="es-ES"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fao.org/DOCREP/006/AD232S/ad232s1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2071678"/>
            <a:ext cx="2381250" cy="2238375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2857488" y="4500570"/>
            <a:ext cx="32861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/>
              <a:t>http://www.fao.org/DOCREP/006/AD232S/ad232s14.gif</a:t>
            </a:r>
            <a:endParaRPr lang="es-ES" sz="1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642910" y="785794"/>
            <a:ext cx="7858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/>
              <a:t>Estróbilo femenino de Pino colorado, Pino de ocote (</a:t>
            </a:r>
            <a:r>
              <a:rPr lang="es-MX" sz="2800" u="sng" dirty="0" err="1" smtClean="0"/>
              <a:t>Pinus</a:t>
            </a:r>
            <a:r>
              <a:rPr lang="es-MX" sz="2800" dirty="0" smtClean="0"/>
              <a:t> </a:t>
            </a:r>
            <a:r>
              <a:rPr lang="es-MX" sz="2800" u="sng" dirty="0" err="1" smtClean="0"/>
              <a:t>oocarpa</a:t>
            </a:r>
            <a:r>
              <a:rPr lang="es-MX" sz="2800" dirty="0" smtClean="0"/>
              <a:t> </a:t>
            </a:r>
            <a:r>
              <a:rPr lang="es-MX" sz="2800" dirty="0" err="1" smtClean="0"/>
              <a:t>Schiede</a:t>
            </a:r>
            <a:r>
              <a:rPr lang="es-MX" sz="2800" dirty="0" smtClean="0"/>
              <a:t>)</a:t>
            </a:r>
            <a:endParaRPr lang="es-ES" sz="2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ESPECIES DE ABIES EN GUATEMALA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u="sng" dirty="0" err="1" smtClean="0"/>
              <a:t>Abies</a:t>
            </a:r>
            <a:r>
              <a:rPr lang="es-MX" dirty="0"/>
              <a:t> </a:t>
            </a:r>
            <a:r>
              <a:rPr lang="es-MX" u="sng" dirty="0" err="1" smtClean="0"/>
              <a:t>guatemalensis</a:t>
            </a:r>
            <a:r>
              <a:rPr lang="es-MX" dirty="0" smtClean="0"/>
              <a:t> </a:t>
            </a:r>
            <a:r>
              <a:rPr lang="es-MX" dirty="0" err="1" smtClean="0"/>
              <a:t>Rehder</a:t>
            </a:r>
            <a:r>
              <a:rPr lang="es-MX" dirty="0" smtClean="0"/>
              <a:t>– Pinabete</a:t>
            </a:r>
          </a:p>
          <a:p>
            <a:endParaRPr lang="es-MX" u="sng" dirty="0"/>
          </a:p>
          <a:p>
            <a:r>
              <a:rPr lang="es-MX" u="sng" dirty="0" err="1" smtClean="0"/>
              <a:t>Abies</a:t>
            </a:r>
            <a:r>
              <a:rPr lang="es-MX" dirty="0" smtClean="0"/>
              <a:t> </a:t>
            </a:r>
            <a:r>
              <a:rPr lang="es-MX" u="sng" dirty="0" smtClean="0"/>
              <a:t>religiosa</a:t>
            </a:r>
            <a:r>
              <a:rPr lang="es-MX" dirty="0" smtClean="0"/>
              <a:t> (HBK) </a:t>
            </a:r>
            <a:r>
              <a:rPr lang="es-MX" dirty="0" err="1" smtClean="0"/>
              <a:t>Schl.</a:t>
            </a:r>
            <a:r>
              <a:rPr lang="es-MX" dirty="0" smtClean="0"/>
              <a:t> Et </a:t>
            </a:r>
            <a:r>
              <a:rPr lang="es-MX" dirty="0" err="1" smtClean="0"/>
              <a:t>Cham</a:t>
            </a:r>
            <a:r>
              <a:rPr lang="es-MX" dirty="0" smtClean="0"/>
              <a:t> -Pinabete</a:t>
            </a:r>
            <a:endParaRPr lang="es-ES" u="sng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mayantrail.com/arboles/Guatemalan-fir-9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000108"/>
            <a:ext cx="2857500" cy="476250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71472" y="1285860"/>
            <a:ext cx="3929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/>
              <a:t>Pinabete</a:t>
            </a:r>
          </a:p>
          <a:p>
            <a:pPr algn="ctr"/>
            <a:r>
              <a:rPr lang="es-MX" sz="3200" dirty="0" smtClean="0"/>
              <a:t> (</a:t>
            </a:r>
            <a:r>
              <a:rPr lang="es-MX" sz="3200" u="sng" dirty="0" err="1" smtClean="0"/>
              <a:t>Abies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guatemalensis</a:t>
            </a:r>
            <a:r>
              <a:rPr lang="es-MX" sz="3200" u="sng" dirty="0" smtClean="0"/>
              <a:t> </a:t>
            </a:r>
            <a:r>
              <a:rPr lang="es-MX" sz="3200" dirty="0" err="1" smtClean="0"/>
              <a:t>Rehder</a:t>
            </a:r>
            <a:r>
              <a:rPr lang="es-MX" sz="3200" dirty="0" smtClean="0"/>
              <a:t>)</a:t>
            </a:r>
            <a:endParaRPr lang="es-ES" sz="3200" dirty="0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5072066" y="5929330"/>
            <a:ext cx="29466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www.mayantrail.com/.../Guatemalan-fir-9.jpg.jpg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dor\Mis documentos\Mis imágenes\Abies fotos V Macario\IMG_6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8604"/>
            <a:ext cx="3998400" cy="2998800"/>
          </a:xfrm>
          <a:prstGeom prst="rect">
            <a:avLst/>
          </a:prstGeom>
          <a:noFill/>
        </p:spPr>
      </p:pic>
      <p:pic>
        <p:nvPicPr>
          <p:cNvPr id="3" name="Picture 2" descr="C:\Documents and Settings\Administrador\Mis documentos\Mis imágenes\Abies fotos V Macario\IMG_0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714752"/>
            <a:ext cx="3969000" cy="2646000"/>
          </a:xfrm>
          <a:prstGeom prst="rect">
            <a:avLst/>
          </a:prstGeom>
          <a:noFill/>
        </p:spPr>
      </p:pic>
      <p:pic>
        <p:nvPicPr>
          <p:cNvPr id="4" name="Picture 3" descr="C:\Documents and Settings\Administrador\Mis documentos\Mis imágenes\Abies fotos V Macario\IMG_6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28604"/>
            <a:ext cx="3998400" cy="2998800"/>
          </a:xfrm>
          <a:prstGeom prst="rect">
            <a:avLst/>
          </a:prstGeom>
          <a:noFill/>
        </p:spPr>
      </p:pic>
      <p:pic>
        <p:nvPicPr>
          <p:cNvPr id="1027" name="Picture 3" descr="C:\Documents and Settings\Administrador\Mis documentos\Mis imágenes\Abies fotos V Macario\IMG_02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714752"/>
            <a:ext cx="3969000" cy="2646000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1071538" y="3357562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Bosque puro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5072066" y="3357562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Ramas con Estróbilos masculinos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3571868" y="142852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u="sng" dirty="0" err="1" smtClean="0"/>
              <a:t>Abies</a:t>
            </a:r>
            <a:r>
              <a:rPr lang="es-MX" b="1" dirty="0" smtClean="0"/>
              <a:t> </a:t>
            </a:r>
            <a:r>
              <a:rPr lang="es-MX" b="1" u="sng" dirty="0" err="1" smtClean="0"/>
              <a:t>guatemalensis</a:t>
            </a:r>
            <a:r>
              <a:rPr lang="es-MX" b="1" u="sng" dirty="0" smtClean="0"/>
              <a:t> </a:t>
            </a:r>
            <a:r>
              <a:rPr lang="es-MX" b="1" dirty="0" err="1" smtClean="0"/>
              <a:t>Rehder</a:t>
            </a:r>
            <a:endParaRPr lang="es-ES" b="1" u="sng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214414" y="6357958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Plántula</a:t>
            </a:r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000628" y="6357958"/>
            <a:ext cx="414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Rama con estróbilo femenino</a:t>
            </a:r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857488" y="6429396"/>
            <a:ext cx="21431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/>
              <a:t>Fotos: </a:t>
            </a:r>
            <a:r>
              <a:rPr lang="es-MX" sz="1000" dirty="0" err="1" smtClean="0"/>
              <a:t>Victor</a:t>
            </a:r>
            <a:r>
              <a:rPr lang="es-MX" sz="1000" dirty="0" smtClean="0"/>
              <a:t> Macario Pérez</a:t>
            </a:r>
            <a:endParaRPr lang="es-ES" sz="1000" dirty="0"/>
          </a:p>
        </p:txBody>
      </p:sp>
      <p:cxnSp>
        <p:nvCxnSpPr>
          <p:cNvPr id="15" name="14 Conector recto de flecha"/>
          <p:cNvCxnSpPr/>
          <p:nvPr/>
        </p:nvCxnSpPr>
        <p:spPr>
          <a:xfrm rot="5400000" flipH="1" flipV="1">
            <a:off x="6250793" y="5464983"/>
            <a:ext cx="1285884" cy="64294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7429520" y="350043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rot="16200000" flipV="1">
            <a:off x="7500958" y="2786058"/>
            <a:ext cx="1143008" cy="28575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inaceae Abies guatemalens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357298"/>
            <a:ext cx="6272186" cy="470414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357290" y="285728"/>
            <a:ext cx="6072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/>
              <a:t>Pinabete</a:t>
            </a:r>
          </a:p>
          <a:p>
            <a:pPr algn="ctr"/>
            <a:r>
              <a:rPr lang="es-MX" sz="3200" dirty="0" smtClean="0"/>
              <a:t> (</a:t>
            </a:r>
            <a:r>
              <a:rPr lang="es-MX" sz="3200" u="sng" dirty="0" err="1" smtClean="0"/>
              <a:t>Abies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guatemalensis</a:t>
            </a:r>
            <a:r>
              <a:rPr lang="es-MX" sz="3200" dirty="0" smtClean="0"/>
              <a:t> </a:t>
            </a:r>
            <a:r>
              <a:rPr lang="es-MX" sz="3200" dirty="0" err="1" smtClean="0"/>
              <a:t>Rehder</a:t>
            </a:r>
            <a:r>
              <a:rPr lang="es-MX" sz="3200" u="sng" dirty="0" smtClean="0"/>
              <a:t>)</a:t>
            </a:r>
            <a:endParaRPr lang="es-ES" sz="3200" dirty="0"/>
          </a:p>
        </p:txBody>
      </p:sp>
      <p:sp>
        <p:nvSpPr>
          <p:cNvPr id="4" name="3 Rectángulo"/>
          <p:cNvSpPr/>
          <p:nvPr/>
        </p:nvSpPr>
        <p:spPr>
          <a:xfrm>
            <a:off x="4357686" y="6215082"/>
            <a:ext cx="20234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/>
              <a:t>© 2008 </a:t>
            </a:r>
            <a:r>
              <a:rPr lang="es-ES" sz="1200" dirty="0" err="1" smtClean="0"/>
              <a:t>by</a:t>
            </a:r>
            <a:r>
              <a:rPr lang="es-ES" sz="1200" dirty="0" smtClean="0"/>
              <a:t> Dennis Stevenson </a:t>
            </a:r>
            <a:endParaRPr lang="es-ES" sz="1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upload.wikimedia.org/wikipedia/commons/thumb/c/c3/Abies_cone_&amp;_bits.jpg/200px-Abies_cone_&amp;_bi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571612"/>
            <a:ext cx="2519520" cy="3514731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00034" y="1714488"/>
            <a:ext cx="3929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/>
              <a:t>Estróbilo femenino de Pinabete</a:t>
            </a:r>
          </a:p>
          <a:p>
            <a:pPr algn="ctr"/>
            <a:r>
              <a:rPr lang="es-MX" sz="3200" dirty="0" smtClean="0"/>
              <a:t> (</a:t>
            </a:r>
            <a:r>
              <a:rPr lang="es-MX" sz="3200" u="sng" dirty="0" err="1" smtClean="0"/>
              <a:t>Abies</a:t>
            </a:r>
            <a:r>
              <a:rPr lang="es-MX" sz="3200" dirty="0" smtClean="0"/>
              <a:t>)</a:t>
            </a:r>
            <a:endParaRPr lang="es-ES" sz="3200" dirty="0"/>
          </a:p>
        </p:txBody>
      </p:sp>
      <p:sp>
        <p:nvSpPr>
          <p:cNvPr id="4" name="3 Rectángulo"/>
          <p:cNvSpPr/>
          <p:nvPr/>
        </p:nvSpPr>
        <p:spPr>
          <a:xfrm>
            <a:off x="4857752" y="5214950"/>
            <a:ext cx="22859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/>
              <a:t>http://upload.wikimedia.org/wikipedia/commons/thumb/c/c3/Abies_cone_&amp;_bits.jpg/200px-Abies_cone_&amp;_bits.jpg</a:t>
            </a:r>
            <a:endParaRPr lang="es-ES" sz="1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conifers.org/pi/ab/religiosa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57166"/>
            <a:ext cx="3086100" cy="6096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857224" y="357166"/>
            <a:ext cx="3643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Estróbilo femenino de </a:t>
            </a:r>
            <a:r>
              <a:rPr lang="es-MX" sz="3200" u="sng" dirty="0" err="1" smtClean="0"/>
              <a:t>Abies</a:t>
            </a:r>
            <a:r>
              <a:rPr lang="es-MX" sz="3200" dirty="0" smtClean="0"/>
              <a:t> </a:t>
            </a:r>
            <a:r>
              <a:rPr lang="es-MX" sz="3200" u="sng" dirty="0" smtClean="0"/>
              <a:t>religiosa </a:t>
            </a:r>
            <a:r>
              <a:rPr lang="es-MX" sz="3200" dirty="0" smtClean="0"/>
              <a:t>(HBK) </a:t>
            </a:r>
            <a:r>
              <a:rPr lang="es-MX" sz="3200" dirty="0" err="1" smtClean="0"/>
              <a:t>Schl.</a:t>
            </a:r>
            <a:r>
              <a:rPr lang="es-MX" sz="3200" dirty="0" smtClean="0"/>
              <a:t> Et </a:t>
            </a:r>
            <a:r>
              <a:rPr lang="es-MX" sz="3200" dirty="0" err="1" smtClean="0"/>
              <a:t>Cham</a:t>
            </a:r>
            <a:r>
              <a:rPr lang="es-MX" sz="3200" dirty="0" smtClean="0"/>
              <a:t>.</a:t>
            </a:r>
            <a:endParaRPr lang="es-ES" sz="3200" dirty="0"/>
          </a:p>
        </p:txBody>
      </p:sp>
      <p:pic>
        <p:nvPicPr>
          <p:cNvPr id="36868" name="Picture 4" descr="http://www.conifers.org/pi/ab/religiosa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286124"/>
            <a:ext cx="4357707" cy="2614624"/>
          </a:xfrm>
          <a:prstGeom prst="rect">
            <a:avLst/>
          </a:prstGeom>
          <a:noFill/>
        </p:spPr>
      </p:pic>
      <p:cxnSp>
        <p:nvCxnSpPr>
          <p:cNvPr id="6" name="5 Conector recto de flecha"/>
          <p:cNvCxnSpPr/>
          <p:nvPr/>
        </p:nvCxnSpPr>
        <p:spPr>
          <a:xfrm>
            <a:off x="4500562" y="1857364"/>
            <a:ext cx="1143008" cy="2857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1000100" y="2643182"/>
            <a:ext cx="300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Hojas lineares</a:t>
            </a:r>
            <a:endParaRPr lang="es-ES" sz="3200" dirty="0"/>
          </a:p>
        </p:txBody>
      </p:sp>
      <p:sp>
        <p:nvSpPr>
          <p:cNvPr id="8" name="7 Rectángulo"/>
          <p:cNvSpPr/>
          <p:nvPr/>
        </p:nvSpPr>
        <p:spPr>
          <a:xfrm>
            <a:off x="1285852" y="6286520"/>
            <a:ext cx="2250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[C.J. </a:t>
            </a:r>
            <a:r>
              <a:rPr lang="es-ES" dirty="0" err="1" smtClean="0"/>
              <a:t>Earle</a:t>
            </a:r>
            <a:r>
              <a:rPr lang="es-ES" dirty="0" smtClean="0"/>
              <a:t>, 2007.02.18</a:t>
            </a:r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5572132" y="6488668"/>
            <a:ext cx="2308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C.J. </a:t>
            </a:r>
            <a:r>
              <a:rPr lang="es-ES" dirty="0" err="1" smtClean="0"/>
              <a:t>Earle</a:t>
            </a:r>
            <a:r>
              <a:rPr lang="es-ES" dirty="0" smtClean="0"/>
              <a:t>, 2005.02.13].</a:t>
            </a:r>
            <a:endParaRPr lang="es-E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gymnosperms.org/users/kcn2/8_26_04_2/SanDiego_Zoo_2_up/Cycas2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357298"/>
            <a:ext cx="7640423" cy="5073241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000100" y="428604"/>
            <a:ext cx="7500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u="sng" dirty="0" err="1" smtClean="0"/>
              <a:t>Cycas</a:t>
            </a:r>
            <a:r>
              <a:rPr lang="es-MX" sz="2800" dirty="0" smtClean="0"/>
              <a:t> </a:t>
            </a:r>
            <a:r>
              <a:rPr lang="es-MX" sz="2800" u="sng" dirty="0" smtClean="0"/>
              <a:t>revoluta</a:t>
            </a:r>
            <a:r>
              <a:rPr lang="es-MX" sz="2800" dirty="0" smtClean="0"/>
              <a:t>: Planta femenina con penacho de hojas compuestas y estróbilos femeninos</a:t>
            </a:r>
            <a:endParaRPr lang="es-ES" sz="2800" u="sng" dirty="0"/>
          </a:p>
        </p:txBody>
      </p:sp>
      <p:sp>
        <p:nvSpPr>
          <p:cNvPr id="6" name="5 Rectángulo"/>
          <p:cNvSpPr/>
          <p:nvPr/>
        </p:nvSpPr>
        <p:spPr>
          <a:xfrm>
            <a:off x="1428728" y="6500834"/>
            <a:ext cx="7143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>
                <a:hlinkClick r:id="rId3"/>
              </a:rPr>
              <a:t>http://www.gymnosperms.org/users/kcn2/8_26_04_2/SanDiego_Zoo_2_up/Cycas2_1.jpg</a:t>
            </a:r>
            <a:r>
              <a:rPr lang="es-ES" sz="1000" dirty="0" smtClean="0"/>
              <a:t>  ©Kevin Nixon  </a:t>
            </a:r>
            <a:endParaRPr lang="es-ES" sz="10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FAMILIA CUPRESSACEAE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Número de géneros:  19 Aprox.</a:t>
            </a:r>
          </a:p>
          <a:p>
            <a:r>
              <a:rPr lang="es-MX" dirty="0" smtClean="0"/>
              <a:t>Número de especies: 130  aprox.</a:t>
            </a:r>
          </a:p>
          <a:p>
            <a:r>
              <a:rPr lang="es-MX" dirty="0" smtClean="0"/>
              <a:t>Distribución: Mundial</a:t>
            </a:r>
          </a:p>
          <a:p>
            <a:r>
              <a:rPr lang="es-MX" dirty="0" smtClean="0"/>
              <a:t>Géneros presentes en Guatemala:</a:t>
            </a:r>
          </a:p>
          <a:p>
            <a:pPr lvl="1"/>
            <a:r>
              <a:rPr lang="es-MX" dirty="0" smtClean="0"/>
              <a:t>Nativos: </a:t>
            </a:r>
            <a:r>
              <a:rPr lang="es-MX" dirty="0" err="1" smtClean="0"/>
              <a:t>Cupressus</a:t>
            </a:r>
            <a:r>
              <a:rPr lang="es-MX" dirty="0" smtClean="0"/>
              <a:t> y </a:t>
            </a:r>
            <a:r>
              <a:rPr lang="es-MX" dirty="0" err="1" smtClean="0"/>
              <a:t>Juniperus</a:t>
            </a:r>
            <a:endParaRPr lang="es-MX" dirty="0" smtClean="0"/>
          </a:p>
          <a:p>
            <a:pPr lvl="1"/>
            <a:r>
              <a:rPr lang="es-MX" dirty="0" smtClean="0"/>
              <a:t>Introducidos: </a:t>
            </a:r>
            <a:r>
              <a:rPr lang="es-MX" dirty="0" err="1" smtClean="0"/>
              <a:t>Thuja</a:t>
            </a:r>
            <a:r>
              <a:rPr lang="es-MX" dirty="0" smtClean="0"/>
              <a:t> y otros</a:t>
            </a:r>
          </a:p>
          <a:p>
            <a:endParaRPr lang="es-MX" dirty="0" smtClean="0"/>
          </a:p>
          <a:p>
            <a:endParaRPr lang="es-E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 smtClean="0"/>
              <a:t>Hábito: árboles o arbustos perennifolios.</a:t>
            </a:r>
          </a:p>
          <a:p>
            <a:r>
              <a:rPr lang="es-MX" dirty="0" smtClean="0"/>
              <a:t>Hojas: pequeñas y escuamiformes, opuestas, verticiladas o imbricadas.</a:t>
            </a:r>
          </a:p>
          <a:p>
            <a:r>
              <a:rPr lang="es-MX" dirty="0" smtClean="0"/>
              <a:t>Monoicas o dioicas</a:t>
            </a:r>
          </a:p>
          <a:p>
            <a:r>
              <a:rPr lang="es-MX" dirty="0" smtClean="0"/>
              <a:t>Estróbilo femenino: </a:t>
            </a:r>
            <a:r>
              <a:rPr lang="es-MX" dirty="0" err="1" smtClean="0"/>
              <a:t>Gálvula</a:t>
            </a:r>
            <a:r>
              <a:rPr lang="es-MX" dirty="0" smtClean="0"/>
              <a:t> redonda y de </a:t>
            </a:r>
            <a:r>
              <a:rPr lang="es-MX" dirty="0" err="1" smtClean="0"/>
              <a:t>bracteas</a:t>
            </a:r>
            <a:r>
              <a:rPr lang="es-MX" dirty="0" smtClean="0"/>
              <a:t> peltadas; cuando maduro es seco.</a:t>
            </a:r>
          </a:p>
          <a:p>
            <a:r>
              <a:rPr lang="es-MX" dirty="0" smtClean="0"/>
              <a:t>Estróbilo masculino: Cono pequeño (2-3 mm), terminal o axilar. </a:t>
            </a:r>
          </a:p>
          <a:p>
            <a:r>
              <a:rPr lang="es-MX" dirty="0" smtClean="0"/>
              <a:t>Semillas: aladas, aplanadas, numerosas por </a:t>
            </a:r>
            <a:r>
              <a:rPr lang="es-MX" dirty="0" err="1" smtClean="0"/>
              <a:t>gálvula</a:t>
            </a:r>
            <a:r>
              <a:rPr lang="es-MX" dirty="0" smtClean="0"/>
              <a:t>.</a:t>
            </a:r>
            <a:endParaRPr lang="es-ES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CARACTERES CLAVE DE LA </a:t>
            </a:r>
            <a:br>
              <a:rPr lang="es-MX" dirty="0" smtClean="0"/>
            </a:br>
            <a:r>
              <a:rPr lang="es-MX" dirty="0" smtClean="0"/>
              <a:t>FAMILIA CUPRESSACEAE</a:t>
            </a:r>
            <a:endParaRPr lang="es-E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www.hear.org/pier/images/cupessus_lusitanica_t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1285860"/>
            <a:ext cx="3581400" cy="476250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643042" y="357166"/>
            <a:ext cx="6000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Ciprés (</a:t>
            </a:r>
            <a:r>
              <a:rPr lang="es-MX" sz="3200" u="sng" dirty="0" err="1" smtClean="0"/>
              <a:t>Cupressus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lusitanica</a:t>
            </a:r>
            <a:r>
              <a:rPr lang="es-MX" sz="3200" dirty="0" smtClean="0"/>
              <a:t> Miller)</a:t>
            </a:r>
            <a:endParaRPr lang="es-ES" sz="3200" dirty="0"/>
          </a:p>
        </p:txBody>
      </p:sp>
      <p:sp>
        <p:nvSpPr>
          <p:cNvPr id="6" name="5 Rectángulo"/>
          <p:cNvSpPr/>
          <p:nvPr/>
        </p:nvSpPr>
        <p:spPr>
          <a:xfrm>
            <a:off x="2285984" y="628652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00" dirty="0" smtClean="0"/>
              <a:t>http://www.hear.org/pier/imagepages/singles/cupessus_lusitanica_tr.htm</a:t>
            </a:r>
            <a:endParaRPr lang="es-ES" sz="1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www.hear.org/pier/images/cupressus_lusitanica_lf_c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000108"/>
            <a:ext cx="5715000" cy="5391151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643042" y="214290"/>
            <a:ext cx="6000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Ciprés (</a:t>
            </a:r>
            <a:r>
              <a:rPr lang="es-MX" sz="3200" u="sng" dirty="0" err="1" smtClean="0"/>
              <a:t>Cupressus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lusitanica</a:t>
            </a:r>
            <a:r>
              <a:rPr lang="es-MX" sz="3200" dirty="0" smtClean="0"/>
              <a:t> Miller)</a:t>
            </a:r>
            <a:endParaRPr lang="es-ES" sz="3200" dirty="0"/>
          </a:p>
        </p:txBody>
      </p:sp>
      <p:sp>
        <p:nvSpPr>
          <p:cNvPr id="6" name="5 Rectángulo"/>
          <p:cNvSpPr/>
          <p:nvPr/>
        </p:nvSpPr>
        <p:spPr>
          <a:xfrm>
            <a:off x="2928926" y="642939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00" dirty="0" smtClean="0"/>
              <a:t>http://www.hear.org/pier/imagepages/thumbnails/cupressus_lusitanica.htm</a:t>
            </a:r>
            <a:endParaRPr lang="es-ES" sz="10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www.metafro.be/prelude/prelude_pic/Cupressus_lusitanic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214422"/>
            <a:ext cx="3810000" cy="4752975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2143108" y="600076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00" dirty="0" smtClean="0"/>
              <a:t>http://www.metafro.be/prelude/prelude_pic/Cupressus_lusitanica2.jpg</a:t>
            </a:r>
            <a:endParaRPr lang="es-ES" sz="1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1643042" y="214290"/>
            <a:ext cx="6000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Ciprés (</a:t>
            </a:r>
            <a:r>
              <a:rPr lang="es-MX" sz="3200" u="sng" dirty="0" err="1" smtClean="0"/>
              <a:t>Cupressus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lusitanica</a:t>
            </a:r>
            <a:r>
              <a:rPr lang="es-MX" sz="3200" dirty="0" smtClean="0"/>
              <a:t> Miller)</a:t>
            </a:r>
            <a:endParaRPr lang="es-ES" sz="32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u="sng" dirty="0" err="1" smtClean="0"/>
              <a:t>Juniperus</a:t>
            </a:r>
            <a:r>
              <a:rPr lang="es-MX" dirty="0" smtClean="0"/>
              <a:t> de Guatemala</a:t>
            </a:r>
            <a:endParaRPr lang="es-ES" u="sng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u="sng" dirty="0" err="1" smtClean="0"/>
              <a:t>Juniperus</a:t>
            </a:r>
            <a:r>
              <a:rPr lang="es-MX" dirty="0" smtClean="0"/>
              <a:t> </a:t>
            </a:r>
            <a:r>
              <a:rPr lang="es-MX" u="sng" dirty="0" err="1" smtClean="0"/>
              <a:t>standleyi</a:t>
            </a:r>
            <a:r>
              <a:rPr lang="es-MX" dirty="0" smtClean="0"/>
              <a:t> </a:t>
            </a:r>
            <a:r>
              <a:rPr lang="es-MX" dirty="0" err="1" smtClean="0"/>
              <a:t>Steyermark</a:t>
            </a:r>
            <a:r>
              <a:rPr lang="es-MX" dirty="0" smtClean="0"/>
              <a:t> </a:t>
            </a:r>
          </a:p>
          <a:p>
            <a:pPr lvl="1"/>
            <a:r>
              <a:rPr lang="es-MX" dirty="0" smtClean="0"/>
              <a:t>Ciprés, </a:t>
            </a:r>
            <a:r>
              <a:rPr lang="es-MX" dirty="0" err="1" smtClean="0"/>
              <a:t>Hüito</a:t>
            </a:r>
            <a:r>
              <a:rPr lang="es-MX" dirty="0" smtClean="0"/>
              <a:t> o </a:t>
            </a:r>
            <a:r>
              <a:rPr lang="es-MX" dirty="0" err="1" smtClean="0"/>
              <a:t>Hüitón</a:t>
            </a:r>
            <a:r>
              <a:rPr lang="es-MX" dirty="0" smtClean="0"/>
              <a:t>, crece de 3,000 a  4,100 msnm en la Cumbre de los </a:t>
            </a:r>
            <a:r>
              <a:rPr lang="es-MX" dirty="0" err="1" smtClean="0"/>
              <a:t>Cuchumatanes</a:t>
            </a:r>
            <a:r>
              <a:rPr lang="es-MX" dirty="0" smtClean="0"/>
              <a:t> y en el Volcán </a:t>
            </a:r>
            <a:r>
              <a:rPr lang="es-MX" dirty="0" err="1" smtClean="0"/>
              <a:t>Tacaná</a:t>
            </a:r>
            <a:r>
              <a:rPr lang="es-MX" dirty="0" smtClean="0"/>
              <a:t>.</a:t>
            </a:r>
          </a:p>
          <a:p>
            <a:r>
              <a:rPr lang="es-MX" u="sng" dirty="0" err="1" smtClean="0"/>
              <a:t>Juniperus</a:t>
            </a:r>
            <a:r>
              <a:rPr lang="es-MX" dirty="0" smtClean="0"/>
              <a:t> </a:t>
            </a:r>
            <a:r>
              <a:rPr lang="es-MX" u="sng" dirty="0" err="1" smtClean="0"/>
              <a:t>comitana</a:t>
            </a:r>
            <a:r>
              <a:rPr lang="es-MX" dirty="0" smtClean="0"/>
              <a:t> Martínez</a:t>
            </a:r>
          </a:p>
          <a:p>
            <a:pPr lvl="1"/>
            <a:r>
              <a:rPr lang="es-MX" dirty="0" smtClean="0"/>
              <a:t>Ciprés o </a:t>
            </a:r>
            <a:r>
              <a:rPr lang="es-MX" dirty="0" err="1" smtClean="0"/>
              <a:t>Cicop</a:t>
            </a:r>
            <a:r>
              <a:rPr lang="es-MX" dirty="0" smtClean="0"/>
              <a:t>, crece de 1200 a 2150 msnm en la Cumbre de los </a:t>
            </a:r>
            <a:r>
              <a:rPr lang="es-MX" dirty="0" err="1" smtClean="0"/>
              <a:t>Cuchumatanes</a:t>
            </a:r>
            <a:r>
              <a:rPr lang="es-MX" dirty="0" smtClean="0"/>
              <a:t> y en la Sierra de las Minas (Baja Verapaz), así como en Zacapa.</a:t>
            </a:r>
            <a:endParaRPr lang="es-E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14422"/>
            <a:ext cx="6870254" cy="455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1714480" y="571480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Juniperus</a:t>
            </a:r>
            <a:r>
              <a:rPr lang="es-MX" dirty="0" smtClean="0"/>
              <a:t> </a:t>
            </a:r>
            <a:r>
              <a:rPr lang="es-MX" dirty="0" err="1" smtClean="0"/>
              <a:t>Standleyi</a:t>
            </a:r>
            <a:r>
              <a:rPr lang="es-MX" dirty="0" smtClean="0"/>
              <a:t> (</a:t>
            </a:r>
            <a:r>
              <a:rPr lang="es-MX" dirty="0" err="1" smtClean="0"/>
              <a:t>Hüito</a:t>
            </a:r>
            <a:r>
              <a:rPr lang="es-MX" dirty="0" smtClean="0"/>
              <a:t>)en la cumbre de los </a:t>
            </a:r>
            <a:r>
              <a:rPr lang="es-MX" dirty="0" err="1" smtClean="0"/>
              <a:t>Cuchumatanes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6429388" y="5786454"/>
            <a:ext cx="15716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dirty="0" smtClean="0"/>
              <a:t>Fotografía: Myrna Herrera</a:t>
            </a:r>
            <a:endParaRPr lang="es-ES" sz="8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142984"/>
            <a:ext cx="6870254" cy="455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1785918" y="571480"/>
            <a:ext cx="571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u="sng" dirty="0" err="1" smtClean="0"/>
              <a:t>Juniperus</a:t>
            </a:r>
            <a:r>
              <a:rPr lang="es-MX" dirty="0" smtClean="0"/>
              <a:t> </a:t>
            </a:r>
            <a:r>
              <a:rPr lang="es-MX" u="sng" dirty="0" err="1" smtClean="0"/>
              <a:t>Standleyi</a:t>
            </a:r>
            <a:r>
              <a:rPr lang="es-MX" dirty="0" smtClean="0"/>
              <a:t> en los </a:t>
            </a:r>
            <a:r>
              <a:rPr lang="es-MX" dirty="0" err="1" smtClean="0"/>
              <a:t>Cuchumatanes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6357950" y="5857892"/>
            <a:ext cx="15716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/>
              <a:t>Fotografía: Myrna Herrera</a:t>
            </a:r>
            <a:endParaRPr lang="es-ES" sz="8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85860"/>
            <a:ext cx="6870254" cy="455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1643042" y="642918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Rama con estróbilos masculinos de </a:t>
            </a:r>
            <a:r>
              <a:rPr lang="es-MX" u="sng" dirty="0" err="1" smtClean="0"/>
              <a:t>Juniperus</a:t>
            </a:r>
            <a:r>
              <a:rPr lang="es-MX" dirty="0" smtClean="0"/>
              <a:t> </a:t>
            </a:r>
            <a:r>
              <a:rPr lang="es-MX" u="sng" dirty="0" err="1" smtClean="0"/>
              <a:t>Standleyi</a:t>
            </a:r>
            <a:r>
              <a:rPr lang="es-MX" dirty="0" smtClean="0"/>
              <a:t> 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6500826" y="5929330"/>
            <a:ext cx="15001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dirty="0" smtClean="0"/>
              <a:t>Fotografía: Myrna Herrera</a:t>
            </a:r>
            <a:endParaRPr lang="es-ES" sz="8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85860"/>
            <a:ext cx="6870254" cy="455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1928794" y="642918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u="sng" dirty="0" err="1" smtClean="0"/>
              <a:t>Juniperus</a:t>
            </a:r>
            <a:r>
              <a:rPr lang="es-MX" dirty="0" smtClean="0"/>
              <a:t> </a:t>
            </a:r>
            <a:r>
              <a:rPr lang="es-MX" dirty="0" err="1" smtClean="0"/>
              <a:t>Standleyi</a:t>
            </a:r>
            <a:r>
              <a:rPr lang="es-MX" dirty="0" smtClean="0"/>
              <a:t> ?en la cumbre de los </a:t>
            </a:r>
            <a:r>
              <a:rPr lang="es-MX" dirty="0" err="1" smtClean="0"/>
              <a:t>Cuchumatanes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6357950" y="6215082"/>
            <a:ext cx="17859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dirty="0" smtClean="0"/>
              <a:t>Fotografía: Myrna Herrera</a:t>
            </a:r>
            <a:endParaRPr lang="es-ES" sz="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://www.meemelink.com/prints%20images/12967.Cycadaceae%20-%20Cycas%20revolu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2820" y="1142984"/>
            <a:ext cx="2828209" cy="440531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4286248" y="5643578"/>
            <a:ext cx="3929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000" dirty="0" smtClean="0"/>
              <a:t>http://www.meemelink.com/prints%20images/12967.Cycadaceae%20-%20Cycas%20revoluta.jpg</a:t>
            </a:r>
            <a:endParaRPr lang="es-ES" sz="1000" dirty="0"/>
          </a:p>
        </p:txBody>
      </p:sp>
      <p:pic>
        <p:nvPicPr>
          <p:cNvPr id="24582" name="Picture 6" descr="http://ag.arizona.edu/pima/gardening/aridplants/images/Cycas_revolu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428736"/>
            <a:ext cx="3767430" cy="355283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428596" y="5072074"/>
            <a:ext cx="42862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dirty="0" smtClean="0"/>
              <a:t>http://ag.arizona.edu/pima/gardening/aridplants/images/Cycas_revoluta.jpg</a:t>
            </a:r>
            <a:endParaRPr lang="es-ES" sz="1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714348" y="214290"/>
            <a:ext cx="742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u="sng" dirty="0" err="1" smtClean="0"/>
              <a:t>Cycas</a:t>
            </a:r>
            <a:r>
              <a:rPr lang="es-MX" sz="2800" dirty="0" smtClean="0"/>
              <a:t> </a:t>
            </a:r>
            <a:r>
              <a:rPr lang="es-MX" sz="2800" u="sng" dirty="0" smtClean="0"/>
              <a:t>revoluta</a:t>
            </a:r>
            <a:r>
              <a:rPr lang="es-MX" sz="2800" dirty="0" smtClean="0"/>
              <a:t>: Planta y Estróbilo femenino</a:t>
            </a:r>
            <a:endParaRPr lang="es-ES" sz="2800" u="sng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en.wikivisual.com/images/e/eb/Juniper_berries_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285860"/>
            <a:ext cx="6453178" cy="5013018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2071670" y="357166"/>
            <a:ext cx="528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u="sng" dirty="0" err="1" smtClean="0"/>
              <a:t>Juniperus</a:t>
            </a:r>
            <a:endParaRPr lang="es-ES" sz="3200" u="sng" dirty="0"/>
          </a:p>
        </p:txBody>
      </p:sp>
      <p:sp>
        <p:nvSpPr>
          <p:cNvPr id="4" name="3 Rectángulo"/>
          <p:cNvSpPr/>
          <p:nvPr/>
        </p:nvSpPr>
        <p:spPr>
          <a:xfrm>
            <a:off x="5500694" y="6429396"/>
            <a:ext cx="24577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 smtClean="0"/>
              <a:t>http://en.wikivisual.com/index.php/Juniper</a:t>
            </a:r>
            <a:endParaRPr lang="es-ES" sz="10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fm2.fieldmuseum.org/vrrc/details/CUPR-juni-stan-10397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928802"/>
            <a:ext cx="2857500" cy="3971925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2071670" y="607220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00" dirty="0" smtClean="0"/>
              <a:t>http://fm2.fieldmuseum.org/vrrc/details/CUPR-juni-stan-1039796.jpg</a:t>
            </a:r>
            <a:endParaRPr lang="es-ES" sz="1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571472" y="642918"/>
            <a:ext cx="7286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 smtClean="0"/>
              <a:t>Hüito</a:t>
            </a:r>
            <a:r>
              <a:rPr lang="es-MX" sz="3200" dirty="0" smtClean="0"/>
              <a:t> (</a:t>
            </a:r>
            <a:r>
              <a:rPr lang="es-MX" sz="3200" u="sng" dirty="0" err="1" smtClean="0"/>
              <a:t>Juniperus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standleyii</a:t>
            </a:r>
            <a:r>
              <a:rPr lang="es-MX" sz="3200" dirty="0" smtClean="0"/>
              <a:t>) </a:t>
            </a:r>
            <a:r>
              <a:rPr lang="es-MX" sz="3200" dirty="0" err="1" smtClean="0"/>
              <a:t>Steyermark</a:t>
            </a:r>
            <a:endParaRPr lang="es-ES" sz="32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s Thuja orientalis -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357166"/>
            <a:ext cx="4667250" cy="6219826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00034" y="1142984"/>
            <a:ext cx="29289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Ciprés romano:</a:t>
            </a:r>
          </a:p>
          <a:p>
            <a:r>
              <a:rPr lang="es-MX" sz="3200" u="sng" dirty="0" err="1" smtClean="0"/>
              <a:t>Thuja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orientalis</a:t>
            </a:r>
            <a:endParaRPr lang="es-ES" sz="3200" u="sng" dirty="0"/>
          </a:p>
        </p:txBody>
      </p:sp>
      <p:pic>
        <p:nvPicPr>
          <p:cNvPr id="1028" name="Picture 4" descr="Fotos Thuja orientalis -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428868"/>
            <a:ext cx="3095646" cy="4125423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4143372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00" dirty="0" smtClean="0"/>
              <a:t>http://www.jardintop.es/plantas/thuja-orientalis-pyramidalis-aurea.asp</a:t>
            </a:r>
            <a:endParaRPr lang="es-ES" sz="10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FAMILIA TAXODIACEAE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Número de géneros:  10 Aprox.</a:t>
            </a:r>
          </a:p>
          <a:p>
            <a:r>
              <a:rPr lang="es-MX" dirty="0" smtClean="0"/>
              <a:t>Número de especies: 16 aprox.</a:t>
            </a:r>
          </a:p>
          <a:p>
            <a:r>
              <a:rPr lang="es-MX" dirty="0" smtClean="0"/>
              <a:t>Distribución: </a:t>
            </a:r>
            <a:r>
              <a:rPr lang="es-MX" dirty="0" err="1" smtClean="0"/>
              <a:t>Norteamerica</a:t>
            </a:r>
            <a:r>
              <a:rPr lang="es-MX" dirty="0" smtClean="0"/>
              <a:t> y Centro América (Guatemala), este de Asia y Tasmania.</a:t>
            </a:r>
          </a:p>
          <a:p>
            <a:r>
              <a:rPr lang="es-MX" dirty="0" smtClean="0"/>
              <a:t>Géneros presentes en Guatemala:</a:t>
            </a:r>
          </a:p>
          <a:p>
            <a:pPr lvl="1"/>
            <a:r>
              <a:rPr lang="es-MX" dirty="0" smtClean="0"/>
              <a:t>Nativos: </a:t>
            </a:r>
            <a:r>
              <a:rPr lang="es-MX" dirty="0" err="1" smtClean="0"/>
              <a:t>Taxodium</a:t>
            </a:r>
            <a:endParaRPr lang="es-MX" dirty="0" smtClean="0"/>
          </a:p>
          <a:p>
            <a:pPr lvl="1"/>
            <a:r>
              <a:rPr lang="es-MX" dirty="0" smtClean="0"/>
              <a:t>Introducidos: </a:t>
            </a:r>
            <a:r>
              <a:rPr lang="es-MX" dirty="0" err="1" smtClean="0"/>
              <a:t>Cryptomeria</a:t>
            </a:r>
            <a:r>
              <a:rPr lang="es-MX" dirty="0" smtClean="0"/>
              <a:t> y </a:t>
            </a:r>
            <a:r>
              <a:rPr lang="es-MX" dirty="0" err="1" smtClean="0"/>
              <a:t>Cunninghamia</a:t>
            </a:r>
            <a:endParaRPr lang="es-MX" dirty="0" smtClean="0"/>
          </a:p>
          <a:p>
            <a:r>
              <a:rPr lang="es-MX" dirty="0" smtClean="0"/>
              <a:t>Otros géneros: Sequoia, </a:t>
            </a:r>
            <a:r>
              <a:rPr lang="es-MX" dirty="0" err="1" smtClean="0"/>
              <a:t>Sequoiadendron</a:t>
            </a:r>
            <a:r>
              <a:rPr lang="es-MX" dirty="0" smtClean="0"/>
              <a:t>, etc.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FAMILIA TAXODIACEAE</a:t>
            </a:r>
            <a:br>
              <a:rPr lang="es-MX" dirty="0" smtClean="0"/>
            </a:br>
            <a:r>
              <a:rPr lang="es-MX" dirty="0" smtClean="0"/>
              <a:t>Caracteres Clave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 smtClean="0"/>
              <a:t>Hábito: arbóreo, con ramillas y hojas </a:t>
            </a:r>
            <a:r>
              <a:rPr lang="es-MX" dirty="0" err="1" smtClean="0"/>
              <a:t>decíduas</a:t>
            </a:r>
            <a:r>
              <a:rPr lang="es-MX" dirty="0" smtClean="0"/>
              <a:t> o persistentes.</a:t>
            </a:r>
          </a:p>
          <a:p>
            <a:r>
              <a:rPr lang="es-MX" dirty="0" smtClean="0"/>
              <a:t>Hojas: lineales a linear-lanceoladas, a veces </a:t>
            </a:r>
            <a:r>
              <a:rPr lang="es-MX" dirty="0" err="1" smtClean="0"/>
              <a:t>dimórficas</a:t>
            </a:r>
            <a:r>
              <a:rPr lang="es-MX" dirty="0" smtClean="0"/>
              <a:t>, en ramillas que a veces semejan ser hojas compuestas.</a:t>
            </a:r>
          </a:p>
          <a:p>
            <a:r>
              <a:rPr lang="es-MX" dirty="0" smtClean="0"/>
              <a:t>Plantas monoicas.</a:t>
            </a:r>
          </a:p>
          <a:p>
            <a:r>
              <a:rPr lang="es-MX" dirty="0" smtClean="0"/>
              <a:t>Estróbilos femeninos: globosos, leñosos, terminales; </a:t>
            </a:r>
            <a:r>
              <a:rPr lang="es-MX" dirty="0" err="1" smtClean="0"/>
              <a:t>gálvulas</a:t>
            </a:r>
            <a:r>
              <a:rPr lang="es-MX" dirty="0" smtClean="0"/>
              <a:t> o conos cortos.</a:t>
            </a:r>
          </a:p>
          <a:p>
            <a:r>
              <a:rPr lang="es-MX" dirty="0" smtClean="0"/>
              <a:t>Estróbilos masculinos: pequeños (2-3 mm), agrupados como en amentos.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rboretum.arizona.edu/images/taxa_images/Taxodium_mucronatum/tax%20muc%20full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1000108"/>
            <a:ext cx="3571900" cy="4764583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3714744" y="592933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00" dirty="0" smtClean="0"/>
              <a:t>http://arboretum.arizona.edu/images/taxa_images/Taxodium_mucronatum/tax%20muc%20full2.jpg</a:t>
            </a:r>
            <a:endParaRPr lang="es-ES" sz="1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500034" y="785794"/>
            <a:ext cx="3143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err="1" smtClean="0"/>
              <a:t>Taxodium</a:t>
            </a:r>
            <a:r>
              <a:rPr lang="es-MX" sz="3200" dirty="0" smtClean="0"/>
              <a:t> </a:t>
            </a:r>
            <a:r>
              <a:rPr lang="es-MX" sz="3200" dirty="0" err="1" smtClean="0"/>
              <a:t>mucronatum</a:t>
            </a:r>
            <a:endParaRPr lang="es-ES" sz="3200" dirty="0"/>
          </a:p>
        </p:txBody>
      </p:sp>
      <p:pic>
        <p:nvPicPr>
          <p:cNvPr id="34818" name="Picture 2" descr="http://www.ortobotanico.unina.it/aree_espositive/pinophyta/Taxodium_mucronatum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928802"/>
            <a:ext cx="2755111" cy="3673482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714348" y="5786454"/>
            <a:ext cx="2643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/>
              <a:t>http://www.ortobotanico.unina.it/aree_espositive/pinophyta/Taxodium_mucronatum002.jpg</a:t>
            </a:r>
            <a:endParaRPr lang="es-ES" sz="10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4.bp.blogspot.com/_oH7YVmRWh-s/SI4eU0S8XJI/AAAAAAAABtY/Wg007kMJDxA/s400/Taxodium+mucronatum+leaf+deta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44" y="1857364"/>
            <a:ext cx="4000528" cy="3000396"/>
          </a:xfrm>
          <a:prstGeom prst="rect">
            <a:avLst/>
          </a:prstGeom>
          <a:noFill/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000100" y="5072074"/>
            <a:ext cx="32752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4.bp.blogspot.com/_oH7YVmRWh-s/SI4eU0S8XJI/AA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pic>
        <p:nvPicPr>
          <p:cNvPr id="38917" name="Picture 5" descr="[Taxodium+mucronatum+leaves.JPG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857364"/>
            <a:ext cx="4052886" cy="3039665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4143372" y="5286388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000" dirty="0" smtClean="0"/>
              <a:t>http://1.bp.blogspot.com/_oH7YVmRWh-s/SI4eVPnUzAI/AAAAAAAABtg/0r8fNzLZXBk/s1600-h/Taxodium+mucronatum+leaves.JPG</a:t>
            </a:r>
            <a:endParaRPr lang="es-ES" sz="1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500034" y="785794"/>
            <a:ext cx="7929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/>
              <a:t>Sabino, </a:t>
            </a:r>
            <a:r>
              <a:rPr lang="es-MX" sz="3200" dirty="0" err="1" smtClean="0"/>
              <a:t>Ahuehuetl</a:t>
            </a:r>
            <a:r>
              <a:rPr lang="es-MX" sz="3200" dirty="0" smtClean="0"/>
              <a:t> o árbol de la noche triste (</a:t>
            </a:r>
            <a:r>
              <a:rPr lang="es-MX" sz="3200" u="sng" dirty="0" err="1" smtClean="0"/>
              <a:t>Taxodium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mucronatum</a:t>
            </a:r>
            <a:r>
              <a:rPr lang="es-MX" sz="3200" dirty="0" smtClean="0"/>
              <a:t> </a:t>
            </a:r>
            <a:r>
              <a:rPr lang="es-MX" sz="3200" dirty="0" err="1" smtClean="0"/>
              <a:t>Tenore</a:t>
            </a:r>
            <a:r>
              <a:rPr lang="es-MX" sz="3200" dirty="0" smtClean="0"/>
              <a:t>)</a:t>
            </a:r>
            <a:endParaRPr lang="es-ES" sz="3200" u="sng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dipbot.unict.it/sistematica_es/Immagini/0210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928670"/>
            <a:ext cx="3286125" cy="4619625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00034" y="785794"/>
            <a:ext cx="35004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/>
              <a:t> </a:t>
            </a:r>
            <a:r>
              <a:rPr lang="es-MX" sz="3200" dirty="0" err="1" smtClean="0"/>
              <a:t>Gálvulas</a:t>
            </a:r>
            <a:r>
              <a:rPr lang="es-MX" sz="3200" dirty="0" smtClean="0"/>
              <a:t> femeninas y ramillas de </a:t>
            </a:r>
          </a:p>
          <a:p>
            <a:pPr algn="ctr"/>
            <a:r>
              <a:rPr lang="es-MX" sz="3200" u="sng" dirty="0" err="1" smtClean="0"/>
              <a:t>Taxodium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mucronatum</a:t>
            </a:r>
            <a:r>
              <a:rPr lang="es-MX" sz="3200" dirty="0" smtClean="0"/>
              <a:t> </a:t>
            </a:r>
            <a:r>
              <a:rPr lang="es-MX" sz="3200" dirty="0" err="1" smtClean="0"/>
              <a:t>Tenore</a:t>
            </a:r>
            <a:endParaRPr lang="es-ES" sz="3200" u="sng" dirty="0"/>
          </a:p>
        </p:txBody>
      </p:sp>
      <p:cxnSp>
        <p:nvCxnSpPr>
          <p:cNvPr id="7" name="6 Conector angular"/>
          <p:cNvCxnSpPr/>
          <p:nvPr/>
        </p:nvCxnSpPr>
        <p:spPr>
          <a:xfrm rot="10800000" flipV="1">
            <a:off x="3214678" y="3857628"/>
            <a:ext cx="2714644" cy="142876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857224" y="3786190"/>
            <a:ext cx="25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Gálvula</a:t>
            </a:r>
            <a:r>
              <a:rPr lang="es-MX" sz="2400" dirty="0" smtClean="0"/>
              <a:t> femenina</a:t>
            </a:r>
            <a:endParaRPr lang="es-ES" sz="2400" dirty="0"/>
          </a:p>
        </p:txBody>
      </p:sp>
      <p:sp>
        <p:nvSpPr>
          <p:cNvPr id="10" name="9 Rectángulo"/>
          <p:cNvSpPr/>
          <p:nvPr/>
        </p:nvSpPr>
        <p:spPr>
          <a:xfrm>
            <a:off x="4143372" y="5786454"/>
            <a:ext cx="33575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00" dirty="0" smtClean="0"/>
              <a:t>http://www.dipbot.unict.it/sistematica_es/Taxo_fam.html</a:t>
            </a:r>
            <a:endParaRPr lang="es-ES" sz="10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www.bonsaiglobal.com/generos/Taxodiummucronat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642918"/>
            <a:ext cx="3810000" cy="5724525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00034" y="785794"/>
            <a:ext cx="32147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 smtClean="0"/>
              <a:t>Bonsai</a:t>
            </a:r>
            <a:endParaRPr lang="es-MX" sz="3200" dirty="0" smtClean="0"/>
          </a:p>
          <a:p>
            <a:pPr algn="ctr"/>
            <a:r>
              <a:rPr lang="es-MX" sz="3200" dirty="0" smtClean="0"/>
              <a:t>de Sabino, </a:t>
            </a:r>
            <a:r>
              <a:rPr lang="es-MX" sz="3200" dirty="0" err="1" smtClean="0"/>
              <a:t>Ahuehuetl</a:t>
            </a:r>
            <a:r>
              <a:rPr lang="es-MX" sz="3200" dirty="0" smtClean="0"/>
              <a:t> o árbol de la noche triste (</a:t>
            </a:r>
            <a:r>
              <a:rPr lang="es-MX" sz="3200" u="sng" dirty="0" err="1" smtClean="0"/>
              <a:t>Taxodium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mucronatum</a:t>
            </a:r>
            <a:r>
              <a:rPr lang="es-MX" sz="3200" dirty="0" smtClean="0"/>
              <a:t> </a:t>
            </a:r>
            <a:r>
              <a:rPr lang="es-MX" sz="3200" dirty="0" err="1" smtClean="0"/>
              <a:t>Tenore</a:t>
            </a:r>
            <a:r>
              <a:rPr lang="es-MX" sz="3200" dirty="0" smtClean="0"/>
              <a:t>)</a:t>
            </a:r>
            <a:endParaRPr lang="es-ES" sz="3200" u="sng" dirty="0"/>
          </a:p>
        </p:txBody>
      </p:sp>
      <p:sp>
        <p:nvSpPr>
          <p:cNvPr id="4" name="3 Rectángulo"/>
          <p:cNvSpPr/>
          <p:nvPr/>
        </p:nvSpPr>
        <p:spPr>
          <a:xfrm>
            <a:off x="3714744" y="6429396"/>
            <a:ext cx="44454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000" dirty="0" smtClean="0"/>
              <a:t>Rodrigo González (Gopher; www.bonsaiglobal.com/.../Taxodiummucronatum.jpg)</a:t>
            </a:r>
            <a:endParaRPr lang="es-ES" sz="10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pasaporteblog.com/wp-content/uploads/2007/09/base-de-sequoia-gigan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214422"/>
            <a:ext cx="6824674" cy="5118506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571604" y="285728"/>
            <a:ext cx="5857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Sequoia: De los árboles más grandes del planeta</a:t>
            </a:r>
            <a:endParaRPr lang="es-ES" sz="3200" dirty="0"/>
          </a:p>
        </p:txBody>
      </p:sp>
      <p:sp>
        <p:nvSpPr>
          <p:cNvPr id="4" name="3 Rectángulo"/>
          <p:cNvSpPr/>
          <p:nvPr/>
        </p:nvSpPr>
        <p:spPr>
          <a:xfrm>
            <a:off x="2428860" y="6357958"/>
            <a:ext cx="5715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00" dirty="0" smtClean="0"/>
              <a:t>http://www.pasaporteblog.com/wp-content/uploads/2007/09/base-de-sequoia-gigante.jpg</a:t>
            </a:r>
            <a:endParaRPr lang="es-E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upload.wikimedia.org/wikipedia/commons/3/3b/Cycas_inflorescen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571480"/>
            <a:ext cx="4212652" cy="5619287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4214810" y="621166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000" dirty="0" smtClean="0"/>
              <a:t>http://upload.wikimedia.org/wikipedia/commons/3/3b/Cycas_inflorescence.jpg</a:t>
            </a:r>
            <a:endParaRPr lang="es-ES" sz="1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571472" y="2071678"/>
            <a:ext cx="357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Estróbilo masculino de </a:t>
            </a:r>
            <a:r>
              <a:rPr lang="es-MX" sz="3200" u="sng" dirty="0" err="1" smtClean="0"/>
              <a:t>Cycas</a:t>
            </a:r>
            <a:endParaRPr lang="es-ES" sz="3200" u="sng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www.sequoianet.org/sequoiawild/images/freeman_creek/giant_sequoias_scene1-p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214422"/>
            <a:ext cx="6096000" cy="4572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500166" y="428604"/>
            <a:ext cx="535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/>
              <a:t>Bosque de Sequoias</a:t>
            </a:r>
            <a:endParaRPr lang="es-ES" sz="3200" dirty="0"/>
          </a:p>
        </p:txBody>
      </p:sp>
      <p:sp>
        <p:nvSpPr>
          <p:cNvPr id="4" name="3 Rectángulo"/>
          <p:cNvSpPr/>
          <p:nvPr/>
        </p:nvSpPr>
        <p:spPr>
          <a:xfrm>
            <a:off x="2285984" y="5786454"/>
            <a:ext cx="52863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/>
              <a:t>http://www.sequoianet.org/sequoiawild/images/freeman_creek/giant_sequoias_scene1-pp.jpg</a:t>
            </a:r>
            <a:endParaRPr lang="es-ES" sz="10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FAMILIA PODOCARPACEAE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 smtClean="0"/>
              <a:t>Número de géneros:  7 </a:t>
            </a:r>
          </a:p>
          <a:p>
            <a:r>
              <a:rPr lang="es-MX" dirty="0" smtClean="0"/>
              <a:t>Número de especies: 146 aprox.</a:t>
            </a:r>
          </a:p>
          <a:p>
            <a:r>
              <a:rPr lang="es-MX" dirty="0" smtClean="0"/>
              <a:t>Distribución: Es la familia más importante del Hemisferio Sur: América del Sur, Asia, Oceanía, Australia. También en Centro América.</a:t>
            </a:r>
          </a:p>
          <a:p>
            <a:r>
              <a:rPr lang="es-MX" dirty="0" smtClean="0"/>
              <a:t>Géneros presentes en Guatemala:</a:t>
            </a:r>
          </a:p>
          <a:p>
            <a:pPr lvl="1"/>
            <a:r>
              <a:rPr lang="es-MX" dirty="0" smtClean="0"/>
              <a:t>Nativos: </a:t>
            </a:r>
            <a:r>
              <a:rPr lang="es-MX" dirty="0" err="1" smtClean="0"/>
              <a:t>Podocarpus</a:t>
            </a:r>
            <a:endParaRPr lang="es-MX" dirty="0" smtClean="0"/>
          </a:p>
          <a:p>
            <a:r>
              <a:rPr lang="es-MX" dirty="0" smtClean="0"/>
              <a:t>Otros géneros: </a:t>
            </a:r>
            <a:r>
              <a:rPr lang="es-MX" dirty="0" err="1" smtClean="0"/>
              <a:t>Phylloclaldus</a:t>
            </a:r>
            <a:r>
              <a:rPr lang="es-MX" dirty="0" smtClean="0"/>
              <a:t> (con cladodios)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FAMILIA PODOCARPACEAE</a:t>
            </a:r>
            <a:br>
              <a:rPr lang="es-MX" dirty="0" smtClean="0"/>
            </a:br>
            <a:r>
              <a:rPr lang="es-MX" dirty="0" smtClean="0"/>
              <a:t>Caracteres Clave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MX" dirty="0" smtClean="0"/>
              <a:t>Hábito: Arbóreo o arbustivo, de tallo erecto y ramas horizontales</a:t>
            </a:r>
          </a:p>
          <a:p>
            <a:r>
              <a:rPr lang="es-MX" dirty="0" smtClean="0"/>
              <a:t>Hojas: Lineal – lanceoladas generalmente; de </a:t>
            </a:r>
            <a:r>
              <a:rPr lang="es-MX" dirty="0" err="1" smtClean="0"/>
              <a:t>filotaxia</a:t>
            </a:r>
            <a:r>
              <a:rPr lang="es-MX" dirty="0" smtClean="0"/>
              <a:t> </a:t>
            </a:r>
            <a:r>
              <a:rPr lang="es-MX" dirty="0" err="1" smtClean="0"/>
              <a:t>espiralada</a:t>
            </a:r>
            <a:r>
              <a:rPr lang="es-MX" dirty="0" smtClean="0"/>
              <a:t> y a veces opuesta</a:t>
            </a:r>
          </a:p>
          <a:p>
            <a:r>
              <a:rPr lang="es-MX" dirty="0" smtClean="0"/>
              <a:t>Monoicas o dioicas</a:t>
            </a:r>
          </a:p>
          <a:p>
            <a:r>
              <a:rPr lang="es-MX" dirty="0" smtClean="0"/>
              <a:t>Estróbilos femeninos: muy reducidos, de un eje corto y </a:t>
            </a:r>
            <a:r>
              <a:rPr lang="es-MX" dirty="0" err="1" smtClean="0"/>
              <a:t>macroesporófilos</a:t>
            </a:r>
            <a:r>
              <a:rPr lang="es-MX" dirty="0" smtClean="0"/>
              <a:t> reducidos en la base de un rudimento seminal. La semilla cubierta completamente por un tejido carnoso llamado EPIMACIO.</a:t>
            </a:r>
          </a:p>
          <a:p>
            <a:r>
              <a:rPr lang="es-MX" dirty="0" smtClean="0"/>
              <a:t>Estróbilos masculinos: Semejan ser amentos colgantes.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ear.org/starr/images/full/starr-040812-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571480"/>
            <a:ext cx="4376706" cy="5835609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142844" y="500042"/>
            <a:ext cx="42862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u="sng" dirty="0" err="1" smtClean="0"/>
              <a:t>Podocarpus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sp.</a:t>
            </a:r>
            <a:endParaRPr lang="es-MX" sz="3200" u="sng" dirty="0" smtClean="0"/>
          </a:p>
          <a:p>
            <a:r>
              <a:rPr lang="es-MX" sz="2400" u="sng" dirty="0" err="1" smtClean="0"/>
              <a:t>Podocarpus</a:t>
            </a:r>
            <a:r>
              <a:rPr lang="es-MX" sz="2400" u="sng" dirty="0" smtClean="0"/>
              <a:t> </a:t>
            </a:r>
            <a:r>
              <a:rPr lang="es-MX" sz="2400" dirty="0" smtClean="0"/>
              <a:t>nativos:</a:t>
            </a:r>
          </a:p>
          <a:p>
            <a:r>
              <a:rPr lang="es-MX" sz="2400" u="sng" dirty="0" smtClean="0"/>
              <a:t>P. </a:t>
            </a:r>
            <a:r>
              <a:rPr lang="es-MX" sz="2400" u="sng" dirty="0" err="1" smtClean="0"/>
              <a:t>oleifolius</a:t>
            </a:r>
            <a:r>
              <a:rPr lang="es-MX" sz="2400" dirty="0" smtClean="0"/>
              <a:t> D Don - árbol</a:t>
            </a:r>
          </a:p>
          <a:p>
            <a:r>
              <a:rPr lang="es-MX" sz="2400" dirty="0" smtClean="0"/>
              <a:t>2,000 – 3000 msnm;  Guatemala, Sierra de las Minas (Zacapa),  Baja V. – En lista roja.</a:t>
            </a:r>
          </a:p>
          <a:p>
            <a:r>
              <a:rPr lang="es-MX" sz="2400" u="sng" dirty="0" err="1" smtClean="0"/>
              <a:t>Podocarpus</a:t>
            </a:r>
            <a:r>
              <a:rPr lang="es-MX" sz="2400" dirty="0" smtClean="0"/>
              <a:t> </a:t>
            </a:r>
            <a:r>
              <a:rPr lang="es-MX" sz="2400" u="sng" dirty="0" err="1" smtClean="0"/>
              <a:t>guatemalensis</a:t>
            </a:r>
            <a:r>
              <a:rPr lang="es-MX" sz="2400" u="sng" dirty="0" smtClean="0"/>
              <a:t> </a:t>
            </a:r>
            <a:r>
              <a:rPr lang="es-MX" sz="2400" dirty="0" err="1" smtClean="0"/>
              <a:t>Standley</a:t>
            </a:r>
            <a:r>
              <a:rPr lang="es-MX" sz="2400" dirty="0" smtClean="0"/>
              <a:t> – Árbol – Crece en Cercanías de Puerto Barrios. Severo peligro extinción</a:t>
            </a:r>
          </a:p>
          <a:p>
            <a:r>
              <a:rPr lang="es-MX" sz="2400" u="sng" dirty="0" smtClean="0"/>
              <a:t>P.</a:t>
            </a:r>
            <a:r>
              <a:rPr lang="es-MX" sz="2400" dirty="0" smtClean="0"/>
              <a:t> </a:t>
            </a:r>
            <a:r>
              <a:rPr lang="es-MX" sz="2400" u="sng" dirty="0" err="1" smtClean="0"/>
              <a:t>Matudai</a:t>
            </a:r>
            <a:r>
              <a:rPr lang="es-MX" sz="2400" dirty="0" smtClean="0"/>
              <a:t> – </a:t>
            </a:r>
            <a:r>
              <a:rPr lang="es-MX" sz="2400" dirty="0" err="1" smtClean="0"/>
              <a:t>Ciprecillo</a:t>
            </a:r>
            <a:r>
              <a:rPr lang="es-MX" sz="2400" dirty="0" smtClean="0"/>
              <a:t> o </a:t>
            </a:r>
            <a:r>
              <a:rPr lang="es-MX" sz="2400" dirty="0" err="1" smtClean="0"/>
              <a:t>Curusté</a:t>
            </a:r>
            <a:r>
              <a:rPr lang="es-MX" sz="2400" dirty="0" smtClean="0"/>
              <a:t>. Árbol.</a:t>
            </a:r>
          </a:p>
          <a:p>
            <a:r>
              <a:rPr lang="es-MX" sz="2400" dirty="0" smtClean="0"/>
              <a:t>Crece en Sierra de las Minas, Chiquimula, Guatemala, S. </a:t>
            </a:r>
            <a:r>
              <a:rPr lang="es-MX" sz="2400" dirty="0" err="1" smtClean="0"/>
              <a:t>Cuchumatanes</a:t>
            </a:r>
            <a:r>
              <a:rPr lang="es-MX" sz="2400" dirty="0" smtClean="0"/>
              <a:t>, </a:t>
            </a:r>
            <a:r>
              <a:rPr lang="es-MX" sz="2400" dirty="0" err="1" smtClean="0"/>
              <a:t>Ixcan</a:t>
            </a:r>
            <a:r>
              <a:rPr lang="es-MX" sz="2400" dirty="0" smtClean="0"/>
              <a:t> – Lista Roja</a:t>
            </a:r>
            <a:endParaRPr lang="es-MX" sz="2400" u="sng" dirty="0" smtClean="0"/>
          </a:p>
          <a:p>
            <a:endParaRPr lang="es-ES" sz="3200" u="sng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500562" y="6429396"/>
            <a:ext cx="44946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©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Forest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 &amp; Kim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Starr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 - www.hear.org/.../full/starr-040812-0017.jpg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hear.org/starr/images/full/starr-061224-28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00174"/>
            <a:ext cx="6454664" cy="4840998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643042" y="428604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u="sng" dirty="0" err="1" smtClean="0"/>
              <a:t>Podocarpus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sp.</a:t>
            </a:r>
            <a:endParaRPr lang="es-ES" sz="3200" u="sng" dirty="0"/>
          </a:p>
        </p:txBody>
      </p:sp>
      <p:cxnSp>
        <p:nvCxnSpPr>
          <p:cNvPr id="5" name="4 Conector angular"/>
          <p:cNvCxnSpPr/>
          <p:nvPr/>
        </p:nvCxnSpPr>
        <p:spPr>
          <a:xfrm>
            <a:off x="6143636" y="3571876"/>
            <a:ext cx="1785950" cy="1588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7929586" y="335756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Semilla</a:t>
            </a:r>
            <a:endParaRPr lang="es-ES" dirty="0"/>
          </a:p>
        </p:txBody>
      </p:sp>
      <p:cxnSp>
        <p:nvCxnSpPr>
          <p:cNvPr id="8" name="7 Conector recto de flecha"/>
          <p:cNvCxnSpPr/>
          <p:nvPr/>
        </p:nvCxnSpPr>
        <p:spPr>
          <a:xfrm flipV="1">
            <a:off x="5786446" y="2714620"/>
            <a:ext cx="2143140" cy="42862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7858148" y="2500306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Estróbilo</a:t>
            </a:r>
            <a:endParaRPr lang="es-ES" dirty="0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714744" y="6429396"/>
            <a:ext cx="39231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1000" dirty="0" smtClean="0">
                <a:solidFill>
                  <a:srgbClr val="008000"/>
                </a:solidFill>
                <a:latin typeface="Arial" pitchFamily="34" charset="0"/>
              </a:rPr>
              <a:t>©</a:t>
            </a:r>
            <a:r>
              <a:rPr lang="es-ES" sz="1000" dirty="0" err="1" smtClean="0">
                <a:solidFill>
                  <a:srgbClr val="008000"/>
                </a:solidFill>
                <a:latin typeface="Arial" pitchFamily="34" charset="0"/>
              </a:rPr>
              <a:t>Forest</a:t>
            </a:r>
            <a:r>
              <a:rPr lang="es-ES" sz="1000" dirty="0" smtClean="0">
                <a:solidFill>
                  <a:srgbClr val="008000"/>
                </a:solidFill>
                <a:latin typeface="Arial" pitchFamily="34" charset="0"/>
              </a:rPr>
              <a:t> &amp; Kim </a:t>
            </a:r>
            <a:r>
              <a:rPr lang="es-ES" sz="1000" dirty="0" err="1" smtClean="0">
                <a:solidFill>
                  <a:srgbClr val="008000"/>
                </a:solidFill>
                <a:latin typeface="Arial" pitchFamily="34" charset="0"/>
              </a:rPr>
              <a:t>Starr</a:t>
            </a:r>
            <a:r>
              <a:rPr lang="es-ES" sz="1000" dirty="0" smtClean="0">
                <a:solidFill>
                  <a:srgbClr val="008000"/>
                </a:solidFill>
                <a:latin typeface="Arial" pitchFamily="34" charset="0"/>
              </a:rPr>
              <a:t> - 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www.hear.org/.../full/starr-040812-0017.jpg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trees.stanford.edu/images/Podocarpus/Podocarpus-macrophyllus-f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142984"/>
            <a:ext cx="6834182" cy="5125637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214414" y="285728"/>
            <a:ext cx="6715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Conos de </a:t>
            </a:r>
            <a:r>
              <a:rPr lang="es-MX" sz="2800" dirty="0" err="1" smtClean="0"/>
              <a:t>Podocarpus</a:t>
            </a:r>
            <a:r>
              <a:rPr lang="es-MX" sz="2800" dirty="0" smtClean="0"/>
              <a:t> mostrando su única semilla y el </a:t>
            </a:r>
            <a:r>
              <a:rPr lang="es-MX" sz="2800" dirty="0" err="1" smtClean="0"/>
              <a:t>Epimacio</a:t>
            </a:r>
            <a:endParaRPr lang="es-ES" sz="2800" dirty="0"/>
          </a:p>
        </p:txBody>
      </p:sp>
      <p:sp>
        <p:nvSpPr>
          <p:cNvPr id="4" name="3 Rectángulo"/>
          <p:cNvSpPr/>
          <p:nvPr/>
        </p:nvSpPr>
        <p:spPr>
          <a:xfrm>
            <a:off x="3428992" y="621166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00" dirty="0" smtClean="0"/>
              <a:t>http://trees.stanford.edu/images/Podocarpus/Podocarpus-macrophyllus-fr.jpg</a:t>
            </a:r>
            <a:endParaRPr lang="es-ES" sz="10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onifers.org/po/po/matuda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785794"/>
            <a:ext cx="3990975" cy="5210175"/>
          </a:xfrm>
          <a:prstGeom prst="rect">
            <a:avLst/>
          </a:prstGeom>
          <a:noFill/>
        </p:spPr>
      </p:pic>
      <p:pic>
        <p:nvPicPr>
          <p:cNvPr id="3" name="Picture 2" descr="Podocarpaceae Podocarpus matuda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786058"/>
            <a:ext cx="4000496" cy="3183728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571472" y="6215082"/>
            <a:ext cx="17876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 smtClean="0"/>
              <a:t>© 2008 </a:t>
            </a:r>
            <a:r>
              <a:rPr lang="es-ES" sz="1000" dirty="0" err="1" smtClean="0"/>
              <a:t>by</a:t>
            </a:r>
            <a:r>
              <a:rPr lang="es-ES" sz="1000" dirty="0" smtClean="0"/>
              <a:t> Dennis Stevenson - </a:t>
            </a:r>
            <a:endParaRPr lang="es-ES" sz="1000" dirty="0"/>
          </a:p>
        </p:txBody>
      </p:sp>
      <p:sp>
        <p:nvSpPr>
          <p:cNvPr id="5" name="4 Rectángulo"/>
          <p:cNvSpPr/>
          <p:nvPr/>
        </p:nvSpPr>
        <p:spPr>
          <a:xfrm>
            <a:off x="2357422" y="621508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00" dirty="0" smtClean="0"/>
              <a:t>http://www.gymnosperms.org/imgs/dws/r/Podocarpaceae_Podocarpus_matudae_28434.html</a:t>
            </a:r>
            <a:endParaRPr lang="es-ES" sz="1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785786" y="857232"/>
            <a:ext cx="2857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u="sng" dirty="0" err="1" smtClean="0"/>
              <a:t>Podocarpus</a:t>
            </a:r>
            <a:r>
              <a:rPr lang="es-MX" sz="2800" dirty="0" smtClean="0"/>
              <a:t> </a:t>
            </a:r>
            <a:r>
              <a:rPr lang="es-MX" sz="2800" u="sng" dirty="0" err="1" smtClean="0"/>
              <a:t>matudae</a:t>
            </a:r>
            <a:endParaRPr lang="es-ES" sz="2800" u="sng" dirty="0"/>
          </a:p>
        </p:txBody>
      </p:sp>
      <p:cxnSp>
        <p:nvCxnSpPr>
          <p:cNvPr id="8" name="7 Conector angular"/>
          <p:cNvCxnSpPr/>
          <p:nvPr/>
        </p:nvCxnSpPr>
        <p:spPr>
          <a:xfrm rot="5400000">
            <a:off x="428596" y="3000372"/>
            <a:ext cx="1143008" cy="142876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214282" y="2143116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Semilla en desarrollo</a:t>
            </a:r>
            <a:endParaRPr lang="es-ES" dirty="0"/>
          </a:p>
        </p:txBody>
      </p:sp>
      <p:cxnSp>
        <p:nvCxnSpPr>
          <p:cNvPr id="13" name="12 Conector angular"/>
          <p:cNvCxnSpPr/>
          <p:nvPr/>
        </p:nvCxnSpPr>
        <p:spPr>
          <a:xfrm rot="5400000" flipH="1" flipV="1">
            <a:off x="1464447" y="2821777"/>
            <a:ext cx="1357322" cy="857256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2428860" y="2214554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Brácteas reproductivas</a:t>
            </a:r>
            <a:endParaRPr lang="es-ES" dirty="0"/>
          </a:p>
        </p:txBody>
      </p:sp>
      <p:sp>
        <p:nvSpPr>
          <p:cNvPr id="15" name="14 Rectángulo"/>
          <p:cNvSpPr/>
          <p:nvPr/>
        </p:nvSpPr>
        <p:spPr>
          <a:xfrm>
            <a:off x="5572132" y="5929330"/>
            <a:ext cx="15616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 smtClean="0"/>
              <a:t>Mauricio Mantilla </a:t>
            </a:r>
            <a:r>
              <a:rPr lang="es-ES" sz="1000" dirty="0" err="1" smtClean="0"/>
              <a:t>Blandon</a:t>
            </a:r>
            <a:endParaRPr lang="es-ES" sz="10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darwin.bangor.ac.uk/images/Podocarpus%20guatemalensis/3%20Podocarpus%20guatemalensis%20DS%20s.n.%20Maquenque%206%20X%2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71546"/>
            <a:ext cx="7267589" cy="5452451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428728" y="285728"/>
            <a:ext cx="621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Rama de </a:t>
            </a:r>
            <a:r>
              <a:rPr lang="es-MX" sz="3200" u="sng" dirty="0" err="1" smtClean="0"/>
              <a:t>Podocarpus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guatemalensis</a:t>
            </a:r>
            <a:endParaRPr lang="es-ES" sz="3200" u="sng" dirty="0"/>
          </a:p>
        </p:txBody>
      </p:sp>
      <p:sp>
        <p:nvSpPr>
          <p:cNvPr id="4" name="3 Rectángulo"/>
          <p:cNvSpPr/>
          <p:nvPr/>
        </p:nvSpPr>
        <p:spPr>
          <a:xfrm>
            <a:off x="5857884" y="6500834"/>
            <a:ext cx="23471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 smtClean="0"/>
              <a:t>http://darwin.bangor.ac.uk/flora_es.html</a:t>
            </a:r>
            <a:endParaRPr lang="es-ES" sz="10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darwin.bangor.ac.uk/images/Podocarpus%20guatemalensis/5%20Podocarpus%20guatemalensis%20DS%20s.n.%20Maquenque%2020%20X%2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71546"/>
            <a:ext cx="6640454" cy="4980341"/>
          </a:xfrm>
          <a:prstGeom prst="rect">
            <a:avLst/>
          </a:prstGeom>
          <a:noFill/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4714876" y="6143644"/>
            <a:ext cx="31021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darwin.bangor.ac.uk/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images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/Podocarpus%20guate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428728" y="357166"/>
            <a:ext cx="61334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dirty="0" smtClean="0"/>
              <a:t>Fuste de </a:t>
            </a:r>
            <a:r>
              <a:rPr lang="es-MX" sz="3200" dirty="0" err="1" smtClean="0"/>
              <a:t>Podocarpus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guatemalensis</a:t>
            </a:r>
            <a:endParaRPr lang="es-ES" sz="32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darwin.bangor.ac.uk/images/Podocarpus%20guatemalensis/4%20Podocarpus%20guatemalensis%20DS%20s.n.%20Maquenque%206%20X%2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00174"/>
            <a:ext cx="6188013" cy="464101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714349" y="571480"/>
            <a:ext cx="8001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 smtClean="0"/>
              <a:t>Corteza y madera de </a:t>
            </a:r>
            <a:r>
              <a:rPr lang="es-MX" sz="2800" u="sng" dirty="0" err="1" smtClean="0"/>
              <a:t>Podocarpus</a:t>
            </a:r>
            <a:r>
              <a:rPr lang="es-MX" sz="2800" dirty="0" smtClean="0"/>
              <a:t> </a:t>
            </a:r>
            <a:r>
              <a:rPr lang="es-MX" sz="2800" u="sng" dirty="0" err="1" smtClean="0"/>
              <a:t>guatemalensis</a:t>
            </a:r>
            <a:endParaRPr lang="es-ES" sz="2800" dirty="0"/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4572000" y="6357958"/>
            <a:ext cx="31021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darwin.bangor.ac.uk/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images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/Podocarpus%20guate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357554" y="142852"/>
            <a:ext cx="2017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 smtClean="0"/>
              <a:t>Zamia</a:t>
            </a:r>
            <a:r>
              <a:rPr lang="es-ES" b="1" dirty="0" smtClean="0"/>
              <a:t> </a:t>
            </a:r>
            <a:r>
              <a:rPr lang="es-ES" b="1" dirty="0" err="1" smtClean="0"/>
              <a:t>tuerckheimii</a:t>
            </a:r>
            <a:endParaRPr lang="es-ES" dirty="0"/>
          </a:p>
        </p:txBody>
      </p:sp>
      <p:pic>
        <p:nvPicPr>
          <p:cNvPr id="26626" name="Picture 2" descr="http://www.pacsoa.org.au/cycads/Zamia/tuerckheimii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14356"/>
            <a:ext cx="7620000" cy="571500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4214810" y="6488668"/>
            <a:ext cx="40719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Clayton York, </a:t>
            </a:r>
            <a:r>
              <a:rPr lang="en-US" sz="1000" b="1" dirty="0" smtClean="0">
                <a:hlinkClick r:id="rId3"/>
              </a:rPr>
              <a:t>Utopia Palms and Cycads</a:t>
            </a:r>
            <a:r>
              <a:rPr lang="en-US" sz="1000" dirty="0" smtClean="0"/>
              <a:t> </a:t>
            </a:r>
            <a:endParaRPr lang="es-ES" sz="10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yunfeng-gardens.com.cn/images/Podocarpus/Podocarpus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285860"/>
            <a:ext cx="2971800" cy="1981200"/>
          </a:xfrm>
          <a:prstGeom prst="rect">
            <a:avLst/>
          </a:prstGeom>
          <a:noFill/>
        </p:spPr>
      </p:pic>
      <p:pic>
        <p:nvPicPr>
          <p:cNvPr id="49156" name="Picture 4" descr="http://www.yunfeng-gardens.com.cn/images/Podocarpus/Podocarpus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929066"/>
            <a:ext cx="1323975" cy="1981200"/>
          </a:xfrm>
          <a:prstGeom prst="rect">
            <a:avLst/>
          </a:prstGeom>
          <a:noFill/>
        </p:spPr>
      </p:pic>
      <p:pic>
        <p:nvPicPr>
          <p:cNvPr id="49158" name="Picture 6" descr="http://www.yunfeng-gardens.com.cn/images/Podocarpus/Podocarpus-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285860"/>
            <a:ext cx="2971800" cy="1981200"/>
          </a:xfrm>
          <a:prstGeom prst="rect">
            <a:avLst/>
          </a:prstGeom>
          <a:noFill/>
        </p:spPr>
      </p:pic>
      <p:pic>
        <p:nvPicPr>
          <p:cNvPr id="49160" name="Picture 8" descr="http://www.yunfeng-gardens.com.cn/images/Podocarpus/Podocarpus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929066"/>
            <a:ext cx="2971800" cy="1981200"/>
          </a:xfrm>
          <a:prstGeom prst="rect">
            <a:avLst/>
          </a:prstGeom>
          <a:noFill/>
        </p:spPr>
      </p:pic>
      <p:pic>
        <p:nvPicPr>
          <p:cNvPr id="49162" name="Picture 10" descr="http://www.yunfeng-gardens.com.cn/images/Podocarpus/Podocarpus-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3929066"/>
            <a:ext cx="2971800" cy="1981200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3714744" y="593467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00" dirty="0" smtClean="0"/>
              <a:t>http://www.yunfeng-gardens.com.cn/images/Podocarpus/Podocarpus-11.jpg</a:t>
            </a:r>
            <a:endParaRPr lang="es-ES" sz="1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714348" y="357166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/>
              <a:t>Usos ornamentales de </a:t>
            </a:r>
            <a:r>
              <a:rPr lang="es-MX" sz="2800" u="sng" dirty="0" err="1" smtClean="0"/>
              <a:t>Podocarpus</a:t>
            </a:r>
            <a:endParaRPr lang="es-ES" sz="28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FAMILIA ARAUCARIACEAE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Número de géneros:  2</a:t>
            </a:r>
          </a:p>
          <a:p>
            <a:r>
              <a:rPr lang="es-MX" dirty="0" smtClean="0"/>
              <a:t>Número de especies: 30 aprox.</a:t>
            </a:r>
          </a:p>
          <a:p>
            <a:r>
              <a:rPr lang="es-MX" dirty="0" smtClean="0"/>
              <a:t>Distribución: Típica del Hemisferio Sur: América del Sur, Asia, Oceanía, Australia.</a:t>
            </a:r>
          </a:p>
          <a:p>
            <a:r>
              <a:rPr lang="es-MX" dirty="0" smtClean="0"/>
              <a:t>Géneros: Araucaria (dioica) y </a:t>
            </a:r>
            <a:r>
              <a:rPr lang="es-MX" dirty="0" err="1" smtClean="0"/>
              <a:t>Agathis</a:t>
            </a:r>
            <a:r>
              <a:rPr lang="es-MX" dirty="0" smtClean="0"/>
              <a:t> (monoica y con hojas de 30 mm de largo)</a:t>
            </a:r>
          </a:p>
          <a:p>
            <a:r>
              <a:rPr lang="es-MX" dirty="0" smtClean="0"/>
              <a:t>Esta familia es muy antigua; hay fósiles de madera del Triásico.</a:t>
            </a:r>
          </a:p>
          <a:p>
            <a:pPr lvl="1"/>
            <a:endParaRPr lang="es-MX" dirty="0" smtClean="0"/>
          </a:p>
          <a:p>
            <a:pPr>
              <a:buNone/>
            </a:pPr>
            <a:endParaRPr lang="es-MX" dirty="0" smtClean="0"/>
          </a:p>
          <a:p>
            <a:endParaRPr lang="es-E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FAMILIA ARAUCARIACEAE</a:t>
            </a:r>
            <a:br>
              <a:rPr lang="es-MX" dirty="0" smtClean="0"/>
            </a:br>
            <a:r>
              <a:rPr lang="es-MX" dirty="0" smtClean="0"/>
              <a:t>Caracteres Clave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Hábito: </a:t>
            </a:r>
            <a:r>
              <a:rPr lang="es-ES" dirty="0" smtClean="0"/>
              <a:t>Árboles siempre verdes, de 30 m de altura o más (50-60 m); de ramas más o menos simétricas, y verticiladas. </a:t>
            </a:r>
            <a:r>
              <a:rPr lang="es-ES" dirty="0" err="1" smtClean="0"/>
              <a:t>Monopódicos</a:t>
            </a:r>
            <a:r>
              <a:rPr lang="es-ES" dirty="0" smtClean="0"/>
              <a:t>, cónicos.</a:t>
            </a:r>
          </a:p>
          <a:p>
            <a:r>
              <a:rPr lang="es-MX" dirty="0" smtClean="0"/>
              <a:t>Hojas: Simples, alternas o dísticas, decurrentes en la base; de forma </a:t>
            </a:r>
            <a:r>
              <a:rPr lang="es-MX" dirty="0" err="1" smtClean="0"/>
              <a:t>subulada</a:t>
            </a:r>
            <a:r>
              <a:rPr lang="es-MX" dirty="0" smtClean="0"/>
              <a:t>, escamosa a oval lanceolada, rígidas, </a:t>
            </a:r>
            <a:r>
              <a:rPr lang="es-MX" dirty="0" err="1" smtClean="0"/>
              <a:t>coriaceas</a:t>
            </a:r>
            <a:r>
              <a:rPr lang="es-MX" dirty="0" smtClean="0"/>
              <a:t>, a veces </a:t>
            </a:r>
            <a:r>
              <a:rPr lang="es-MX" dirty="0" err="1" smtClean="0"/>
              <a:t>dimórficas</a:t>
            </a:r>
            <a:r>
              <a:rPr lang="es-MX" dirty="0" smtClean="0"/>
              <a:t>.</a:t>
            </a:r>
            <a:endParaRPr lang="es-E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Estróbilos femeninos: </a:t>
            </a:r>
          </a:p>
          <a:p>
            <a:pPr>
              <a:buNone/>
            </a:pPr>
            <a:r>
              <a:rPr lang="es-MX" dirty="0" smtClean="0"/>
              <a:t>	Conos esféricos, grandes, de 30 cm </a:t>
            </a:r>
            <a:r>
              <a:rPr lang="es-MX" dirty="0" err="1" smtClean="0"/>
              <a:t>aprox</a:t>
            </a:r>
            <a:r>
              <a:rPr lang="es-MX" dirty="0" smtClean="0"/>
              <a:t> . Se deshacen al caer. Con una sola semilla por </a:t>
            </a:r>
            <a:r>
              <a:rPr lang="es-MX" dirty="0" err="1" smtClean="0"/>
              <a:t>bractea</a:t>
            </a:r>
            <a:r>
              <a:rPr lang="es-MX" dirty="0" smtClean="0"/>
              <a:t> reproductiva.</a:t>
            </a:r>
          </a:p>
          <a:p>
            <a:r>
              <a:rPr lang="es-MX" dirty="0" smtClean="0"/>
              <a:t>Estróbilos masculinos: A veces exceden los 30 cm de largo; terminales, fasciculados.</a:t>
            </a:r>
          </a:p>
          <a:p>
            <a:r>
              <a:rPr lang="es-MX" dirty="0" smtClean="0"/>
              <a:t>Especies introducidas a Guatemala: </a:t>
            </a:r>
            <a:r>
              <a:rPr lang="es-MX" u="sng" dirty="0" smtClean="0"/>
              <a:t>Araucaria</a:t>
            </a:r>
            <a:r>
              <a:rPr lang="es-MX" dirty="0" smtClean="0"/>
              <a:t> </a:t>
            </a:r>
            <a:r>
              <a:rPr lang="es-MX" u="sng" dirty="0" smtClean="0"/>
              <a:t>excelsa</a:t>
            </a:r>
            <a:r>
              <a:rPr lang="es-MX" dirty="0" smtClean="0"/>
              <a:t>, </a:t>
            </a:r>
            <a:r>
              <a:rPr lang="es-MX" u="sng" dirty="0" smtClean="0"/>
              <a:t>A.</a:t>
            </a:r>
            <a:r>
              <a:rPr lang="es-MX" dirty="0" smtClean="0"/>
              <a:t> </a:t>
            </a:r>
            <a:r>
              <a:rPr lang="es-MX" u="sng" dirty="0" err="1" smtClean="0"/>
              <a:t>Cunninghamii</a:t>
            </a:r>
            <a:r>
              <a:rPr lang="es-MX" dirty="0" smtClean="0"/>
              <a:t> y </a:t>
            </a:r>
            <a:r>
              <a:rPr lang="es-MX" u="sng" dirty="0" smtClean="0"/>
              <a:t>A.</a:t>
            </a:r>
            <a:r>
              <a:rPr lang="es-MX" dirty="0" smtClean="0"/>
              <a:t> </a:t>
            </a:r>
            <a:r>
              <a:rPr lang="es-MX" u="sng" dirty="0" err="1" smtClean="0"/>
              <a:t>bidwillii</a:t>
            </a:r>
            <a:endParaRPr lang="es-MX" dirty="0" smtClean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FAMILIA ARAUCARIACEAE</a:t>
            </a:r>
            <a:br>
              <a:rPr lang="es-MX" dirty="0" smtClean="0"/>
            </a:br>
            <a:r>
              <a:rPr lang="es-MX" dirty="0" smtClean="0"/>
              <a:t>Caracteres Clave</a:t>
            </a:r>
            <a:endParaRPr lang="es-E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928794" y="500042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u="sng" dirty="0" smtClean="0"/>
              <a:t>Araucaria</a:t>
            </a:r>
            <a:r>
              <a:rPr lang="es-MX" sz="3200" dirty="0" smtClean="0"/>
              <a:t> </a:t>
            </a:r>
            <a:r>
              <a:rPr lang="es-MX" sz="3200" u="sng" dirty="0" smtClean="0"/>
              <a:t>excelsa</a:t>
            </a:r>
            <a:endParaRPr lang="es-ES" sz="3200" u="sng" dirty="0"/>
          </a:p>
        </p:txBody>
      </p:sp>
      <p:pic>
        <p:nvPicPr>
          <p:cNvPr id="102404" name="Picture 4" descr="http://www.sci.muni.cz/bot_zahr/fotografie/skleniky/subtropicke%20rostliny/Araucaria%20excel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4202912" y="2012138"/>
            <a:ext cx="5214924" cy="3476616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4000496" y="639633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800" dirty="0" smtClean="0"/>
              <a:t>http://www.sci.muni.cz/bot_zahr/fotografie/skleniky/subtropicke%20rostliny/Araucaria%20excelsa.jpg</a:t>
            </a:r>
            <a:endParaRPr lang="es-ES" sz="800" dirty="0"/>
          </a:p>
        </p:txBody>
      </p:sp>
      <p:pic>
        <p:nvPicPr>
          <p:cNvPr id="102406" name="Picture 6" descr="http://www.sci.muni.cz/bot_zahr/fotografie/skleniky/subtropicke%20rostliny/Araucaria%20excelsa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142984"/>
            <a:ext cx="3476583" cy="5214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.biologie.uni-hamburg.de/b-online/fo47/arau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571744"/>
            <a:ext cx="3448050" cy="2247901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928794" y="500042"/>
            <a:ext cx="5572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/>
              <a:t>Estróbilos femeninos de </a:t>
            </a:r>
            <a:r>
              <a:rPr lang="es-MX" sz="3200" u="sng" dirty="0" smtClean="0"/>
              <a:t>Araucaria</a:t>
            </a:r>
            <a:r>
              <a:rPr lang="es-MX" sz="3200" dirty="0" smtClean="0"/>
              <a:t> </a:t>
            </a:r>
            <a:r>
              <a:rPr lang="es-MX" sz="3200" u="sng" dirty="0" smtClean="0"/>
              <a:t>excelsa</a:t>
            </a:r>
            <a:endParaRPr lang="es-ES" sz="3200" u="sng" dirty="0"/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3071802" y="5072074"/>
            <a:ext cx="28680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© Peter v. </a:t>
            </a:r>
            <a:r>
              <a:rPr kumimoji="0" lang="es-ES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Sengbusch</a:t>
            </a:r>
            <a:r>
              <a:rPr kumimoji="0" lang="es-E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- </a:t>
            </a:r>
            <a:r>
              <a:rPr kumimoji="0" lang="es-E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3"/>
              </a:rPr>
              <a:t>b-online@botanik.uni-hamburg.de</a:t>
            </a:r>
            <a:r>
              <a:rPr kumimoji="0" lang="es-E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sci.muni.cz/bot_zahr/fotografie/skleniky/subtropicke%20rostliny/Araucaria%20bidwillii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452548"/>
            <a:ext cx="6786560" cy="4524373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785918" y="500042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u="sng" dirty="0" smtClean="0"/>
              <a:t>Araucaria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bidwillii</a:t>
            </a:r>
            <a:endParaRPr lang="es-ES" sz="3200" u="sng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mazinger.sisib.uchile.cl/repositorio/lb/ciencias_forestales/serram02/images/Fig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714356"/>
            <a:ext cx="4057650" cy="5314951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00034" y="1714488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u="sng" dirty="0" smtClean="0"/>
              <a:t>Araucaria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bidwillii</a:t>
            </a:r>
            <a:endParaRPr lang="es-ES" sz="3200" u="sng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www.chlorischile.cl/cursoonline/guia2/abidwill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142984"/>
            <a:ext cx="2905125" cy="4295775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3357554" y="6000768"/>
            <a:ext cx="3214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/>
              <a:t>http://www.chlorischile.cl/cursoonline/guia2/abidwillii.htm</a:t>
            </a:r>
            <a:endParaRPr lang="es-ES" sz="1000" dirty="0"/>
          </a:p>
        </p:txBody>
      </p:sp>
      <p:pic>
        <p:nvPicPr>
          <p:cNvPr id="111620" name="Picture 4" descr="http://www.chlorischile.cl/cursoonline/guia2/abidwilliiram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071546"/>
            <a:ext cx="2924175" cy="4324351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285984" y="214290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u="sng" dirty="0" smtClean="0"/>
              <a:t>Araucaria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bidwillii</a:t>
            </a:r>
            <a:endParaRPr lang="es-ES" sz="3200" u="sng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www.chlorischile.cl/cursoonline/guia2/abidwillico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1428736"/>
            <a:ext cx="3048000" cy="4057650"/>
          </a:xfrm>
          <a:prstGeom prst="rect">
            <a:avLst/>
          </a:prstGeom>
          <a:noFill/>
        </p:spPr>
      </p:pic>
      <p:pic>
        <p:nvPicPr>
          <p:cNvPr id="3" name="Picture 2" descr="http://mazinger.sisib.uchile.cl/repositorio/lb/ciencias_forestales/serram02/images/Fig0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369372"/>
            <a:ext cx="3557584" cy="4659935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928794" y="428604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u="sng" dirty="0" smtClean="0"/>
              <a:t>Araucaria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bidwillii</a:t>
            </a:r>
            <a:endParaRPr lang="es-ES" sz="3200" u="sng" dirty="0"/>
          </a:p>
        </p:txBody>
      </p:sp>
      <p:sp>
        <p:nvSpPr>
          <p:cNvPr id="5" name="4 Rectángulo"/>
          <p:cNvSpPr/>
          <p:nvPr/>
        </p:nvSpPr>
        <p:spPr>
          <a:xfrm>
            <a:off x="4143372" y="585789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800" dirty="0" smtClean="0"/>
              <a:t>http://www.chlorischile.cl/cursoonline/guia2/abidwillii.htm</a:t>
            </a:r>
            <a:endParaRPr lang="es-ES" sz="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kpalms.com/photos/Zamia%20tuerckheim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285860"/>
            <a:ext cx="2762250" cy="4200525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857225" y="1357298"/>
            <a:ext cx="371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 err="1" smtClean="0"/>
              <a:t>Zamia</a:t>
            </a:r>
            <a:r>
              <a:rPr lang="es-ES" sz="3200" b="1" dirty="0" smtClean="0"/>
              <a:t> </a:t>
            </a:r>
            <a:r>
              <a:rPr lang="es-ES" sz="3200" b="1" u="sng" dirty="0" err="1" smtClean="0"/>
              <a:t>tuerckheimii</a:t>
            </a:r>
            <a:r>
              <a:rPr lang="es-ES" sz="3200" b="1" dirty="0" smtClean="0"/>
              <a:t>: Hoja compuesta pinnada</a:t>
            </a:r>
            <a:endParaRPr lang="es-ES" sz="3200" u="sng" dirty="0"/>
          </a:p>
        </p:txBody>
      </p:sp>
      <p:sp>
        <p:nvSpPr>
          <p:cNvPr id="8" name="7 Rectángulo"/>
          <p:cNvSpPr/>
          <p:nvPr/>
        </p:nvSpPr>
        <p:spPr>
          <a:xfrm>
            <a:off x="5715008" y="5643578"/>
            <a:ext cx="2220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copyright </a:t>
            </a:r>
            <a:r>
              <a:rPr lang="es-ES" dirty="0" err="1" smtClean="0"/>
              <a:t>Rolf</a:t>
            </a:r>
            <a:r>
              <a:rPr lang="es-ES" dirty="0" smtClean="0"/>
              <a:t> </a:t>
            </a:r>
            <a:r>
              <a:rPr lang="es-ES" dirty="0" err="1" smtClean="0"/>
              <a:t>Kyburz</a:t>
            </a:r>
            <a:r>
              <a:rPr lang="es-ES" dirty="0" smtClean="0"/>
              <a:t> </a:t>
            </a:r>
            <a:endParaRPr lang="es-E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photo © ANB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571480"/>
            <a:ext cx="3657600" cy="5438776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785786" y="1357298"/>
            <a:ext cx="3500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u="sng" dirty="0" smtClean="0"/>
              <a:t>Araucaria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Cunninghamii</a:t>
            </a:r>
            <a:endParaRPr lang="es-ES" sz="3200" u="sng" dirty="0"/>
          </a:p>
        </p:txBody>
      </p:sp>
      <p:sp>
        <p:nvSpPr>
          <p:cNvPr id="4" name="3 Rectángulo"/>
          <p:cNvSpPr/>
          <p:nvPr/>
        </p:nvSpPr>
        <p:spPr>
          <a:xfrm>
            <a:off x="5214942" y="6215082"/>
            <a:ext cx="2646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 smtClean="0"/>
              <a:t>http://www.anbg.gov.au/photo/apii/id/a/5727</a:t>
            </a:r>
            <a:endParaRPr lang="es-ES" sz="10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www.sci.muni.cz/bot_zahr/fotografie/skleniky/subtropicke%20rostliny/Araucaria%20cunningham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357298"/>
            <a:ext cx="7143750" cy="47625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2357422" y="285728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u="sng" dirty="0" smtClean="0"/>
              <a:t>Araucaria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Cunninghamii</a:t>
            </a:r>
            <a:endParaRPr lang="es-ES" sz="3200" u="sng" dirty="0"/>
          </a:p>
        </p:txBody>
      </p:sp>
      <p:sp>
        <p:nvSpPr>
          <p:cNvPr id="4" name="3 Rectángulo"/>
          <p:cNvSpPr/>
          <p:nvPr/>
        </p:nvSpPr>
        <p:spPr>
          <a:xfrm>
            <a:off x="1643042" y="6286520"/>
            <a:ext cx="642938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50" dirty="0" smtClean="0"/>
              <a:t>http://www.sci.muni.cz/bot_zahr/fotografie/skleniky/subtropicke%20rostliny/Araucaria%20cunninghamii.jpg</a:t>
            </a:r>
            <a:endParaRPr lang="es-ES" sz="105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ORDEN TAXALES</a:t>
            </a:r>
            <a:br>
              <a:rPr lang="es-MX" dirty="0" smtClean="0"/>
            </a:br>
            <a:r>
              <a:rPr lang="es-MX" dirty="0" smtClean="0"/>
              <a:t>FAMILIA TAXACEAE</a:t>
            </a:r>
            <a:endParaRPr lang="es-ES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FAMILIA TAXACEAE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Número de géneros:  5</a:t>
            </a:r>
          </a:p>
          <a:p>
            <a:r>
              <a:rPr lang="es-MX" dirty="0" smtClean="0"/>
              <a:t>Número de especies: 17</a:t>
            </a:r>
          </a:p>
          <a:p>
            <a:r>
              <a:rPr lang="es-MX" dirty="0" smtClean="0"/>
              <a:t>Distribución: Principalmente en el Hemisferio Norte.</a:t>
            </a:r>
          </a:p>
          <a:p>
            <a:r>
              <a:rPr lang="es-MX" dirty="0" smtClean="0"/>
              <a:t>Especies en Guatemala:</a:t>
            </a:r>
          </a:p>
          <a:p>
            <a:pPr lvl="1"/>
            <a:r>
              <a:rPr lang="es-MX" u="sng" dirty="0" err="1" smtClean="0"/>
              <a:t>Taxus</a:t>
            </a:r>
            <a:r>
              <a:rPr lang="es-MX" dirty="0" smtClean="0"/>
              <a:t> </a:t>
            </a:r>
            <a:r>
              <a:rPr lang="es-MX" u="sng" dirty="0" smtClean="0"/>
              <a:t>globosa</a:t>
            </a:r>
            <a:r>
              <a:rPr lang="es-MX" dirty="0" smtClean="0"/>
              <a:t> </a:t>
            </a:r>
            <a:r>
              <a:rPr lang="es-MX" dirty="0" err="1" smtClean="0"/>
              <a:t>Schlecht</a:t>
            </a:r>
            <a:r>
              <a:rPr lang="es-MX" dirty="0" smtClean="0"/>
              <a:t> – Ciprés o Pinabete.  Crece en Sierra de las Minas y Sierra de los </a:t>
            </a:r>
            <a:r>
              <a:rPr lang="es-MX" dirty="0" err="1" smtClean="0"/>
              <a:t>Cuchumatanes</a:t>
            </a:r>
            <a:r>
              <a:rPr lang="es-MX" dirty="0" smtClean="0"/>
              <a:t> ( 2,200 – 3000 msnm).</a:t>
            </a:r>
            <a:endParaRPr lang="es-MX" u="sng" dirty="0" smtClean="0"/>
          </a:p>
          <a:p>
            <a:pPr>
              <a:buNone/>
            </a:pPr>
            <a:endParaRPr lang="es-MX" dirty="0" smtClean="0"/>
          </a:p>
          <a:p>
            <a:endParaRPr lang="es-E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FAMILIA TAXACEAE</a:t>
            </a:r>
            <a:br>
              <a:rPr lang="es-MX" dirty="0" smtClean="0"/>
            </a:br>
            <a:r>
              <a:rPr lang="es-MX" dirty="0" smtClean="0"/>
              <a:t>Caracteres Clave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 smtClean="0"/>
              <a:t>Hábito: árboles o arbustos.</a:t>
            </a:r>
          </a:p>
          <a:p>
            <a:r>
              <a:rPr lang="es-MX" dirty="0" smtClean="0"/>
              <a:t>Hojas: Lineales o aciculares, </a:t>
            </a:r>
            <a:r>
              <a:rPr lang="es-MX" dirty="0" err="1" smtClean="0"/>
              <a:t>filotaxia</a:t>
            </a:r>
            <a:r>
              <a:rPr lang="es-MX" dirty="0" smtClean="0"/>
              <a:t> </a:t>
            </a:r>
            <a:r>
              <a:rPr lang="es-MX" dirty="0" err="1" smtClean="0"/>
              <a:t>espiralada</a:t>
            </a:r>
            <a:r>
              <a:rPr lang="es-MX" dirty="0" smtClean="0"/>
              <a:t>.</a:t>
            </a:r>
          </a:p>
          <a:p>
            <a:r>
              <a:rPr lang="es-MX" dirty="0" smtClean="0"/>
              <a:t>Estróbilo masculino: cono pequeño con </a:t>
            </a:r>
            <a:r>
              <a:rPr lang="es-MX" dirty="0" err="1" smtClean="0"/>
              <a:t>microesporófilos</a:t>
            </a:r>
            <a:r>
              <a:rPr lang="es-MX" dirty="0" smtClean="0"/>
              <a:t> peltados.</a:t>
            </a:r>
          </a:p>
          <a:p>
            <a:r>
              <a:rPr lang="es-MX" dirty="0" smtClean="0"/>
              <a:t>Estróbilo femenino: Presentan un solo óvulo solitario y terminal, subtendido por </a:t>
            </a:r>
            <a:r>
              <a:rPr lang="es-MX" dirty="0" err="1" smtClean="0"/>
              <a:t>bracteas</a:t>
            </a:r>
            <a:r>
              <a:rPr lang="es-MX" dirty="0" smtClean="0"/>
              <a:t> </a:t>
            </a:r>
            <a:r>
              <a:rPr lang="es-MX" dirty="0" err="1" smtClean="0"/>
              <a:t>inconspicuas</a:t>
            </a:r>
            <a:r>
              <a:rPr lang="es-MX" dirty="0" smtClean="0"/>
              <a:t>. </a:t>
            </a:r>
          </a:p>
          <a:p>
            <a:r>
              <a:rPr lang="es-MX" dirty="0" smtClean="0"/>
              <a:t>Semillas rodeadas de un arilo carnoso.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the-plant-directory.co.uk/images/taxus-baccata-cub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071546"/>
            <a:ext cx="4762500" cy="4924425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714348" y="357166"/>
            <a:ext cx="7286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u="sng" dirty="0" err="1" smtClean="0"/>
              <a:t>Taxus</a:t>
            </a:r>
            <a:r>
              <a:rPr lang="es-MX" sz="3200" dirty="0" smtClean="0"/>
              <a:t> </a:t>
            </a:r>
            <a:r>
              <a:rPr lang="es-MX" sz="3200" dirty="0" err="1" smtClean="0"/>
              <a:t>b</a:t>
            </a:r>
            <a:r>
              <a:rPr lang="es-MX" sz="3200" u="sng" dirty="0" err="1" smtClean="0"/>
              <a:t>accata</a:t>
            </a:r>
            <a:endParaRPr lang="es-ES" sz="3200" u="sng" dirty="0"/>
          </a:p>
        </p:txBody>
      </p:sp>
      <p:sp>
        <p:nvSpPr>
          <p:cNvPr id="6" name="5 Rectángulo"/>
          <p:cNvSpPr/>
          <p:nvPr/>
        </p:nvSpPr>
        <p:spPr>
          <a:xfrm>
            <a:off x="2428860" y="6000768"/>
            <a:ext cx="43577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00" dirty="0" smtClean="0"/>
              <a:t>http://the-plant-directory.co.uk/images/taxus-baccata-cubes.jpg</a:t>
            </a:r>
            <a:endParaRPr lang="es-ES" sz="10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Taxaceae Taxus bacca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71612"/>
            <a:ext cx="7500910" cy="4981854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714348" y="357166"/>
            <a:ext cx="7286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/>
              <a:t>Estróbilos femeninos de </a:t>
            </a:r>
            <a:r>
              <a:rPr lang="es-MX" sz="3200" u="sng" dirty="0" err="1" smtClean="0"/>
              <a:t>Taxus</a:t>
            </a:r>
            <a:r>
              <a:rPr lang="es-MX" sz="3200" dirty="0" smtClean="0"/>
              <a:t> </a:t>
            </a:r>
            <a:r>
              <a:rPr lang="es-MX" sz="3200" dirty="0" err="1" smtClean="0"/>
              <a:t>b</a:t>
            </a:r>
            <a:r>
              <a:rPr lang="es-MX" sz="3200" u="sng" dirty="0" err="1" smtClean="0"/>
              <a:t>accata</a:t>
            </a:r>
            <a:endParaRPr lang="es-MX" sz="3200" u="sng" dirty="0" smtClean="0"/>
          </a:p>
          <a:p>
            <a:pPr algn="ctr"/>
            <a:r>
              <a:rPr lang="es-MX" sz="2800" dirty="0" smtClean="0"/>
              <a:t>Los estróbilos tienen una sola semilla arilada</a:t>
            </a:r>
            <a:endParaRPr lang="es-ES" sz="2800" dirty="0"/>
          </a:p>
        </p:txBody>
      </p:sp>
      <p:sp>
        <p:nvSpPr>
          <p:cNvPr id="6" name="5 Rectángulo"/>
          <p:cNvSpPr/>
          <p:nvPr/>
        </p:nvSpPr>
        <p:spPr>
          <a:xfrm>
            <a:off x="6929454" y="6500834"/>
            <a:ext cx="15424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00" dirty="0" smtClean="0"/>
              <a:t>© 2008 by Kevin C. Nixon </a:t>
            </a:r>
            <a:endParaRPr lang="es-ES" sz="100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Taxus bacca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500174"/>
            <a:ext cx="3571875" cy="47625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714348" y="357166"/>
            <a:ext cx="7286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/>
              <a:t>Estróbilos masculinos peltados de</a:t>
            </a:r>
          </a:p>
          <a:p>
            <a:pPr algn="ctr"/>
            <a:r>
              <a:rPr lang="es-MX" sz="3200" u="sng" dirty="0" err="1" smtClean="0"/>
              <a:t>Taxus</a:t>
            </a:r>
            <a:r>
              <a:rPr lang="es-MX" sz="3200" dirty="0" smtClean="0"/>
              <a:t> </a:t>
            </a:r>
            <a:r>
              <a:rPr lang="es-MX" sz="3200" dirty="0" err="1" smtClean="0"/>
              <a:t>b</a:t>
            </a:r>
            <a:r>
              <a:rPr lang="es-MX" sz="3200" u="sng" dirty="0" err="1" smtClean="0"/>
              <a:t>accata</a:t>
            </a:r>
            <a:endParaRPr lang="es-ES" sz="3200" u="sng" dirty="0"/>
          </a:p>
        </p:txBody>
      </p:sp>
      <p:sp>
        <p:nvSpPr>
          <p:cNvPr id="4" name="3 Rectángulo"/>
          <p:cNvSpPr/>
          <p:nvPr/>
        </p:nvSpPr>
        <p:spPr>
          <a:xfrm>
            <a:off x="5143504" y="6215082"/>
            <a:ext cx="11128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 smtClean="0"/>
              <a:t>© J R </a:t>
            </a:r>
            <a:r>
              <a:rPr lang="es-ES" sz="1000" dirty="0" err="1" smtClean="0"/>
              <a:t>Crellin</a:t>
            </a:r>
            <a:r>
              <a:rPr lang="es-ES" sz="1000" dirty="0" smtClean="0"/>
              <a:t> 2005</a:t>
            </a:r>
            <a:endParaRPr lang="es-ES" sz="10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www.conifers.org/ta/ta/globosa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357298"/>
            <a:ext cx="7620000" cy="4657725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571604" y="214290"/>
            <a:ext cx="6215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/>
              <a:t>Conos masculinos en ramilla de </a:t>
            </a:r>
            <a:r>
              <a:rPr lang="es-MX" sz="3200" u="sng" dirty="0" err="1" smtClean="0"/>
              <a:t>Taxus</a:t>
            </a:r>
            <a:r>
              <a:rPr lang="es-MX" sz="3200" dirty="0" smtClean="0"/>
              <a:t> </a:t>
            </a:r>
            <a:r>
              <a:rPr lang="es-MX" sz="3200" u="sng" dirty="0" smtClean="0"/>
              <a:t>globosa</a:t>
            </a:r>
            <a:r>
              <a:rPr lang="es-MX" sz="3200" dirty="0" smtClean="0"/>
              <a:t> </a:t>
            </a:r>
            <a:r>
              <a:rPr lang="es-MX" sz="3200" dirty="0" err="1" smtClean="0"/>
              <a:t>Schlecht</a:t>
            </a:r>
            <a:r>
              <a:rPr lang="es-MX" sz="3200" dirty="0" smtClean="0"/>
              <a:t> </a:t>
            </a:r>
            <a:endParaRPr lang="es-ES" sz="3200" u="sng" dirty="0"/>
          </a:p>
        </p:txBody>
      </p:sp>
      <p:sp>
        <p:nvSpPr>
          <p:cNvPr id="4" name="3 Rectángulo"/>
          <p:cNvSpPr/>
          <p:nvPr/>
        </p:nvSpPr>
        <p:spPr>
          <a:xfrm>
            <a:off x="7215206" y="6143644"/>
            <a:ext cx="11368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 smtClean="0"/>
              <a:t>C.J. </a:t>
            </a:r>
            <a:r>
              <a:rPr lang="es-ES" sz="1000" dirty="0" err="1" smtClean="0"/>
              <a:t>Earle</a:t>
            </a:r>
            <a:r>
              <a:rPr lang="es-ES" sz="1000" dirty="0" smtClean="0"/>
              <a:t>, 2007.02</a:t>
            </a:r>
            <a:endParaRPr lang="es-ES" sz="1000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FAMILIA GINGKOACEAE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 smtClean="0"/>
              <a:t>De una sola especie: </a:t>
            </a:r>
            <a:r>
              <a:rPr lang="es-MX" u="sng" dirty="0" smtClean="0"/>
              <a:t>Ginkgo</a:t>
            </a:r>
            <a:r>
              <a:rPr lang="es-MX" dirty="0" smtClean="0"/>
              <a:t> </a:t>
            </a:r>
            <a:r>
              <a:rPr lang="es-MX" u="sng" dirty="0" err="1" smtClean="0"/>
              <a:t>biloba</a:t>
            </a:r>
            <a:r>
              <a:rPr lang="es-MX" dirty="0" smtClean="0"/>
              <a:t> nativa de China. Se considera un Fósil viviente.</a:t>
            </a:r>
          </a:p>
          <a:p>
            <a:r>
              <a:rPr lang="es-MX" dirty="0" smtClean="0"/>
              <a:t>Árboles de hasta 30 m de altura. </a:t>
            </a:r>
            <a:r>
              <a:rPr lang="es-MX" dirty="0" err="1" smtClean="0"/>
              <a:t>Simpódicos</a:t>
            </a:r>
            <a:r>
              <a:rPr lang="es-MX" dirty="0" smtClean="0"/>
              <a:t>.</a:t>
            </a:r>
          </a:p>
          <a:p>
            <a:r>
              <a:rPr lang="es-MX" dirty="0" smtClean="0"/>
              <a:t>Plantas dioicas.</a:t>
            </a:r>
          </a:p>
          <a:p>
            <a:r>
              <a:rPr lang="es-MX" dirty="0" smtClean="0"/>
              <a:t>Hojas </a:t>
            </a:r>
            <a:r>
              <a:rPr lang="es-MX" dirty="0" err="1" smtClean="0"/>
              <a:t>dimórficas</a:t>
            </a:r>
            <a:r>
              <a:rPr lang="es-MX" dirty="0" smtClean="0"/>
              <a:t>; con forma de abanico o bien, bilobuladas. De venación dicotómica.</a:t>
            </a:r>
          </a:p>
          <a:p>
            <a:r>
              <a:rPr lang="es-MX" dirty="0" smtClean="0"/>
              <a:t>Estróbilo femenino con dos óvulos pero una sola semilla arilada.</a:t>
            </a:r>
          </a:p>
          <a:p>
            <a:r>
              <a:rPr lang="es-MX" dirty="0" smtClean="0"/>
              <a:t>Estróbilo masculino: semejante a amento.</a:t>
            </a:r>
          </a:p>
          <a:p>
            <a:r>
              <a:rPr lang="es-MX" dirty="0" smtClean="0"/>
              <a:t>Cultivada ampliamente como planta ornamental</a:t>
            </a:r>
            <a:endParaRPr lang="es-E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plantnet.rbgsyd.nsw.gov.au/PlantNet/cycad/images/Zamia_tuerckheimii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714356"/>
            <a:ext cx="3590362" cy="5310173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857225" y="1357298"/>
            <a:ext cx="3714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u="sng" dirty="0" err="1" smtClean="0"/>
              <a:t>Zamia</a:t>
            </a:r>
            <a:r>
              <a:rPr lang="es-ES" sz="3200" b="1" dirty="0" smtClean="0"/>
              <a:t> </a:t>
            </a:r>
            <a:r>
              <a:rPr lang="es-ES" sz="3200" b="1" u="sng" dirty="0" err="1" smtClean="0"/>
              <a:t>tuerckheimii</a:t>
            </a:r>
            <a:r>
              <a:rPr lang="es-ES" sz="3200" b="1" dirty="0" smtClean="0"/>
              <a:t>: Estróbilo femenino</a:t>
            </a:r>
            <a:endParaRPr lang="es-ES" sz="3200" u="sng" dirty="0"/>
          </a:p>
        </p:txBody>
      </p:sp>
      <p:sp>
        <p:nvSpPr>
          <p:cNvPr id="4" name="3 Rectángulo"/>
          <p:cNvSpPr/>
          <p:nvPr/>
        </p:nvSpPr>
        <p:spPr>
          <a:xfrm>
            <a:off x="6500826" y="6072206"/>
            <a:ext cx="17357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err="1" smtClean="0"/>
              <a:t>Photo</a:t>
            </a:r>
            <a:r>
              <a:rPr lang="es-ES" sz="1200" dirty="0" smtClean="0"/>
              <a:t> Dennis Stevenson </a:t>
            </a:r>
            <a:endParaRPr lang="es-ES" sz="12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ahonianursery.com/gallery/images/gingko_biloba_tre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85794"/>
            <a:ext cx="7620000" cy="571500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857488" y="0"/>
            <a:ext cx="3357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u="sng" dirty="0" err="1" smtClean="0"/>
              <a:t>Gingko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biloba</a:t>
            </a:r>
            <a:endParaRPr lang="es-ES" sz="3200" u="sng" dirty="0"/>
          </a:p>
        </p:txBody>
      </p:sp>
      <p:sp>
        <p:nvSpPr>
          <p:cNvPr id="6" name="5 Rectángulo"/>
          <p:cNvSpPr/>
          <p:nvPr/>
        </p:nvSpPr>
        <p:spPr>
          <a:xfrm>
            <a:off x="5715008" y="6488668"/>
            <a:ext cx="19227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>
                <a:hlinkClick r:id="rId3"/>
              </a:rPr>
              <a:t>www.mahonianursery.com/</a:t>
            </a:r>
            <a:endParaRPr lang="es-ES" sz="12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dickcontino.com/images/gink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785926"/>
            <a:ext cx="3429000" cy="34290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1000100" y="5786454"/>
            <a:ext cx="29289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/>
              <a:t>http://www.dickcontino.com/images/ginkgo.jpg</a:t>
            </a:r>
            <a:endParaRPr lang="es-ES" sz="1000" dirty="0"/>
          </a:p>
        </p:txBody>
      </p:sp>
      <p:pic>
        <p:nvPicPr>
          <p:cNvPr id="56324" name="Picture 4" descr="http://www.palaeobotany.org/images/livingfossils/Ginkgo/Fig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285992"/>
            <a:ext cx="3333750" cy="2505075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5214942" y="5572140"/>
            <a:ext cx="36433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00" dirty="0" smtClean="0"/>
              <a:t>http://www.palaeobotany.org/images/livingfossils/Ginkgo/Fig2.gif</a:t>
            </a:r>
            <a:endParaRPr lang="es-ES" sz="1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071802" y="642918"/>
            <a:ext cx="3357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u="sng" dirty="0" err="1" smtClean="0"/>
              <a:t>Gingko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biloba</a:t>
            </a:r>
            <a:endParaRPr lang="es-ES" sz="3200" u="sng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medmodern.com/images/Ginkgo_Biloba_Tr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43050"/>
            <a:ext cx="4583008" cy="3648074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1357290" y="5429264"/>
            <a:ext cx="32147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/>
              <a:t>http://medmodern.com/images/Ginkgo_Biloba_Tree.jpg</a:t>
            </a:r>
            <a:endParaRPr lang="es-ES" sz="1000" dirty="0"/>
          </a:p>
        </p:txBody>
      </p:sp>
      <p:pic>
        <p:nvPicPr>
          <p:cNvPr id="57348" name="Picture 4" descr="http://www.wildmanstevebrill.com/JPEG%27S/Plant%20Web%20Images/GingkoFruitInLea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571612"/>
            <a:ext cx="3962398" cy="3909092"/>
          </a:xfrm>
          <a:prstGeom prst="rect">
            <a:avLst/>
          </a:prstGeom>
          <a:noFill/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6858016" y="5715016"/>
            <a:ext cx="215475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www.wildmanstevebrill.com/JPEG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714348" y="1571612"/>
            <a:ext cx="7743852" cy="2643205"/>
          </a:xfrm>
        </p:spPr>
        <p:txBody>
          <a:bodyPr>
            <a:normAutofit/>
          </a:bodyPr>
          <a:lstStyle/>
          <a:p>
            <a:r>
              <a:rPr lang="es-MX" dirty="0" smtClean="0"/>
              <a:t>CLASE GNETOPSIDA</a:t>
            </a:r>
            <a:br>
              <a:rPr lang="es-MX" dirty="0" smtClean="0"/>
            </a:br>
            <a:r>
              <a:rPr lang="es-MX" dirty="0" smtClean="0"/>
              <a:t>ORDEN GNETALES </a:t>
            </a:r>
            <a:br>
              <a:rPr lang="es-MX" dirty="0" smtClean="0"/>
            </a:br>
            <a:r>
              <a:rPr lang="es-MX" dirty="0" smtClean="0"/>
              <a:t>FAMILIA GNETACEAE</a:t>
            </a:r>
            <a:endParaRPr lang="es-ES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FAMILIA GNETACEAE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 smtClean="0"/>
              <a:t>De 1 género y 30 especies </a:t>
            </a:r>
          </a:p>
          <a:p>
            <a:r>
              <a:rPr lang="es-MX" dirty="0" smtClean="0"/>
              <a:t>Distribución: Bosques tropicales húmedos de Brasil, África Occidental, India, China, Malasia.</a:t>
            </a:r>
          </a:p>
          <a:p>
            <a:r>
              <a:rPr lang="es-MX" dirty="0" smtClean="0"/>
              <a:t>Caracteres clave:</a:t>
            </a:r>
          </a:p>
          <a:p>
            <a:r>
              <a:rPr lang="es-MX" dirty="0" smtClean="0"/>
              <a:t>Mayoría son lianas; pocos árboles y arbustos.</a:t>
            </a:r>
          </a:p>
          <a:p>
            <a:r>
              <a:rPr lang="es-MX" dirty="0" smtClean="0"/>
              <a:t>Hojas simples, opuestas, oval-lanceoladas, de venación reticulada.</a:t>
            </a:r>
          </a:p>
          <a:p>
            <a:r>
              <a:rPr lang="es-MX" dirty="0" smtClean="0"/>
              <a:t>Con vasos del xilema y tubos cribosos.</a:t>
            </a:r>
          </a:p>
          <a:p>
            <a:r>
              <a:rPr lang="es-MX" dirty="0" smtClean="0"/>
              <a:t>Estróbilos femeninos y masculinos compuestos.</a:t>
            </a:r>
            <a:endParaRPr lang="es-ES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botany.hawaii.edu/faculty/carr/images/gne_g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000108"/>
            <a:ext cx="7286625" cy="4857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botany.hawaii.edu/faculty/carr/images/gne_gne_c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571612"/>
            <a:ext cx="5715000" cy="38100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2643174" y="550070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000" dirty="0" smtClean="0"/>
              <a:t>http://www.botany.hawaii.edu/faculty/carr/phylo_gnet.htm</a:t>
            </a:r>
            <a:endParaRPr lang="es-ES" sz="1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1643042" y="285728"/>
            <a:ext cx="5500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Estróbilo femenino de </a:t>
            </a:r>
            <a:r>
              <a:rPr lang="es-MX" sz="2000" u="sng" dirty="0" err="1" smtClean="0"/>
              <a:t>Gnetum</a:t>
            </a:r>
            <a:r>
              <a:rPr lang="es-MX" sz="2000" u="sng" dirty="0" smtClean="0"/>
              <a:t> </a:t>
            </a:r>
            <a:r>
              <a:rPr lang="es-MX" sz="2000" u="sng" dirty="0" err="1" smtClean="0"/>
              <a:t>gnemon</a:t>
            </a:r>
            <a:r>
              <a:rPr lang="es-MX" sz="2000" dirty="0" smtClean="0"/>
              <a:t> mostrando numerosos rudimentos seminales verticilados y una semilla en desarrollo en su base</a:t>
            </a:r>
            <a:endParaRPr lang="es-ES" sz="20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botany.hawaii.edu/faculty/carr/images/gne_m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428604"/>
            <a:ext cx="6000750" cy="600075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3929058" y="650083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000" dirty="0" smtClean="0"/>
              <a:t>http://www.botany.hawaii.edu/faculty/carr/images/gne_mon.jpg</a:t>
            </a:r>
            <a:endParaRPr lang="es-ES" sz="1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28596" y="857232"/>
            <a:ext cx="1928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u="sng" dirty="0" err="1" smtClean="0"/>
              <a:t>Gnetum</a:t>
            </a:r>
            <a:r>
              <a:rPr lang="es-MX" sz="2400" u="sng" dirty="0" smtClean="0"/>
              <a:t> </a:t>
            </a:r>
            <a:r>
              <a:rPr lang="es-MX" sz="2400" u="sng" dirty="0" err="1" smtClean="0"/>
              <a:t>montanum</a:t>
            </a:r>
            <a:r>
              <a:rPr lang="es-MX" sz="2400" dirty="0" smtClean="0"/>
              <a:t>: en la foto se observa una sección del estróbilo femenino con rudimentos seminales verticilados.</a:t>
            </a:r>
            <a:endParaRPr lang="es-ES" sz="2400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Gnetaceae Gnetum indic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571612"/>
            <a:ext cx="6262670" cy="4697003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785918" y="357166"/>
            <a:ext cx="5286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/>
              <a:t>Estróbilo masculino de </a:t>
            </a:r>
            <a:r>
              <a:rPr lang="es-MX" sz="3200" u="sng" dirty="0" err="1" smtClean="0"/>
              <a:t>Gnetum</a:t>
            </a:r>
            <a:r>
              <a:rPr lang="es-MX" sz="3200" dirty="0" smtClean="0"/>
              <a:t> </a:t>
            </a:r>
            <a:r>
              <a:rPr lang="es-MX" sz="3200" u="sng" dirty="0" err="1" smtClean="0"/>
              <a:t>indicum</a:t>
            </a:r>
            <a:endParaRPr lang="es-ES" sz="3200" u="sng" dirty="0"/>
          </a:p>
        </p:txBody>
      </p:sp>
      <p:sp>
        <p:nvSpPr>
          <p:cNvPr id="4" name="3 Rectángulo"/>
          <p:cNvSpPr/>
          <p:nvPr/>
        </p:nvSpPr>
        <p:spPr>
          <a:xfrm>
            <a:off x="6072198" y="6286519"/>
            <a:ext cx="17859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00" dirty="0" smtClean="0"/>
              <a:t>© 2008 </a:t>
            </a:r>
            <a:r>
              <a:rPr lang="es-ES" sz="1000" dirty="0" err="1" smtClean="0"/>
              <a:t>by</a:t>
            </a:r>
            <a:r>
              <a:rPr lang="es-ES" sz="1000" dirty="0" smtClean="0"/>
              <a:t> Dennis Stevenson www.plantsystematics.org</a:t>
            </a:r>
            <a:br>
              <a:rPr lang="es-ES" sz="1000" dirty="0" smtClean="0"/>
            </a:br>
            <a:endParaRPr lang="es-ES" sz="1000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ww.gymnosperms.org/users/kcn2/12_9_04/2004_12_03_up/DSC_8282.JPG.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571480"/>
            <a:ext cx="5555339" cy="5881677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3214678" y="6457890"/>
            <a:ext cx="5357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00" dirty="0" smtClean="0"/>
              <a:t>©2008by Kevin C. Nixon http://www.gymnosperms.org/users/kcn2/12_9_04/2004_12_03_up/DSC_8282.JPG.44.jpg</a:t>
            </a:r>
            <a:endParaRPr lang="es-ES" sz="1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500034" y="1214422"/>
            <a:ext cx="21431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PORCIÓN DEL ESTRÓBILO </a:t>
            </a:r>
            <a:r>
              <a:rPr lang="es-MX" sz="2800" dirty="0" err="1" smtClean="0"/>
              <a:t>femnenino</a:t>
            </a:r>
            <a:r>
              <a:rPr lang="es-MX" sz="2800" dirty="0" smtClean="0"/>
              <a:t> DE </a:t>
            </a:r>
            <a:r>
              <a:rPr lang="es-MX" sz="2800" u="sng" dirty="0" err="1" smtClean="0"/>
              <a:t>Gnetum</a:t>
            </a:r>
            <a:r>
              <a:rPr lang="es-MX" sz="2800" dirty="0" smtClean="0"/>
              <a:t> </a:t>
            </a:r>
            <a:r>
              <a:rPr lang="es-MX" sz="2800" u="sng" dirty="0" err="1" smtClean="0"/>
              <a:t>gnemun</a:t>
            </a:r>
            <a:endParaRPr lang="es-ES" sz="2800" u="sng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</TotalTime>
  <Words>2404</Words>
  <Application>Microsoft Office PowerPoint</Application>
  <PresentationFormat>Presentación en pantalla (4:3)</PresentationFormat>
  <Paragraphs>367</Paragraphs>
  <Slides>108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108</vt:i4>
      </vt:variant>
    </vt:vector>
  </HeadingPairs>
  <TitlesOfParts>
    <vt:vector size="109" baseType="lpstr">
      <vt:lpstr>Tema de Office</vt:lpstr>
      <vt:lpstr>DIVISIÓN PINOPHYTA</vt:lpstr>
      <vt:lpstr>FAMILIA CYCADACEAE</vt:lpstr>
      <vt:lpstr>FAMILIA CYCADACEAE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ORDEN PINALES</vt:lpstr>
      <vt:lpstr>FAMILIA PINACEAE</vt:lpstr>
      <vt:lpstr>FAMILIA PINACEAE</vt:lpstr>
      <vt:lpstr>FAMILIA PINACEAE</vt:lpstr>
      <vt:lpstr>Diapositiva 18</vt:lpstr>
      <vt:lpstr>Diapositiva 19</vt:lpstr>
      <vt:lpstr>Diapositiva 20</vt:lpstr>
      <vt:lpstr>Diapositiva 21</vt:lpstr>
      <vt:lpstr>Diapositiva 22</vt:lpstr>
      <vt:lpstr>ESPECIES DE PINUS EN GUATEMALA</vt:lpstr>
      <vt:lpstr>ESPECIES DE PINUS EN GUATEMALA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ESPECIES DE ABIES EN GUATEMALA</vt:lpstr>
      <vt:lpstr>Diapositiva 35</vt:lpstr>
      <vt:lpstr>Diapositiva 36</vt:lpstr>
      <vt:lpstr>Diapositiva 37</vt:lpstr>
      <vt:lpstr>Diapositiva 38</vt:lpstr>
      <vt:lpstr>Diapositiva 39</vt:lpstr>
      <vt:lpstr>FAMILIA CUPRESSACEAE</vt:lpstr>
      <vt:lpstr>CARACTERES CLAVE DE LA  FAMILIA CUPRESSACEAE</vt:lpstr>
      <vt:lpstr>Diapositiva 42</vt:lpstr>
      <vt:lpstr>Diapositiva 43</vt:lpstr>
      <vt:lpstr>Diapositiva 44</vt:lpstr>
      <vt:lpstr>Juniperus de Guatemala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FAMILIA TAXODIACEAE</vt:lpstr>
      <vt:lpstr>FAMILIA TAXODIACEAE Caracteres Clave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FAMILIA PODOCARPACEAE </vt:lpstr>
      <vt:lpstr>FAMILIA PODOCARPACEAE Caracteres Clave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FAMILIA ARAUCARIACEAE </vt:lpstr>
      <vt:lpstr>FAMILIA ARAUCARIACEAE Caracteres Clave</vt:lpstr>
      <vt:lpstr>FAMILIA ARAUCARIACEAE Caracteres Clave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ORDEN TAXALES FAMILIA TAXACEAE</vt:lpstr>
      <vt:lpstr>FAMILIA TAXACEAE </vt:lpstr>
      <vt:lpstr>FAMILIA TAXACEAE Caracteres Clave</vt:lpstr>
      <vt:lpstr>Diapositiva 85</vt:lpstr>
      <vt:lpstr>Diapositiva 86</vt:lpstr>
      <vt:lpstr>Diapositiva 87</vt:lpstr>
      <vt:lpstr>Diapositiva 88</vt:lpstr>
      <vt:lpstr>FAMILIA GINGKOACEAE</vt:lpstr>
      <vt:lpstr>Diapositiva 90</vt:lpstr>
      <vt:lpstr>Diapositiva 91</vt:lpstr>
      <vt:lpstr>Diapositiva 92</vt:lpstr>
      <vt:lpstr>CLASE GNETOPSIDA ORDEN GNETALES  FAMILIA GNETACEAE</vt:lpstr>
      <vt:lpstr>FAMILIA GNETACEAE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FAMILIA EPHEDRACEAE</vt:lpstr>
      <vt:lpstr>Diapositiva 102</vt:lpstr>
      <vt:lpstr>Diapositiva 103</vt:lpstr>
      <vt:lpstr>Diapositiva 104</vt:lpstr>
      <vt:lpstr>FAMILIA WELWITSCHIACEAE</vt:lpstr>
      <vt:lpstr>Diapositiva 106</vt:lpstr>
      <vt:lpstr>Diapositiva 107</vt:lpstr>
      <vt:lpstr>Tu Visión y tus Ideales crean tu Realidad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DIVISIÓN PINOPHYTA</dc:title>
  <dc:creator>Administrador</dc:creator>
  <cp:lastModifiedBy>Administrador</cp:lastModifiedBy>
  <cp:revision>92</cp:revision>
  <dcterms:created xsi:type="dcterms:W3CDTF">2009-03-05T16:37:09Z</dcterms:created>
  <dcterms:modified xsi:type="dcterms:W3CDTF">2014-03-17T18:38:55Z</dcterms:modified>
</cp:coreProperties>
</file>