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25" r:id="rId2"/>
    <p:sldId id="346" r:id="rId3"/>
    <p:sldId id="365" r:id="rId4"/>
    <p:sldId id="366" r:id="rId5"/>
    <p:sldId id="368" r:id="rId6"/>
    <p:sldId id="370" r:id="rId7"/>
    <p:sldId id="371" r:id="rId8"/>
    <p:sldId id="392" r:id="rId9"/>
    <p:sldId id="369" r:id="rId10"/>
    <p:sldId id="395" r:id="rId11"/>
    <p:sldId id="376" r:id="rId12"/>
    <p:sldId id="396" r:id="rId13"/>
    <p:sldId id="397" r:id="rId14"/>
    <p:sldId id="378" r:id="rId15"/>
    <p:sldId id="379" r:id="rId16"/>
    <p:sldId id="380" r:id="rId17"/>
    <p:sldId id="381" r:id="rId18"/>
    <p:sldId id="383" r:id="rId19"/>
    <p:sldId id="384" r:id="rId20"/>
    <p:sldId id="385" r:id="rId21"/>
    <p:sldId id="398" r:id="rId22"/>
    <p:sldId id="387" r:id="rId23"/>
    <p:sldId id="388" r:id="rId24"/>
    <p:sldId id="402" r:id="rId25"/>
    <p:sldId id="400" r:id="rId26"/>
    <p:sldId id="399" r:id="rId27"/>
    <p:sldId id="389" r:id="rId28"/>
    <p:sldId id="391" r:id="rId29"/>
    <p:sldId id="403" r:id="rId3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FA8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2" autoAdjust="0"/>
  </p:normalViewPr>
  <p:slideViewPr>
    <p:cSldViewPr>
      <p:cViewPr varScale="1">
        <p:scale>
          <a:sx n="70" d="100"/>
          <a:sy n="70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5B9F-09D9-408D-9B5F-EF12F6C2D92E}" type="datetimeFigureOut">
              <a:rPr lang="es-GT" smtClean="0"/>
              <a:t>7/10/2020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F5A4-5492-46DB-A623-E9FA38374230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3862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3M20EuIwt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7257" y="923418"/>
            <a:ext cx="9151257" cy="782011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VI UNIDAD</a:t>
            </a:r>
            <a:endParaRPr lang="es-GT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0" y="476673"/>
            <a:ext cx="9144000" cy="1440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1" name="10 Rectángulo"/>
          <p:cNvSpPr/>
          <p:nvPr/>
        </p:nvSpPr>
        <p:spPr>
          <a:xfrm>
            <a:off x="990600" y="2438400"/>
            <a:ext cx="7467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 smtClean="0"/>
              <a:t>INCOMPATIBILIDAD Y ESTERILIDAD EN LOS VEGETALES Y SU USO EN EL MEJORAMIENTO GENÉTICO </a:t>
            </a:r>
            <a:endParaRPr lang="es-GT" sz="2800" b="1" dirty="0"/>
          </a:p>
          <a:p>
            <a:endParaRPr lang="es-GT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86200"/>
            <a:ext cx="4724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La </a:t>
            </a:r>
            <a:r>
              <a:rPr lang="es-GT" sz="2000" dirty="0"/>
              <a:t>planta de genotipo S1S2 produce granos de polen con alelos S1 o S2, los cuales, al ser idénticos a los alelos S presentes en el estigma, no pueden </a:t>
            </a:r>
            <a:r>
              <a:rPr lang="es-GT" sz="2000" dirty="0" smtClean="0"/>
              <a:t>germinar. </a:t>
            </a:r>
            <a:r>
              <a:rPr lang="es-GT" sz="2000" b="1" dirty="0"/>
              <a:t>“Hipótesis del factor opositor”. </a:t>
            </a: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a. Autoincompatibilidad </a:t>
            </a:r>
            <a:r>
              <a:rPr lang="es-GT" sz="2800" b="1" dirty="0" err="1" smtClean="0"/>
              <a:t>gametofítica</a:t>
            </a:r>
            <a:endParaRPr lang="es-G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07"/>
          <a:stretch/>
        </p:blipFill>
        <p:spPr bwMode="auto">
          <a:xfrm>
            <a:off x="6797694" y="2438400"/>
            <a:ext cx="1548530" cy="423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Si </a:t>
            </a:r>
            <a:r>
              <a:rPr lang="es-GT" sz="2000" dirty="0"/>
              <a:t>sobre los estigmas de la planta de genotipo S1S2, finalmente, arriban granos de polen de otra planta con </a:t>
            </a:r>
            <a:r>
              <a:rPr lang="es-GT" sz="2000" dirty="0" smtClean="0"/>
              <a:t>genotipo S3S4</a:t>
            </a:r>
            <a:r>
              <a:rPr lang="es-GT" sz="2000" dirty="0"/>
              <a:t>, la totalidad de los granos de polen podrán germinar ya que no hay identidad entre los alelos S de los granos de polen y del </a:t>
            </a:r>
            <a:r>
              <a:rPr lang="es-GT" sz="2000" dirty="0" smtClean="0"/>
              <a:t>estigma. </a:t>
            </a: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a. Autoincompatibilidad </a:t>
            </a:r>
            <a:r>
              <a:rPr lang="es-GT" sz="2800" b="1" dirty="0" err="1" smtClean="0"/>
              <a:t>gametofítica</a:t>
            </a:r>
            <a:endParaRPr lang="es-G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5"/>
          <a:stretch/>
        </p:blipFill>
        <p:spPr bwMode="auto">
          <a:xfrm>
            <a:off x="6885009" y="2667000"/>
            <a:ext cx="1496991" cy="422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124200"/>
            <a:ext cx="4724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/>
              <a:t>El sistema </a:t>
            </a:r>
            <a:r>
              <a:rPr lang="es-GT" b="1" dirty="0" err="1"/>
              <a:t>esporofítico</a:t>
            </a:r>
            <a:r>
              <a:rPr lang="es-GT" dirty="0"/>
              <a:t> de incompatibilidad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GT" dirty="0"/>
              <a:t>se caracteriza porque la reacción del polen es determinada por genoma del tejido somático (</a:t>
            </a:r>
            <a:r>
              <a:rPr lang="es-GT" dirty="0" err="1"/>
              <a:t>esporofítico</a:t>
            </a:r>
            <a:r>
              <a:rPr lang="es-GT" dirty="0"/>
              <a:t>) en el cual este polen se desarrolla. Es decir, que la reacción de incompatibilidad es impartida al polen por la planta a la que éste pertenece. Para </a:t>
            </a:r>
            <a:r>
              <a:rPr lang="es-GT" dirty="0" err="1"/>
              <a:t>Frankel</a:t>
            </a:r>
            <a:r>
              <a:rPr lang="es-GT" dirty="0"/>
              <a:t> y </a:t>
            </a:r>
            <a:r>
              <a:rPr lang="es-GT" dirty="0" err="1"/>
              <a:t>Galun</a:t>
            </a:r>
            <a:r>
              <a:rPr lang="es-GT" dirty="0"/>
              <a:t> (1977), por conveniencia, este sistema se clasifica dos: </a:t>
            </a:r>
            <a:r>
              <a:rPr lang="es-GT" b="1" dirty="0" err="1"/>
              <a:t>Homomórfico</a:t>
            </a:r>
            <a:r>
              <a:rPr lang="es-GT" b="1" dirty="0"/>
              <a:t> y </a:t>
            </a:r>
            <a:r>
              <a:rPr lang="es-GT" b="1" dirty="0" err="1"/>
              <a:t>heteromórfico</a:t>
            </a:r>
            <a:r>
              <a:rPr lang="es-GT" dirty="0"/>
              <a:t>, dependiendo de la morfología floral de la planta. Veremos únicamente como opera el sistema </a:t>
            </a:r>
            <a:r>
              <a:rPr lang="es-GT" dirty="0" err="1" smtClean="0"/>
              <a:t>heteromórfico</a:t>
            </a:r>
            <a:r>
              <a:rPr lang="es-GT" dirty="0" smtClean="0"/>
              <a:t>.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8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000" dirty="0"/>
              <a:t>Incompatibilidad </a:t>
            </a:r>
            <a:r>
              <a:rPr lang="es-GT" sz="2000" dirty="0" err="1"/>
              <a:t>esporofítica</a:t>
            </a:r>
            <a:r>
              <a:rPr lang="es-GT" sz="2000" dirty="0"/>
              <a:t>, en </a:t>
            </a:r>
            <a:r>
              <a:rPr lang="es-GT" sz="2000" b="1" i="1" dirty="0" err="1"/>
              <a:t>Lythrum</a:t>
            </a:r>
            <a:r>
              <a:rPr lang="es-GT" sz="2000" b="1" i="1" dirty="0"/>
              <a:t> salicaria</a:t>
            </a:r>
            <a:r>
              <a:rPr lang="es-GT" sz="2000" dirty="0"/>
              <a:t>, mostrando las tres diferentes flores: </a:t>
            </a:r>
            <a:r>
              <a:rPr lang="es-GT" sz="2000" dirty="0" err="1"/>
              <a:t>longistilia</a:t>
            </a:r>
            <a:r>
              <a:rPr lang="es-GT" sz="2000" dirty="0"/>
              <a:t>, </a:t>
            </a:r>
            <a:r>
              <a:rPr lang="es-GT" sz="2000" dirty="0" err="1"/>
              <a:t>mediastilia</a:t>
            </a:r>
            <a:r>
              <a:rPr lang="es-GT" sz="2000" dirty="0"/>
              <a:t> y </a:t>
            </a:r>
            <a:r>
              <a:rPr lang="es-GT" sz="2000" dirty="0" err="1"/>
              <a:t>brevistilia</a:t>
            </a:r>
            <a:r>
              <a:rPr lang="es-GT" sz="2000" dirty="0"/>
              <a:t> y las relaciones de compatibilidad con una flecha.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1" y="1752600"/>
            <a:ext cx="4267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441616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Es </a:t>
            </a:r>
            <a:r>
              <a:rPr lang="es-GT" sz="2000" dirty="0"/>
              <a:t>una forma única de polimorfismo morfológico en las flores de ciertas especies que, como mecanismo, impide la autofecundación de cada </a:t>
            </a:r>
            <a:r>
              <a:rPr lang="es-GT" sz="2000" dirty="0" smtClean="0"/>
              <a:t>flor. 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En las especies </a:t>
            </a:r>
            <a:r>
              <a:rPr lang="es-GT" sz="2000" dirty="0" err="1"/>
              <a:t>heterostílicas</a:t>
            </a:r>
            <a:r>
              <a:rPr lang="es-GT" sz="2000" dirty="0"/>
              <a:t> existen dos o tres tipos de flores (llamadas </a:t>
            </a:r>
            <a:r>
              <a:rPr lang="es-GT" sz="2000" dirty="0" err="1"/>
              <a:t>morfos</a:t>
            </a:r>
            <a:r>
              <a:rPr lang="es-GT" sz="2000" dirty="0"/>
              <a:t>). En una planta individual, cada una de las flores comparten el mismo morfo. Estos </a:t>
            </a:r>
            <a:r>
              <a:rPr lang="es-GT" sz="2000" dirty="0" err="1"/>
              <a:t>morfos</a:t>
            </a:r>
            <a:r>
              <a:rPr lang="es-GT" sz="2000" dirty="0"/>
              <a:t> difieren cualitativamente entre sí en las longitudes de los pistilos y de los filamentos de los estambres. </a:t>
            </a:r>
            <a:endParaRPr lang="es-GT" sz="2000" b="1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18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Autoincompatibilidad </a:t>
            </a:r>
            <a:r>
              <a:rPr lang="es-GT" sz="2800" b="1" dirty="0" err="1" smtClean="0"/>
              <a:t>heteromórfica</a:t>
            </a:r>
            <a:endParaRPr lang="es-GT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4197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6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b="1" dirty="0" smtClean="0"/>
              <a:t>Esterilidad: </a:t>
            </a:r>
            <a:r>
              <a:rPr lang="es-GT" sz="2000" dirty="0" smtClean="0"/>
              <a:t>Es </a:t>
            </a:r>
            <a:r>
              <a:rPr lang="es-GT" sz="2000" dirty="0"/>
              <a:t>una cualidad atribuible a aquellos </a:t>
            </a:r>
            <a:r>
              <a:rPr lang="es-GT" sz="2000" b="1" dirty="0"/>
              <a:t>organismos biológicos que no se pueden reproducir</a:t>
            </a:r>
            <a:r>
              <a:rPr lang="es-GT" sz="2000" dirty="0"/>
              <a:t>, </a:t>
            </a:r>
            <a:r>
              <a:rPr lang="es-GT" sz="2000" dirty="0" smtClean="0"/>
              <a:t>debido a </a:t>
            </a:r>
            <a:r>
              <a:rPr lang="es-GT" sz="2000" dirty="0"/>
              <a:t>que sus gametos son </a:t>
            </a:r>
            <a:r>
              <a:rPr lang="es-GT" sz="2000" dirty="0" smtClean="0"/>
              <a:t>defectuosos.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Se presenta tanto en anteras como pistilos de las flores, de tal manera que se habla de androesterilidad y </a:t>
            </a:r>
            <a:r>
              <a:rPr lang="es-GT" sz="2000" dirty="0" err="1" smtClean="0"/>
              <a:t>ginoesterilidad</a:t>
            </a:r>
            <a:r>
              <a:rPr lang="es-GT" sz="2000" dirty="0" smtClean="0"/>
              <a:t>. 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b="1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18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La esterilidad vegetal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753036"/>
            <a:ext cx="2948307" cy="19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Cuando las plantas </a:t>
            </a:r>
            <a:r>
              <a:rPr lang="es-GT" sz="2000" dirty="0"/>
              <a:t>hermafroditas o bisexuales son incapaces de producir anteras, polen o gametos masculinos </a:t>
            </a:r>
            <a:r>
              <a:rPr lang="es-GT" sz="2000" dirty="0" smtClean="0"/>
              <a:t>funcionales.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P</a:t>
            </a:r>
            <a:r>
              <a:rPr lang="es-GT" sz="2000" dirty="0" smtClean="0"/>
              <a:t>uede </a:t>
            </a:r>
            <a:r>
              <a:rPr lang="es-GT" sz="2000" dirty="0"/>
              <a:t>manifestarse </a:t>
            </a:r>
            <a:r>
              <a:rPr lang="es-GT" sz="2000" dirty="0" smtClean="0"/>
              <a:t>como: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dirty="0"/>
              <a:t>A</a:t>
            </a:r>
            <a:r>
              <a:rPr lang="es-GT" sz="1800" dirty="0" smtClean="0"/>
              <a:t>borto </a:t>
            </a:r>
            <a:r>
              <a:rPr lang="es-GT" sz="1800" dirty="0"/>
              <a:t>del </a:t>
            </a:r>
            <a:r>
              <a:rPr lang="es-GT" sz="1800" dirty="0" smtClean="0"/>
              <a:t>polen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dirty="0" smtClean="0"/>
              <a:t>Las anteras </a:t>
            </a:r>
            <a:r>
              <a:rPr lang="es-GT" sz="1800" dirty="0"/>
              <a:t>no </a:t>
            </a:r>
            <a:r>
              <a:rPr lang="es-GT" sz="1800" dirty="0" smtClean="0"/>
              <a:t>abren 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dirty="0"/>
              <a:t>L</a:t>
            </a:r>
            <a:r>
              <a:rPr lang="es-GT" sz="1800" dirty="0" smtClean="0"/>
              <a:t>as </a:t>
            </a:r>
            <a:r>
              <a:rPr lang="es-GT" sz="1800" dirty="0"/>
              <a:t>anteras se transformen en pistilos </a:t>
            </a:r>
            <a:endParaRPr lang="es-GT" sz="1800" dirty="0" smtClean="0"/>
          </a:p>
          <a:p>
            <a:pPr marL="457200" lvl="1" indent="0" algn="just">
              <a:buClr>
                <a:srgbClr val="FF0000"/>
              </a:buClr>
              <a:buNone/>
            </a:pPr>
            <a:endParaRPr lang="es-GT" sz="16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Androesterilidad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34171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Es muy </a:t>
            </a:r>
            <a:r>
              <a:rPr lang="es-GT" sz="2000" dirty="0"/>
              <a:t>útil </a:t>
            </a:r>
            <a:r>
              <a:rPr lang="es-GT" sz="2000" dirty="0" smtClean="0"/>
              <a:t>para </a:t>
            </a:r>
            <a:r>
              <a:rPr lang="es-GT" sz="2000" dirty="0"/>
              <a:t>el mejoramiento de plantas, porque </a:t>
            </a:r>
            <a:r>
              <a:rPr lang="es-GT" sz="2000" dirty="0" smtClean="0"/>
              <a:t>simplifica </a:t>
            </a:r>
            <a:r>
              <a:rPr lang="es-GT" sz="2000" dirty="0"/>
              <a:t>la </a:t>
            </a:r>
            <a:r>
              <a:rPr lang="es-GT" sz="2000" b="1" dirty="0"/>
              <a:t>formación de </a:t>
            </a:r>
            <a:r>
              <a:rPr lang="es-GT" sz="2000" b="1" dirty="0" smtClean="0"/>
              <a:t>híbridos</a:t>
            </a:r>
            <a:r>
              <a:rPr lang="es-GT" sz="2000" dirty="0" smtClean="0"/>
              <a:t> al eliminar el </a:t>
            </a:r>
            <a:r>
              <a:rPr lang="es-GT" sz="2000" dirty="0"/>
              <a:t>proceso tan laborioso de la emasculación manual.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No promueve la exogamia y ocurre por mutaciones que afectan la formación de polen. 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4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Androesterilidad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28298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Consiste en la remoción de órganos masculinos. 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18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Emasculación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1" t="21846" r="8717" b="27543"/>
          <a:stretch/>
        </p:blipFill>
        <p:spPr bwMode="auto">
          <a:xfrm>
            <a:off x="843622" y="1905000"/>
            <a:ext cx="3728378" cy="36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22550" r="54107" b="16044"/>
          <a:stretch/>
        </p:blipFill>
        <p:spPr bwMode="auto">
          <a:xfrm>
            <a:off x="4920343" y="1905000"/>
            <a:ext cx="3461657" cy="36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Tres sistemas basados en la ubicación de los genes dentro de las células reproductivas.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b="1" dirty="0" smtClean="0"/>
              <a:t>Génica: </a:t>
            </a:r>
            <a:r>
              <a:rPr lang="es-GT" sz="1800" dirty="0" smtClean="0"/>
              <a:t>Genes ubicados en el núcleo celular.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b="1" dirty="0" err="1" smtClean="0"/>
              <a:t>Citoplásmica</a:t>
            </a:r>
            <a:r>
              <a:rPr lang="es-GT" sz="1800" b="1" dirty="0" smtClean="0"/>
              <a:t>: </a:t>
            </a:r>
            <a:r>
              <a:rPr lang="es-GT" sz="1800" dirty="0" smtClean="0"/>
              <a:t>Genes ubicados en el citoplasma.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b="1" dirty="0" smtClean="0"/>
              <a:t>Genético-</a:t>
            </a:r>
            <a:r>
              <a:rPr lang="es-GT" sz="1800" b="1" dirty="0" err="1" smtClean="0"/>
              <a:t>citoplásmica</a:t>
            </a:r>
            <a:r>
              <a:rPr lang="es-GT" sz="1800" b="1" dirty="0" smtClean="0"/>
              <a:t>: </a:t>
            </a:r>
            <a:r>
              <a:rPr lang="es-GT" sz="1800" dirty="0" smtClean="0"/>
              <a:t>Ambos tipos de genes. </a:t>
            </a:r>
            <a:endParaRPr lang="es-GT" sz="18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Tipos de androesterilidad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28032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La incompatibilidad según </a:t>
            </a:r>
            <a:r>
              <a:rPr lang="es-GT" sz="2000" dirty="0" err="1"/>
              <a:t>Frankel</a:t>
            </a:r>
            <a:r>
              <a:rPr lang="es-GT" sz="2000" dirty="0"/>
              <a:t> y </a:t>
            </a:r>
            <a:r>
              <a:rPr lang="es-GT" sz="2000" dirty="0" err="1"/>
              <a:t>Galun</a:t>
            </a:r>
            <a:r>
              <a:rPr lang="es-GT" sz="2000" dirty="0"/>
              <a:t> (1,977), es el fenómeno que se da en aquellas especies vegetales, que teniendo gametos funcionales, son incapaces de formar semillas, cuando son auto fecundadas o cuando son polinizadas por otro individuo. </a:t>
            </a:r>
            <a:endParaRPr lang="es-GT" sz="2000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Para </a:t>
            </a:r>
            <a:r>
              <a:rPr lang="es-GT" sz="2000" dirty="0" err="1"/>
              <a:t>Poehlman</a:t>
            </a:r>
            <a:r>
              <a:rPr lang="es-GT" sz="2000" dirty="0"/>
              <a:t> (1,987) es la incapacidad de las plantas con polen y óvulos normales para producir semillas debido a que existen impedimentos fisiológicos que evita la fertilización. </a:t>
            </a:r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Es </a:t>
            </a:r>
            <a:r>
              <a:rPr lang="es-GT" sz="2000" dirty="0"/>
              <a:t>una estrategia reproductiva para </a:t>
            </a:r>
            <a:r>
              <a:rPr lang="es-GT" sz="2000" dirty="0" smtClean="0"/>
              <a:t>evitar </a:t>
            </a:r>
            <a:r>
              <a:rPr lang="es-GT" sz="2000" dirty="0"/>
              <a:t>la fecundación entre individuos que no estén </a:t>
            </a:r>
            <a:r>
              <a:rPr lang="es-GT" sz="2000" dirty="0" smtClean="0"/>
              <a:t>relacionados.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 Es </a:t>
            </a:r>
            <a:r>
              <a:rPr lang="es-GT" sz="2000" dirty="0"/>
              <a:t>un mecanismo creador de nueva variabilidad genética</a:t>
            </a:r>
            <a:r>
              <a:rPr lang="es-GT" sz="2000" dirty="0" smtClean="0"/>
              <a:t>.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 Solanáceas, </a:t>
            </a:r>
            <a:r>
              <a:rPr lang="es-GT" sz="2000" dirty="0" err="1"/>
              <a:t>Poáceas</a:t>
            </a:r>
            <a:r>
              <a:rPr lang="es-GT" sz="2000" dirty="0"/>
              <a:t>, Asteráceas, </a:t>
            </a:r>
            <a:r>
              <a:rPr lang="es-GT" sz="2000" dirty="0" err="1"/>
              <a:t>Brasicáceas</a:t>
            </a:r>
            <a:r>
              <a:rPr lang="es-GT" sz="2000" dirty="0"/>
              <a:t>, Rosáceas y Fabáceas, presentan especies </a:t>
            </a:r>
            <a:r>
              <a:rPr lang="es-GT" sz="2000" dirty="0" err="1" smtClean="0"/>
              <a:t>autoincompatibles</a:t>
            </a:r>
            <a:r>
              <a:rPr lang="es-GT" sz="2000" dirty="0" smtClean="0"/>
              <a:t>.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18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¿Qué es la incompatibilidad genética?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6562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Los genes recesivos “</a:t>
            </a:r>
            <a:r>
              <a:rPr lang="es-GT" sz="2000" dirty="0"/>
              <a:t>ms” (</a:t>
            </a:r>
            <a:r>
              <a:rPr lang="es-GT" sz="2000" dirty="0" err="1"/>
              <a:t>male</a:t>
            </a:r>
            <a:r>
              <a:rPr lang="es-GT" sz="2000" dirty="0"/>
              <a:t> </a:t>
            </a:r>
            <a:r>
              <a:rPr lang="es-GT" sz="2000" dirty="0" err="1" smtClean="0"/>
              <a:t>sterility</a:t>
            </a:r>
            <a:r>
              <a:rPr lang="es-GT" sz="2000" dirty="0" smtClean="0"/>
              <a:t> = </a:t>
            </a:r>
            <a:r>
              <a:rPr lang="es-GT" sz="2000" dirty="0" err="1" smtClean="0"/>
              <a:t>androestéril</a:t>
            </a:r>
            <a:r>
              <a:rPr lang="es-GT" sz="2000" dirty="0" smtClean="0"/>
              <a:t>) se encuentran en el núcleo celular (remolacha, cebada, maíz, sorgo).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Se expresa en </a:t>
            </a:r>
            <a:r>
              <a:rPr lang="es-GT" sz="2000" dirty="0" err="1" smtClean="0"/>
              <a:t>homocigosis</a:t>
            </a:r>
            <a:r>
              <a:rPr lang="es-GT" sz="2000" dirty="0" smtClean="0"/>
              <a:t> recesiva </a:t>
            </a:r>
            <a:r>
              <a:rPr lang="es-GT" sz="2000" b="1" dirty="0" err="1" smtClean="0"/>
              <a:t>msms</a:t>
            </a:r>
            <a:r>
              <a:rPr lang="es-GT" sz="2000" b="1" dirty="0" smtClean="0"/>
              <a:t>, </a:t>
            </a:r>
            <a:r>
              <a:rPr lang="es-GT" sz="2000" dirty="0" smtClean="0"/>
              <a:t>por lo que una planta </a:t>
            </a:r>
            <a:r>
              <a:rPr lang="es-GT" sz="2000" b="1" dirty="0" err="1" smtClean="0"/>
              <a:t>MsMs</a:t>
            </a:r>
            <a:r>
              <a:rPr lang="es-GT" sz="2000" b="1" dirty="0" smtClean="0"/>
              <a:t> </a:t>
            </a:r>
            <a:r>
              <a:rPr lang="es-GT" sz="2000" dirty="0" smtClean="0"/>
              <a:t>es fértil al igual que una </a:t>
            </a:r>
            <a:r>
              <a:rPr lang="es-GT" sz="2000" b="1" dirty="0" err="1" smtClean="0"/>
              <a:t>Msms</a:t>
            </a:r>
            <a:r>
              <a:rPr lang="es-GT" sz="2000" b="1" dirty="0" smtClean="0"/>
              <a:t>. 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900" b="1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En cebada el par de genes recesivos </a:t>
            </a:r>
            <a:r>
              <a:rPr lang="es-GT" sz="2000" dirty="0" err="1" smtClean="0"/>
              <a:t>msms</a:t>
            </a:r>
            <a:r>
              <a:rPr lang="es-GT" sz="2000" dirty="0" smtClean="0"/>
              <a:t> determina la producción de anteras estériles y en esta especie se ha utilizado la esterilidad masculina para eliminar el trabajo de emasculación </a:t>
            </a:r>
            <a:r>
              <a:rPr lang="es-GT" sz="2000" b="1" dirty="0" smtClean="0"/>
              <a:t>“capado genético”.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9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 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es-GT" sz="1800" b="1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Androesterilidad génica </a:t>
            </a:r>
          </a:p>
        </p:txBody>
      </p:sp>
    </p:spTree>
    <p:extLst>
      <p:ext uri="{BB962C8B-B14F-4D97-AF65-F5344CB8AC3E}">
        <p14:creationId xmlns:p14="http://schemas.microsoft.com/office/powerpoint/2010/main" val="41799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Androesterilidad</a:t>
            </a:r>
            <a:r>
              <a:rPr lang="es-GT" dirty="0" smtClean="0"/>
              <a:t> Génica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705599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Para la producción de semillas híbridas, se consideran 3 líneas: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b="1" dirty="0" smtClean="0"/>
              <a:t>Línea A: </a:t>
            </a:r>
            <a:r>
              <a:rPr lang="es-GT" sz="1800" dirty="0" smtClean="0"/>
              <a:t>Progenitor femenino (</a:t>
            </a:r>
            <a:r>
              <a:rPr lang="es-GT" sz="1800" dirty="0" err="1" smtClean="0"/>
              <a:t>androestéril</a:t>
            </a:r>
            <a:r>
              <a:rPr lang="es-GT" sz="1800" dirty="0" smtClean="0"/>
              <a:t>).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b="1" dirty="0" smtClean="0"/>
              <a:t>Línea B: </a:t>
            </a:r>
            <a:r>
              <a:rPr lang="es-GT" sz="1800" dirty="0" smtClean="0"/>
              <a:t>Línea mantenedora (de la Línea A). 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b="1" dirty="0" smtClean="0"/>
              <a:t>Línea C: </a:t>
            </a:r>
            <a:r>
              <a:rPr lang="es-GT" sz="1800" dirty="0" smtClean="0"/>
              <a:t>Progenitor masculino (aporta los genes para la restauración de la fertilidad en la descendencia). </a:t>
            </a:r>
            <a:endParaRPr lang="es-GT" sz="18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 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es-GT" sz="1800" b="1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Androesterilidad génica </a:t>
            </a:r>
          </a:p>
        </p:txBody>
      </p:sp>
    </p:spTree>
    <p:extLst>
      <p:ext uri="{BB962C8B-B14F-4D97-AF65-F5344CB8AC3E}">
        <p14:creationId xmlns:p14="http://schemas.microsoft.com/office/powerpoint/2010/main" val="42808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Este tipo de esterilidad está controlada por la acción de plasma genes, localizadas en el citoplasma celular.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Las plantas con esterilidad masculina contienen citoplasma estéril (S) y las plantas </a:t>
            </a:r>
            <a:r>
              <a:rPr lang="es-GT" sz="2000" dirty="0" err="1" smtClean="0"/>
              <a:t>autofértiles</a:t>
            </a:r>
            <a:r>
              <a:rPr lang="es-GT" sz="2000" dirty="0" smtClean="0"/>
              <a:t> citoplasma normal (N).</a:t>
            </a:r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 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es-GT" sz="1800" b="1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Androesterilidad </a:t>
            </a:r>
            <a:r>
              <a:rPr lang="es-GT" sz="2800" b="1" dirty="0" err="1" smtClean="0"/>
              <a:t>citoplásmica</a:t>
            </a:r>
            <a:endParaRPr lang="es-GT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48999" r="52149" b="10312"/>
          <a:stretch/>
        </p:blipFill>
        <p:spPr bwMode="auto">
          <a:xfrm>
            <a:off x="2377927" y="2971800"/>
            <a:ext cx="440387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8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54297"/>
            <a:ext cx="5730923" cy="45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5780952" cy="41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1"/>
          </a:xfrm>
        </p:spPr>
        <p:txBody>
          <a:bodyPr>
            <a:normAutofit fontScale="90000"/>
          </a:bodyPr>
          <a:lstStyle/>
          <a:p>
            <a:r>
              <a:rPr lang="es-GT" sz="1800" b="1" dirty="0" smtClean="0"/>
              <a:t/>
            </a:r>
            <a:br>
              <a:rPr lang="es-GT" sz="1800" b="1" dirty="0" smtClean="0"/>
            </a:br>
            <a:r>
              <a:rPr lang="es-GT" sz="1800" b="1" dirty="0"/>
              <a:t/>
            </a:r>
            <a:br>
              <a:rPr lang="es-GT" sz="1800" b="1" dirty="0"/>
            </a:br>
            <a:r>
              <a:rPr lang="es-GT" sz="1800" b="1" dirty="0" smtClean="0"/>
              <a:t/>
            </a:r>
            <a:br>
              <a:rPr lang="es-GT" sz="1800" b="1" dirty="0" smtClean="0"/>
            </a:br>
            <a:r>
              <a:rPr lang="es-GT" sz="1800" b="1" dirty="0" smtClean="0"/>
              <a:t>Figura </a:t>
            </a:r>
            <a:r>
              <a:rPr lang="es-GT" sz="1800" b="1" dirty="0"/>
              <a:t>24:</a:t>
            </a:r>
            <a:r>
              <a:rPr lang="es-ES_tradnl" sz="1800" dirty="0"/>
              <a:t> Sistema de </a:t>
            </a:r>
            <a:r>
              <a:rPr lang="es-ES_tradnl" sz="1800" dirty="0" err="1"/>
              <a:t>Androestrilidad</a:t>
            </a:r>
            <a:r>
              <a:rPr lang="es-ES_tradnl" sz="1800" dirty="0"/>
              <a:t> en A: génico, B: </a:t>
            </a:r>
            <a:r>
              <a:rPr lang="es-ES_tradnl" sz="1800" dirty="0" err="1"/>
              <a:t>citoplámico</a:t>
            </a:r>
            <a:r>
              <a:rPr lang="es-ES_tradnl" sz="1800" dirty="0"/>
              <a:t> y C: genético-</a:t>
            </a:r>
            <a:r>
              <a:rPr lang="es-ES_tradnl" sz="1800" dirty="0" err="1"/>
              <a:t>citoplásmico</a:t>
            </a:r>
            <a:r>
              <a:rPr lang="es-ES_tradnl" sz="1800" dirty="0"/>
              <a:t>. Las letras en los círculos interiores muestran la </a:t>
            </a:r>
            <a:r>
              <a:rPr lang="es-ES_tradnl" sz="1800" dirty="0" err="1"/>
              <a:t>androesterilidad</a:t>
            </a:r>
            <a:r>
              <a:rPr lang="es-ES_tradnl" sz="1800" dirty="0"/>
              <a:t> por factores genéticos círculos externos los </a:t>
            </a:r>
            <a:r>
              <a:rPr lang="es-ES_tradnl" sz="1800" dirty="0" err="1"/>
              <a:t>plasmagenes</a:t>
            </a:r>
            <a:r>
              <a:rPr lang="es-ES_tradnl" sz="1800" dirty="0"/>
              <a:t> de la </a:t>
            </a:r>
            <a:r>
              <a:rPr lang="es-ES_tradnl" sz="1800" dirty="0" err="1"/>
              <a:t>androesterilidad</a:t>
            </a:r>
            <a:r>
              <a:rPr lang="es-ES_tradnl" sz="1800" dirty="0"/>
              <a:t>. La letra S significa estéril, la F fértil. El gen F domina sobre S. Los </a:t>
            </a:r>
            <a:r>
              <a:rPr lang="es-ES_tradnl" sz="1800" dirty="0" err="1"/>
              <a:t>plasmagenes</a:t>
            </a:r>
            <a:r>
              <a:rPr lang="es-ES_tradnl" sz="1800" dirty="0"/>
              <a:t> solo se trasmiten por la madre o progenitor femenino. Tomado de </a:t>
            </a:r>
            <a:r>
              <a:rPr lang="es-ES_tradnl" sz="1800" dirty="0" err="1"/>
              <a:t>Allard</a:t>
            </a:r>
            <a:r>
              <a:rPr lang="es-ES_tradnl" sz="1800" dirty="0"/>
              <a:t>, 1977.</a:t>
            </a: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83819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Se combinan los genes del núcleo (ms) con los dos tipos de citoplasma (</a:t>
            </a:r>
            <a:r>
              <a:rPr lang="es-GT" sz="2000" dirty="0" err="1" smtClean="0"/>
              <a:t>N,S</a:t>
            </a:r>
            <a:r>
              <a:rPr lang="es-GT" sz="2000" dirty="0" smtClean="0"/>
              <a:t>) </a:t>
            </a:r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 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es-GT" sz="1800" b="1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Androesterilidad génico-</a:t>
            </a:r>
            <a:r>
              <a:rPr lang="es-GT" sz="2800" b="1" dirty="0" err="1" smtClean="0"/>
              <a:t>citoplásmico</a:t>
            </a:r>
            <a:endParaRPr lang="es-GT" sz="2800" b="1" dirty="0" smtClean="0"/>
          </a:p>
        </p:txBody>
      </p:sp>
      <p:pic>
        <p:nvPicPr>
          <p:cNvPr id="3074" name="Picture 2" descr="A. Genético-Citoplásmica&#10;• Se combinan los genes del núcleo(ms), con los&#10;dos tipos de citoplasma(N, S). Por ejemplo:&#10;Núcl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41196" r="10554" b="5677"/>
          <a:stretch/>
        </p:blipFill>
        <p:spPr bwMode="auto">
          <a:xfrm>
            <a:off x="1235690" y="2286000"/>
            <a:ext cx="6993910" cy="33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Los </a:t>
            </a:r>
            <a:r>
              <a:rPr lang="es-GT" sz="2000" dirty="0"/>
              <a:t>dos surcos centrales son de un tipo y proveen el polen. Los surcos laterales son de otro tipo y proveen el jilote. Solo se cosechan para semilla los laterales.</a:t>
            </a:r>
            <a:r>
              <a:rPr lang="es-GT" sz="20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2000" dirty="0" smtClean="0"/>
              <a:t> 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es-GT" sz="1800" b="1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Androesterilidad génico-</a:t>
            </a:r>
            <a:r>
              <a:rPr lang="es-GT" sz="2800" b="1" dirty="0" err="1" smtClean="0"/>
              <a:t>citoplásmico</a:t>
            </a:r>
            <a:endParaRPr lang="es-GT" sz="28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/>
          <a:stretch/>
        </p:blipFill>
        <p:spPr bwMode="auto">
          <a:xfrm>
            <a:off x="2743200" y="1103086"/>
            <a:ext cx="3401785" cy="362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GT" sz="3200" dirty="0" smtClean="0"/>
              <a:t>Videos Incompatibilidad y Esterilidad</a:t>
            </a:r>
            <a:endParaRPr lang="es-GT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355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GT" dirty="0">
                <a:hlinkClick r:id="rId2"/>
              </a:rPr>
              <a:t>Incompatibilidad</a:t>
            </a:r>
          </a:p>
          <a:p>
            <a:pPr marL="0" indent="0">
              <a:buNone/>
            </a:pPr>
            <a:r>
              <a:rPr lang="es-GT" dirty="0">
                <a:hlinkClick r:id="rId2"/>
              </a:rPr>
              <a:t>https://www.youtube.com/watch?v=E539aBCMudA</a:t>
            </a:r>
          </a:p>
          <a:p>
            <a:pPr marL="0" indent="0">
              <a:buNone/>
            </a:pPr>
            <a:endParaRPr lang="es-GT" dirty="0" smtClean="0">
              <a:hlinkClick r:id="rId2"/>
            </a:endParaRPr>
          </a:p>
          <a:p>
            <a:pPr marL="0" indent="0">
              <a:buNone/>
            </a:pPr>
            <a:endParaRPr lang="es-GT" dirty="0">
              <a:hlinkClick r:id="rId2"/>
            </a:endParaRPr>
          </a:p>
          <a:p>
            <a:pPr marL="0" indent="0">
              <a:buNone/>
            </a:pPr>
            <a:r>
              <a:rPr lang="es-GT" dirty="0" smtClean="0">
                <a:hlinkClick r:id="rId2"/>
              </a:rPr>
              <a:t>ANDROESTERILIDAD</a:t>
            </a:r>
            <a:endParaRPr lang="es-GT" dirty="0" smtClean="0">
              <a:hlinkClick r:id="rId2"/>
            </a:endParaRPr>
          </a:p>
          <a:p>
            <a:pPr marL="0" indent="0">
              <a:buNone/>
            </a:pPr>
            <a:r>
              <a:rPr lang="es-GT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s-GT" dirty="0">
                <a:solidFill>
                  <a:srgbClr val="00B0F0"/>
                </a:solidFill>
                <a:hlinkClick r:id="rId2"/>
              </a:rPr>
              <a:t>://</a:t>
            </a:r>
            <a:r>
              <a:rPr lang="es-GT" dirty="0" smtClean="0">
                <a:solidFill>
                  <a:srgbClr val="00B0F0"/>
                </a:solidFill>
                <a:hlinkClick r:id="rId2"/>
              </a:rPr>
              <a:t>www.youtube.com/watch?v=Oh-jpOeyhls     </a:t>
            </a:r>
          </a:p>
          <a:p>
            <a:pPr marL="0" indent="0">
              <a:buNone/>
            </a:pPr>
            <a:endParaRPr lang="es-GT" dirty="0" smtClean="0">
              <a:hlinkClick r:id="rId2"/>
            </a:endParaRPr>
          </a:p>
          <a:p>
            <a:pPr marL="0" indent="0">
              <a:buNone/>
            </a:pPr>
            <a:endParaRPr lang="es-GT" dirty="0" smtClean="0">
              <a:hlinkClick r:id="rId2"/>
            </a:endParaRPr>
          </a:p>
          <a:p>
            <a:pPr marL="0" indent="0">
              <a:buNone/>
            </a:pPr>
            <a:r>
              <a:rPr lang="es-GT" dirty="0" smtClean="0">
                <a:hlinkClick r:id="rId2"/>
              </a:rPr>
              <a:t>Autoincompatibilidad</a:t>
            </a:r>
            <a:endParaRPr lang="es-GT" dirty="0">
              <a:hlinkClick r:id="rId2"/>
            </a:endParaRPr>
          </a:p>
          <a:p>
            <a:pPr marL="0" indent="0">
              <a:buNone/>
            </a:pPr>
            <a:endParaRPr lang="es-GT" dirty="0" smtClean="0">
              <a:hlinkClick r:id="rId2"/>
            </a:endParaRPr>
          </a:p>
          <a:p>
            <a:pPr marL="0" indent="0">
              <a:buNone/>
            </a:pPr>
            <a:endParaRPr lang="es-GT" dirty="0" smtClean="0">
              <a:hlinkClick r:id="rId2"/>
            </a:endParaRPr>
          </a:p>
          <a:p>
            <a:pPr marL="0" indent="0">
              <a:buNone/>
            </a:pPr>
            <a:r>
              <a:rPr lang="es-GT" dirty="0" smtClean="0">
                <a:hlinkClick r:id="rId2"/>
              </a:rPr>
              <a:t>Variedades Híbridas  Jaime Cebolla</a:t>
            </a:r>
            <a:endParaRPr lang="es-GT" dirty="0">
              <a:hlinkClick r:id="rId2"/>
            </a:endParaRPr>
          </a:p>
          <a:p>
            <a:pPr marL="0" indent="0">
              <a:buNone/>
            </a:pPr>
            <a:r>
              <a:rPr lang="es-GT" dirty="0" smtClean="0">
                <a:hlinkClick r:id="rId2"/>
              </a:rPr>
              <a:t>https</a:t>
            </a:r>
            <a:r>
              <a:rPr lang="es-GT" dirty="0">
                <a:hlinkClick r:id="rId2"/>
              </a:rPr>
              <a:t>://</a:t>
            </a:r>
            <a:r>
              <a:rPr lang="es-GT" dirty="0" smtClean="0">
                <a:hlinkClick r:id="rId2"/>
              </a:rPr>
              <a:t>www.youtube.com/watch?v=23M20EuIwtQ</a:t>
            </a:r>
            <a:endParaRPr lang="es-GT" dirty="0" smtClean="0"/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004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La causa común, es la falta de crecimiento de los tubos polínicos a través de los Estigmas o estilos de la flor. 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2000" dirty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18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/>
              <a:t>I</a:t>
            </a:r>
            <a:r>
              <a:rPr lang="es-GT" sz="2800" b="1" dirty="0" smtClean="0"/>
              <a:t>ncompatibilidad genética</a:t>
            </a:r>
            <a:endParaRPr lang="es-GT" sz="2800" b="1" dirty="0"/>
          </a:p>
        </p:txBody>
      </p:sp>
      <p:pic>
        <p:nvPicPr>
          <p:cNvPr id="1028" name="Picture 4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9" y="2209800"/>
            <a:ext cx="7711441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5 CuadroTexto"/>
          <p:cNvSpPr txBox="1"/>
          <p:nvPr/>
        </p:nvSpPr>
        <p:spPr>
          <a:xfrm>
            <a:off x="6477000" y="4218801"/>
            <a:ext cx="8382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200" dirty="0" smtClean="0"/>
              <a:t>Oosfera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3702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Se estima que el 39% de las especies de angiospermas son </a:t>
            </a:r>
            <a:r>
              <a:rPr lang="es-GT" sz="2000" dirty="0" err="1"/>
              <a:t>autoincompatibles</a:t>
            </a:r>
            <a:r>
              <a:rPr lang="es-GT" sz="2000" dirty="0"/>
              <a:t>. </a:t>
            </a:r>
            <a:endParaRPr lang="es-GT" sz="20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Tan </a:t>
            </a:r>
            <a:r>
              <a:rPr lang="es-GT" sz="2000" dirty="0"/>
              <a:t>amplia distribución taxonómica es congruente con la existencia de varios mecanismos genéticos diferentes que regulan la </a:t>
            </a:r>
            <a:r>
              <a:rPr lang="es-GT" sz="2000" dirty="0" err="1"/>
              <a:t>AI</a:t>
            </a:r>
            <a:r>
              <a:rPr lang="es-GT" sz="2000" dirty="0"/>
              <a:t>, dependiendo de la familia considerada.</a:t>
            </a:r>
            <a:r>
              <a:rPr lang="es-GT" sz="18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/>
              <a:t>I</a:t>
            </a:r>
            <a:r>
              <a:rPr lang="es-GT" sz="2800" b="1" dirty="0" smtClean="0"/>
              <a:t>ncompatibilidad genética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41566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No obstante, en todos los casos se observa un mismo fenómeno</a:t>
            </a:r>
            <a:r>
              <a:rPr lang="es-GT" sz="2000" dirty="0" smtClean="0"/>
              <a:t>: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1800" dirty="0"/>
              <a:t>L</a:t>
            </a:r>
            <a:r>
              <a:rPr lang="es-GT" sz="1800" dirty="0" smtClean="0"/>
              <a:t>os </a:t>
            </a:r>
            <a:r>
              <a:rPr lang="es-GT" sz="1800" dirty="0"/>
              <a:t>granos de polen que llegan al estigma de la misma planta </a:t>
            </a:r>
            <a:r>
              <a:rPr lang="es-GT" sz="1800" dirty="0" smtClean="0"/>
              <a:t>son </a:t>
            </a:r>
            <a:r>
              <a:rPr lang="es-GT" sz="1800" dirty="0"/>
              <a:t>incapaces de efectuar la fecundación ya </a:t>
            </a:r>
            <a:r>
              <a:rPr lang="es-GT" sz="1800" dirty="0" smtClean="0"/>
              <a:t>que,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2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s-GT" sz="1400" dirty="0" smtClean="0"/>
              <a:t>Detienen </a:t>
            </a:r>
            <a:r>
              <a:rPr lang="es-GT" sz="1400" dirty="0"/>
              <a:t>su desarrollo en alguna de las etapas del proceso (germinación de los granos de polen, desarrollo de los tubos polínicos en los pistilos o fertilización de la oósfera). </a:t>
            </a:r>
            <a:endParaRPr lang="es-GT" sz="1400" dirty="0" smtClean="0"/>
          </a:p>
          <a:p>
            <a:pPr lvl="1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s-GT" sz="800" dirty="0"/>
          </a:p>
          <a:p>
            <a:pPr lvl="2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s-GT" sz="1400" dirty="0" smtClean="0"/>
              <a:t>Como </a:t>
            </a:r>
            <a:r>
              <a:rPr lang="es-GT" sz="1400" dirty="0"/>
              <a:t>consecuencia de este impedimento no se producen </a:t>
            </a:r>
            <a:r>
              <a:rPr lang="es-GT" sz="1400" dirty="0" smtClean="0"/>
              <a:t>semillas </a:t>
            </a:r>
            <a:r>
              <a:rPr lang="es-GT" sz="1400" dirty="0"/>
              <a:t>tras la </a:t>
            </a:r>
            <a:r>
              <a:rPr lang="es-GT" sz="1400" dirty="0" smtClean="0"/>
              <a:t>autopolinización. 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/>
              <a:t>I</a:t>
            </a:r>
            <a:r>
              <a:rPr lang="es-GT" sz="2800" b="1" dirty="0" smtClean="0"/>
              <a:t>ncompatibilidad genética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30132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Está regulado por alelos múltiples (S1, S2, S3, ……)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Si el alelo del tubo polínico es idéntico al del alelo que se encuentra en el tejido del estilo, el tubo polínico generalmente crece a un ritmo muy lento o no lo hace.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/>
              <a:t>Crecimiento del tubo polínico</a:t>
            </a:r>
          </a:p>
        </p:txBody>
      </p:sp>
    </p:spTree>
    <p:extLst>
      <p:ext uri="{BB962C8B-B14F-4D97-AF65-F5344CB8AC3E}">
        <p14:creationId xmlns:p14="http://schemas.microsoft.com/office/powerpoint/2010/main" val="1345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Debido a la presencia de alelos de incompatibilidad en el estilo y el polen, se dificulta la penetración de los tubos polínicos con genes semejantes </a:t>
            </a:r>
            <a:r>
              <a:rPr lang="es-GT" sz="2000" b="1" dirty="0"/>
              <a:t>“Hipótesis del factor opositor”. </a:t>
            </a:r>
            <a:endParaRPr lang="es-GT" sz="2000" dirty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/>
              <a:t>Crecimiento del tubo polínico</a:t>
            </a:r>
          </a:p>
        </p:txBody>
      </p:sp>
    </p:spTree>
    <p:extLst>
      <p:ext uri="{BB962C8B-B14F-4D97-AF65-F5344CB8AC3E}">
        <p14:creationId xmlns:p14="http://schemas.microsoft.com/office/powerpoint/2010/main" val="11686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Facilita la producción de semillas híbridas (importante para el tecnólogo de semillas).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La formación del fruto en aguacate depende de la inclusión en las parcelas de dos o más variedades compatibles entre sí. </a:t>
            </a: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Importancia de la incompatibilidad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26210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13040" y="1268760"/>
            <a:ext cx="7919400" cy="4968552"/>
          </a:xfrm>
        </p:spPr>
        <p:txBody>
          <a:bodyPr>
            <a:noAutofit/>
          </a:bodyPr>
          <a:lstStyle/>
          <a:p>
            <a:r>
              <a:rPr lang="es-GT" sz="2000" dirty="0"/>
              <a:t>Siguiendo la clasificación de </a:t>
            </a:r>
            <a:r>
              <a:rPr lang="es-GT" sz="2000" dirty="0" err="1"/>
              <a:t>Frankel</a:t>
            </a:r>
            <a:r>
              <a:rPr lang="es-GT" sz="2000" dirty="0"/>
              <a:t> y </a:t>
            </a:r>
            <a:r>
              <a:rPr lang="es-GT" sz="2000" dirty="0" err="1"/>
              <a:t>Galun</a:t>
            </a:r>
            <a:r>
              <a:rPr lang="es-GT" sz="2000" dirty="0"/>
              <a:t> (1,977), consideran dos tipos de incompatibilidad, el </a:t>
            </a:r>
            <a:r>
              <a:rPr lang="es-GT" sz="2000" b="1" dirty="0" err="1"/>
              <a:t>gametofítico</a:t>
            </a:r>
            <a:r>
              <a:rPr lang="es-GT" sz="2000" b="1" dirty="0"/>
              <a:t> y el </a:t>
            </a:r>
            <a:r>
              <a:rPr lang="es-GT" sz="2000" b="1" dirty="0" err="1"/>
              <a:t>esporofítico</a:t>
            </a:r>
            <a:r>
              <a:rPr lang="es-GT" sz="2000" dirty="0"/>
              <a:t>. </a:t>
            </a:r>
          </a:p>
          <a:p>
            <a:pPr marL="0" indent="0">
              <a:buNone/>
            </a:pPr>
            <a:r>
              <a:rPr lang="es-GT" sz="2000" dirty="0"/>
              <a:t> </a:t>
            </a:r>
          </a:p>
          <a:p>
            <a:r>
              <a:rPr lang="es-GT" sz="2400" b="1" dirty="0"/>
              <a:t>El sistema </a:t>
            </a:r>
            <a:r>
              <a:rPr lang="es-GT" sz="2400" b="1" dirty="0" err="1"/>
              <a:t>gametofítico</a:t>
            </a:r>
            <a:r>
              <a:rPr lang="es-GT" sz="2400" b="1" dirty="0"/>
              <a:t>, </a:t>
            </a:r>
            <a:r>
              <a:rPr lang="es-GT" sz="2000" dirty="0"/>
              <a:t>es controlado genéticamente por el genoma haploide de grano de polen y el tejido diploide del tejido </a:t>
            </a:r>
            <a:r>
              <a:rPr lang="es-GT" sz="2000" dirty="0" err="1"/>
              <a:t>pistilar</a:t>
            </a:r>
            <a:r>
              <a:rPr lang="es-GT" sz="2000" dirty="0"/>
              <a:t>.  El control genético puede llevarse a cabo por un solo locus </a:t>
            </a:r>
            <a:r>
              <a:rPr lang="es-GT" sz="2000" dirty="0" err="1"/>
              <a:t>multialélico</a:t>
            </a:r>
            <a:r>
              <a:rPr lang="es-GT" sz="2000" dirty="0"/>
              <a:t> "S” o por dos </a:t>
            </a:r>
            <a:r>
              <a:rPr lang="es-GT" sz="2000" dirty="0" err="1"/>
              <a:t>loci</a:t>
            </a:r>
            <a:r>
              <a:rPr lang="es-GT" sz="2000" dirty="0"/>
              <a:t> </a:t>
            </a:r>
            <a:r>
              <a:rPr lang="es-GT" sz="2000" dirty="0" err="1"/>
              <a:t>multialélico</a:t>
            </a:r>
            <a:r>
              <a:rPr lang="es-GT" sz="2000" dirty="0"/>
              <a:t> “S”. En estos apuntes solo veremos el primer caso, es decir controlado por un locus “S”. Fue East y </a:t>
            </a:r>
            <a:r>
              <a:rPr lang="es-GT" sz="2000" dirty="0" err="1"/>
              <a:t>Mangelsdorf</a:t>
            </a:r>
            <a:r>
              <a:rPr lang="es-GT" sz="2000" dirty="0"/>
              <a:t>, según </a:t>
            </a:r>
            <a:r>
              <a:rPr lang="es-GT" sz="2000" dirty="0" err="1"/>
              <a:t>Frankel</a:t>
            </a:r>
            <a:r>
              <a:rPr lang="es-GT" sz="2000" dirty="0"/>
              <a:t> y </a:t>
            </a:r>
            <a:r>
              <a:rPr lang="es-GT" sz="2000" dirty="0" err="1"/>
              <a:t>Galun</a:t>
            </a:r>
            <a:r>
              <a:rPr lang="es-GT" sz="2000" dirty="0"/>
              <a:t> (1977), los que demostraron  este mecanismo en </a:t>
            </a:r>
            <a:r>
              <a:rPr lang="es-GT" sz="2000" b="1" i="1" dirty="0" err="1"/>
              <a:t>Nicotiana</a:t>
            </a:r>
            <a:r>
              <a:rPr lang="es-GT" sz="2000" b="1" i="1" dirty="0"/>
              <a:t> </a:t>
            </a:r>
            <a:r>
              <a:rPr lang="es-GT" sz="2000" b="1" i="1" dirty="0" err="1"/>
              <a:t>sanderae</a:t>
            </a: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2000" b="1" dirty="0" smtClean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GT" sz="1800" dirty="0" smtClean="0"/>
              <a:t> 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66FF">
              <a:alpha val="77000"/>
            </a:srgbClr>
          </a:solidFill>
          <a:ln>
            <a:solidFill>
              <a:srgbClr val="00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Clasificación de los sistemas de incompatibilidad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3605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16141</TotalTime>
  <Words>1135</Words>
  <Application>Microsoft Office PowerPoint</Application>
  <PresentationFormat>Presentación en pantalla (4:3)</PresentationFormat>
  <Paragraphs>906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sistema esporofítico de incompatibilidad </vt:lpstr>
      <vt:lpstr>Incompatibilidad esporofítica, en Lythrum salicaria, mostrando las tres diferentes flores: longistilia, mediastilia y brevistilia y las relaciones de compatibilidad con una flecha.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Androesterilidad Génica</vt:lpstr>
      <vt:lpstr>Presentación de PowerPoint</vt:lpstr>
      <vt:lpstr>Presentación de PowerPoint</vt:lpstr>
      <vt:lpstr>Presentación de PowerPoint</vt:lpstr>
      <vt:lpstr>Presentación de PowerPoint</vt:lpstr>
      <vt:lpstr>   Figura 24: Sistema de Androestrilidad en A: génico, B: citoplámico y C: genético-citoplásmico. Las letras en los círculos interiores muestran la androesterilidad por factores genéticos círculos externos los plasmagenes de la androesterilidad. La letra S significa estéril, la F fértil. El gen F domina sobre S. Los plasmagenes solo se trasmiten por la madre o progenitor femenino. Tomado de Allard, 1977. </vt:lpstr>
      <vt:lpstr>Presentación de PowerPoint</vt:lpstr>
      <vt:lpstr>Presentación de PowerPoint</vt:lpstr>
      <vt:lpstr>Videos Incompatibilidad y Esterilidad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Yasmin Geovanna Silvestre Hernández</dc:creator>
  <cp:lastModifiedBy>HP Inc.</cp:lastModifiedBy>
  <cp:revision>551</cp:revision>
  <dcterms:created xsi:type="dcterms:W3CDTF">2013-05-01T22:15:08Z</dcterms:created>
  <dcterms:modified xsi:type="dcterms:W3CDTF">2020-10-12T04:42:56Z</dcterms:modified>
</cp:coreProperties>
</file>