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62" r:id="rId6"/>
    <p:sldId id="258" r:id="rId7"/>
    <p:sldId id="265" r:id="rId8"/>
    <p:sldId id="263" r:id="rId9"/>
    <p:sldId id="264" r:id="rId10"/>
    <p:sldId id="257" r:id="rId11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E0B53B-9E5C-49CA-895D-A1B0088EFC53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6AEA00D9-628E-4179-81CD-D252C19B0601}">
      <dgm:prSet phldrT="[Texto]" custT="1"/>
      <dgm:spPr/>
      <dgm:t>
        <a:bodyPr/>
        <a:lstStyle/>
        <a:p>
          <a:r>
            <a:rPr lang="es-ES" sz="3600" dirty="0" err="1" smtClean="0"/>
            <a:t>Aditividad</a:t>
          </a:r>
          <a:endParaRPr lang="es-ES" sz="3600" dirty="0"/>
        </a:p>
      </dgm:t>
    </dgm:pt>
    <dgm:pt modelId="{E3180549-6A39-47C7-970A-43E32F253D85}" type="parTrans" cxnId="{C90656F3-0F2D-455D-A6AA-E8350D9B5E6E}">
      <dgm:prSet/>
      <dgm:spPr/>
      <dgm:t>
        <a:bodyPr/>
        <a:lstStyle/>
        <a:p>
          <a:endParaRPr lang="es-ES"/>
        </a:p>
      </dgm:t>
    </dgm:pt>
    <dgm:pt modelId="{874580AA-D32E-496E-BA12-DC94C88B6FFA}" type="sibTrans" cxnId="{C90656F3-0F2D-455D-A6AA-E8350D9B5E6E}">
      <dgm:prSet/>
      <dgm:spPr/>
      <dgm:t>
        <a:bodyPr/>
        <a:lstStyle/>
        <a:p>
          <a:endParaRPr lang="es-ES"/>
        </a:p>
      </dgm:t>
    </dgm:pt>
    <dgm:pt modelId="{1E2D3D4C-E475-4FDF-B4FF-3B9E4FD88BBD}">
      <dgm:prSet phldrT="[Texto]" custT="1"/>
      <dgm:spPr/>
      <dgm:t>
        <a:bodyPr/>
        <a:lstStyle/>
        <a:p>
          <a:r>
            <a:rPr lang="es-ES" sz="3600" dirty="0" smtClean="0"/>
            <a:t>Dominancia</a:t>
          </a:r>
          <a:endParaRPr lang="es-ES" sz="3600" dirty="0"/>
        </a:p>
      </dgm:t>
    </dgm:pt>
    <dgm:pt modelId="{AA6D1D96-B401-4306-A4B9-245654F04258}" type="parTrans" cxnId="{06E23C4F-242C-49D3-BA67-B6E63BEE8B9A}">
      <dgm:prSet/>
      <dgm:spPr/>
      <dgm:t>
        <a:bodyPr/>
        <a:lstStyle/>
        <a:p>
          <a:endParaRPr lang="es-ES"/>
        </a:p>
      </dgm:t>
    </dgm:pt>
    <dgm:pt modelId="{DCC53073-E2E6-4391-8384-F9C2B27ACA0F}" type="sibTrans" cxnId="{06E23C4F-242C-49D3-BA67-B6E63BEE8B9A}">
      <dgm:prSet/>
      <dgm:spPr/>
      <dgm:t>
        <a:bodyPr/>
        <a:lstStyle/>
        <a:p>
          <a:endParaRPr lang="es-ES"/>
        </a:p>
      </dgm:t>
    </dgm:pt>
    <dgm:pt modelId="{145BA721-ECF2-4BD0-8959-6484D5F6531E}">
      <dgm:prSet phldrT="[Texto]" custT="1"/>
      <dgm:spPr/>
      <dgm:t>
        <a:bodyPr/>
        <a:lstStyle/>
        <a:p>
          <a:r>
            <a:rPr lang="es-ES" sz="3600" dirty="0" smtClean="0"/>
            <a:t>Sobredominancia</a:t>
          </a:r>
          <a:endParaRPr lang="es-ES" sz="3600" dirty="0"/>
        </a:p>
      </dgm:t>
    </dgm:pt>
    <dgm:pt modelId="{3E885FCE-34D6-4310-8D8A-D039B50D73AA}" type="parTrans" cxnId="{DA0FBCAD-35D6-428C-810E-3B515A387A7A}">
      <dgm:prSet/>
      <dgm:spPr/>
      <dgm:t>
        <a:bodyPr/>
        <a:lstStyle/>
        <a:p>
          <a:endParaRPr lang="es-ES"/>
        </a:p>
      </dgm:t>
    </dgm:pt>
    <dgm:pt modelId="{BDC37B60-634F-4912-A977-CD7AAB63DB47}" type="sibTrans" cxnId="{DA0FBCAD-35D6-428C-810E-3B515A387A7A}">
      <dgm:prSet/>
      <dgm:spPr/>
      <dgm:t>
        <a:bodyPr/>
        <a:lstStyle/>
        <a:p>
          <a:endParaRPr lang="es-ES"/>
        </a:p>
      </dgm:t>
    </dgm:pt>
    <dgm:pt modelId="{ABCE16A2-7DBD-455C-B4EE-5CB8D6FBEADA}">
      <dgm:prSet phldrT="[Texto]" custT="1"/>
      <dgm:spPr/>
      <dgm:t>
        <a:bodyPr/>
        <a:lstStyle/>
        <a:p>
          <a:r>
            <a:rPr lang="es-ES" sz="3600" dirty="0" smtClean="0"/>
            <a:t>Epistasia</a:t>
          </a:r>
        </a:p>
        <a:p>
          <a:endParaRPr lang="es-ES" sz="2100" dirty="0"/>
        </a:p>
      </dgm:t>
    </dgm:pt>
    <dgm:pt modelId="{9DDA0663-50A8-48C7-A22E-CC42A27B5F9C}" type="parTrans" cxnId="{1898F9FD-0B10-4BF7-BDD2-981EDF233918}">
      <dgm:prSet/>
      <dgm:spPr/>
      <dgm:t>
        <a:bodyPr/>
        <a:lstStyle/>
        <a:p>
          <a:endParaRPr lang="es-ES"/>
        </a:p>
      </dgm:t>
    </dgm:pt>
    <dgm:pt modelId="{149554E7-CEC6-4A74-9F76-4102EDA1FDD4}" type="sibTrans" cxnId="{1898F9FD-0B10-4BF7-BDD2-981EDF233918}">
      <dgm:prSet/>
      <dgm:spPr/>
      <dgm:t>
        <a:bodyPr/>
        <a:lstStyle/>
        <a:p>
          <a:endParaRPr lang="es-ES"/>
        </a:p>
      </dgm:t>
    </dgm:pt>
    <dgm:pt modelId="{FD4636BF-A90D-4983-8B69-E474F27F39C1}" type="pres">
      <dgm:prSet presAssocID="{1CE0B53B-9E5C-49CA-895D-A1B0088EFC53}" presName="linearFlow" presStyleCnt="0">
        <dgm:presLayoutVars>
          <dgm:dir/>
          <dgm:resizeHandles val="exact"/>
        </dgm:presLayoutVars>
      </dgm:prSet>
      <dgm:spPr/>
    </dgm:pt>
    <dgm:pt modelId="{FAA9D893-A491-403F-BFD4-ACAFF488AECE}" type="pres">
      <dgm:prSet presAssocID="{6AEA00D9-628E-4179-81CD-D252C19B0601}" presName="composite" presStyleCnt="0"/>
      <dgm:spPr/>
    </dgm:pt>
    <dgm:pt modelId="{177E5234-F7F4-484E-B5E7-B0EE72B4BCD3}" type="pres">
      <dgm:prSet presAssocID="{6AEA00D9-628E-4179-81CD-D252C19B0601}" presName="imgShp" presStyleLbl="fgImgPlace1" presStyleIdx="0" presStyleCnt="4"/>
      <dgm:spPr/>
    </dgm:pt>
    <dgm:pt modelId="{6BD028E5-E91F-474C-90FE-70A045AB135B}" type="pres">
      <dgm:prSet presAssocID="{6AEA00D9-628E-4179-81CD-D252C19B0601}" presName="txShp" presStyleLbl="node1" presStyleIdx="0" presStyleCnt="4">
        <dgm:presLayoutVars>
          <dgm:bulletEnabled val="1"/>
        </dgm:presLayoutVars>
      </dgm:prSet>
      <dgm:spPr/>
    </dgm:pt>
    <dgm:pt modelId="{902F3412-B457-46B6-981E-3FF39B301CD5}" type="pres">
      <dgm:prSet presAssocID="{874580AA-D32E-496E-BA12-DC94C88B6FFA}" presName="spacing" presStyleCnt="0"/>
      <dgm:spPr/>
    </dgm:pt>
    <dgm:pt modelId="{26E0C074-57AF-428C-AA70-22619B090BB0}" type="pres">
      <dgm:prSet presAssocID="{1E2D3D4C-E475-4FDF-B4FF-3B9E4FD88BBD}" presName="composite" presStyleCnt="0"/>
      <dgm:spPr/>
    </dgm:pt>
    <dgm:pt modelId="{373F7252-535A-462A-B6E5-B1C6AA6ACDC5}" type="pres">
      <dgm:prSet presAssocID="{1E2D3D4C-E475-4FDF-B4FF-3B9E4FD88BBD}" presName="imgShp" presStyleLbl="fgImgPlace1" presStyleIdx="1" presStyleCnt="4"/>
      <dgm:spPr/>
    </dgm:pt>
    <dgm:pt modelId="{14484444-ED1A-43A7-92C6-E54A21CD895D}" type="pres">
      <dgm:prSet presAssocID="{1E2D3D4C-E475-4FDF-B4FF-3B9E4FD88BBD}" presName="txShp" presStyleLbl="node1" presStyleIdx="1" presStyleCnt="4">
        <dgm:presLayoutVars>
          <dgm:bulletEnabled val="1"/>
        </dgm:presLayoutVars>
      </dgm:prSet>
      <dgm:spPr/>
    </dgm:pt>
    <dgm:pt modelId="{DCEDAFA8-19BD-4972-9009-4BED3777DC4F}" type="pres">
      <dgm:prSet presAssocID="{DCC53073-E2E6-4391-8384-F9C2B27ACA0F}" presName="spacing" presStyleCnt="0"/>
      <dgm:spPr/>
    </dgm:pt>
    <dgm:pt modelId="{E51851CB-517A-413E-8CC7-BF05AA35B070}" type="pres">
      <dgm:prSet presAssocID="{145BA721-ECF2-4BD0-8959-6484D5F6531E}" presName="composite" presStyleCnt="0"/>
      <dgm:spPr/>
    </dgm:pt>
    <dgm:pt modelId="{BC8CC886-E9A2-4C99-BC1D-AF222D8DF24C}" type="pres">
      <dgm:prSet presAssocID="{145BA721-ECF2-4BD0-8959-6484D5F6531E}" presName="imgShp" presStyleLbl="fgImgPlace1" presStyleIdx="2" presStyleCnt="4"/>
      <dgm:spPr/>
    </dgm:pt>
    <dgm:pt modelId="{EBC380F7-D8F2-4843-A6B7-D5032074E7FA}" type="pres">
      <dgm:prSet presAssocID="{145BA721-ECF2-4BD0-8959-6484D5F6531E}" presName="txShp" presStyleLbl="node1" presStyleIdx="2" presStyleCnt="4">
        <dgm:presLayoutVars>
          <dgm:bulletEnabled val="1"/>
        </dgm:presLayoutVars>
      </dgm:prSet>
      <dgm:spPr/>
    </dgm:pt>
    <dgm:pt modelId="{19253210-7A7C-4591-BAE9-CEFBFCB8921E}" type="pres">
      <dgm:prSet presAssocID="{BDC37B60-634F-4912-A977-CD7AAB63DB47}" presName="spacing" presStyleCnt="0"/>
      <dgm:spPr/>
    </dgm:pt>
    <dgm:pt modelId="{1C2E2CC8-CBD6-496F-BAF3-768805628D48}" type="pres">
      <dgm:prSet presAssocID="{ABCE16A2-7DBD-455C-B4EE-5CB8D6FBEADA}" presName="composite" presStyleCnt="0"/>
      <dgm:spPr/>
    </dgm:pt>
    <dgm:pt modelId="{5A5584A9-A262-4AC7-9AA7-945D39FB501D}" type="pres">
      <dgm:prSet presAssocID="{ABCE16A2-7DBD-455C-B4EE-5CB8D6FBEADA}" presName="imgShp" presStyleLbl="fgImgPlace1" presStyleIdx="3" presStyleCnt="4"/>
      <dgm:spPr/>
    </dgm:pt>
    <dgm:pt modelId="{9BF9B88D-8FDD-4AAE-A8DB-3855A89919F8}" type="pres">
      <dgm:prSet presAssocID="{ABCE16A2-7DBD-455C-B4EE-5CB8D6FBEADA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3A3AC87-6BDA-46E8-974B-FF0C60C1853D}" type="presOf" srcId="{1E2D3D4C-E475-4FDF-B4FF-3B9E4FD88BBD}" destId="{14484444-ED1A-43A7-92C6-E54A21CD895D}" srcOrd="0" destOrd="0" presId="urn:microsoft.com/office/officeart/2005/8/layout/vList3"/>
    <dgm:cxn modelId="{DA0FBCAD-35D6-428C-810E-3B515A387A7A}" srcId="{1CE0B53B-9E5C-49CA-895D-A1B0088EFC53}" destId="{145BA721-ECF2-4BD0-8959-6484D5F6531E}" srcOrd="2" destOrd="0" parTransId="{3E885FCE-34D6-4310-8D8A-D039B50D73AA}" sibTransId="{BDC37B60-634F-4912-A977-CD7AAB63DB47}"/>
    <dgm:cxn modelId="{D8D0FAC9-3922-43FA-9ADB-4EA879977514}" type="presOf" srcId="{6AEA00D9-628E-4179-81CD-D252C19B0601}" destId="{6BD028E5-E91F-474C-90FE-70A045AB135B}" srcOrd="0" destOrd="0" presId="urn:microsoft.com/office/officeart/2005/8/layout/vList3"/>
    <dgm:cxn modelId="{48FB0172-CD7F-4979-A918-1CE500BDF135}" type="presOf" srcId="{145BA721-ECF2-4BD0-8959-6484D5F6531E}" destId="{EBC380F7-D8F2-4843-A6B7-D5032074E7FA}" srcOrd="0" destOrd="0" presId="urn:microsoft.com/office/officeart/2005/8/layout/vList3"/>
    <dgm:cxn modelId="{04C6CB17-B415-41B0-8015-D667320813F2}" type="presOf" srcId="{ABCE16A2-7DBD-455C-B4EE-5CB8D6FBEADA}" destId="{9BF9B88D-8FDD-4AAE-A8DB-3855A89919F8}" srcOrd="0" destOrd="0" presId="urn:microsoft.com/office/officeart/2005/8/layout/vList3"/>
    <dgm:cxn modelId="{C90656F3-0F2D-455D-A6AA-E8350D9B5E6E}" srcId="{1CE0B53B-9E5C-49CA-895D-A1B0088EFC53}" destId="{6AEA00D9-628E-4179-81CD-D252C19B0601}" srcOrd="0" destOrd="0" parTransId="{E3180549-6A39-47C7-970A-43E32F253D85}" sibTransId="{874580AA-D32E-496E-BA12-DC94C88B6FFA}"/>
    <dgm:cxn modelId="{3DD49743-9320-4637-8865-DABC80A35443}" type="presOf" srcId="{1CE0B53B-9E5C-49CA-895D-A1B0088EFC53}" destId="{FD4636BF-A90D-4983-8B69-E474F27F39C1}" srcOrd="0" destOrd="0" presId="urn:microsoft.com/office/officeart/2005/8/layout/vList3"/>
    <dgm:cxn modelId="{06E23C4F-242C-49D3-BA67-B6E63BEE8B9A}" srcId="{1CE0B53B-9E5C-49CA-895D-A1B0088EFC53}" destId="{1E2D3D4C-E475-4FDF-B4FF-3B9E4FD88BBD}" srcOrd="1" destOrd="0" parTransId="{AA6D1D96-B401-4306-A4B9-245654F04258}" sibTransId="{DCC53073-E2E6-4391-8384-F9C2B27ACA0F}"/>
    <dgm:cxn modelId="{1898F9FD-0B10-4BF7-BDD2-981EDF233918}" srcId="{1CE0B53B-9E5C-49CA-895D-A1B0088EFC53}" destId="{ABCE16A2-7DBD-455C-B4EE-5CB8D6FBEADA}" srcOrd="3" destOrd="0" parTransId="{9DDA0663-50A8-48C7-A22E-CC42A27B5F9C}" sibTransId="{149554E7-CEC6-4A74-9F76-4102EDA1FDD4}"/>
    <dgm:cxn modelId="{B83D91E5-B56D-4F44-B7EB-7C72E85F0008}" type="presParOf" srcId="{FD4636BF-A90D-4983-8B69-E474F27F39C1}" destId="{FAA9D893-A491-403F-BFD4-ACAFF488AECE}" srcOrd="0" destOrd="0" presId="urn:microsoft.com/office/officeart/2005/8/layout/vList3"/>
    <dgm:cxn modelId="{4C2B1218-7AD5-4E2D-B289-E7686E1E2C9F}" type="presParOf" srcId="{FAA9D893-A491-403F-BFD4-ACAFF488AECE}" destId="{177E5234-F7F4-484E-B5E7-B0EE72B4BCD3}" srcOrd="0" destOrd="0" presId="urn:microsoft.com/office/officeart/2005/8/layout/vList3"/>
    <dgm:cxn modelId="{E688E1EB-FBA8-41C8-BA0F-70785CB90339}" type="presParOf" srcId="{FAA9D893-A491-403F-BFD4-ACAFF488AECE}" destId="{6BD028E5-E91F-474C-90FE-70A045AB135B}" srcOrd="1" destOrd="0" presId="urn:microsoft.com/office/officeart/2005/8/layout/vList3"/>
    <dgm:cxn modelId="{66731126-03F0-4C0D-BAF6-0846AD33C4A0}" type="presParOf" srcId="{FD4636BF-A90D-4983-8B69-E474F27F39C1}" destId="{902F3412-B457-46B6-981E-3FF39B301CD5}" srcOrd="1" destOrd="0" presId="urn:microsoft.com/office/officeart/2005/8/layout/vList3"/>
    <dgm:cxn modelId="{5AD4D4CC-167B-49CA-B53B-1E4E67A79532}" type="presParOf" srcId="{FD4636BF-A90D-4983-8B69-E474F27F39C1}" destId="{26E0C074-57AF-428C-AA70-22619B090BB0}" srcOrd="2" destOrd="0" presId="urn:microsoft.com/office/officeart/2005/8/layout/vList3"/>
    <dgm:cxn modelId="{E81AD12C-BA67-40A2-BF2A-5F4DA43D75A5}" type="presParOf" srcId="{26E0C074-57AF-428C-AA70-22619B090BB0}" destId="{373F7252-535A-462A-B6E5-B1C6AA6ACDC5}" srcOrd="0" destOrd="0" presId="urn:microsoft.com/office/officeart/2005/8/layout/vList3"/>
    <dgm:cxn modelId="{9259B58F-6E2B-4023-B7B4-7BC85F1B5EB1}" type="presParOf" srcId="{26E0C074-57AF-428C-AA70-22619B090BB0}" destId="{14484444-ED1A-43A7-92C6-E54A21CD895D}" srcOrd="1" destOrd="0" presId="urn:microsoft.com/office/officeart/2005/8/layout/vList3"/>
    <dgm:cxn modelId="{648C1EF3-8134-4FFD-AB2F-ED7612CFE22D}" type="presParOf" srcId="{FD4636BF-A90D-4983-8B69-E474F27F39C1}" destId="{DCEDAFA8-19BD-4972-9009-4BED3777DC4F}" srcOrd="3" destOrd="0" presId="urn:microsoft.com/office/officeart/2005/8/layout/vList3"/>
    <dgm:cxn modelId="{7EBB2F05-062C-481B-AB68-4A83A28CADAF}" type="presParOf" srcId="{FD4636BF-A90D-4983-8B69-E474F27F39C1}" destId="{E51851CB-517A-413E-8CC7-BF05AA35B070}" srcOrd="4" destOrd="0" presId="urn:microsoft.com/office/officeart/2005/8/layout/vList3"/>
    <dgm:cxn modelId="{6C0D9A99-0180-441D-ADBF-8A91B8F5D14C}" type="presParOf" srcId="{E51851CB-517A-413E-8CC7-BF05AA35B070}" destId="{BC8CC886-E9A2-4C99-BC1D-AF222D8DF24C}" srcOrd="0" destOrd="0" presId="urn:microsoft.com/office/officeart/2005/8/layout/vList3"/>
    <dgm:cxn modelId="{32777D64-3799-481B-91C7-E14A9A81F4EF}" type="presParOf" srcId="{E51851CB-517A-413E-8CC7-BF05AA35B070}" destId="{EBC380F7-D8F2-4843-A6B7-D5032074E7FA}" srcOrd="1" destOrd="0" presId="urn:microsoft.com/office/officeart/2005/8/layout/vList3"/>
    <dgm:cxn modelId="{C6CAF31D-65E5-4B3E-8E72-8C2F3287B06A}" type="presParOf" srcId="{FD4636BF-A90D-4983-8B69-E474F27F39C1}" destId="{19253210-7A7C-4591-BAE9-CEFBFCB8921E}" srcOrd="5" destOrd="0" presId="urn:microsoft.com/office/officeart/2005/8/layout/vList3"/>
    <dgm:cxn modelId="{DE35B18C-27A9-4F29-B601-B074B4038B5A}" type="presParOf" srcId="{FD4636BF-A90D-4983-8B69-E474F27F39C1}" destId="{1C2E2CC8-CBD6-496F-BAF3-768805628D48}" srcOrd="6" destOrd="0" presId="urn:microsoft.com/office/officeart/2005/8/layout/vList3"/>
    <dgm:cxn modelId="{001577D7-AF8D-4482-BFD5-E65731E238CD}" type="presParOf" srcId="{1C2E2CC8-CBD6-496F-BAF3-768805628D48}" destId="{5A5584A9-A262-4AC7-9AA7-945D39FB501D}" srcOrd="0" destOrd="0" presId="urn:microsoft.com/office/officeart/2005/8/layout/vList3"/>
    <dgm:cxn modelId="{9DA8740B-0BF1-4C1B-AE84-0872E7CA6EB9}" type="presParOf" srcId="{1C2E2CC8-CBD6-496F-BAF3-768805628D48}" destId="{9BF9B88D-8FDD-4AAE-A8DB-3855A89919F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028E5-E91F-474C-90FE-70A045AB135B}">
      <dsp:nvSpPr>
        <dsp:cNvPr id="0" name=""/>
        <dsp:cNvSpPr/>
      </dsp:nvSpPr>
      <dsp:spPr>
        <a:xfrm rot="10800000">
          <a:off x="1983253" y="3129"/>
          <a:ext cx="6992874" cy="8875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390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err="1" smtClean="0"/>
            <a:t>Aditividad</a:t>
          </a:r>
          <a:endParaRPr lang="es-ES" sz="3600" kern="1200" dirty="0"/>
        </a:p>
      </dsp:txBody>
      <dsp:txXfrm rot="10800000">
        <a:off x="2205143" y="3129"/>
        <a:ext cx="6770984" cy="887561"/>
      </dsp:txXfrm>
    </dsp:sp>
    <dsp:sp modelId="{177E5234-F7F4-484E-B5E7-B0EE72B4BCD3}">
      <dsp:nvSpPr>
        <dsp:cNvPr id="0" name=""/>
        <dsp:cNvSpPr/>
      </dsp:nvSpPr>
      <dsp:spPr>
        <a:xfrm>
          <a:off x="1539472" y="3129"/>
          <a:ext cx="887561" cy="8875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84444-ED1A-43A7-92C6-E54A21CD895D}">
      <dsp:nvSpPr>
        <dsp:cNvPr id="0" name=""/>
        <dsp:cNvSpPr/>
      </dsp:nvSpPr>
      <dsp:spPr>
        <a:xfrm rot="10800000">
          <a:off x="1983253" y="1155635"/>
          <a:ext cx="6992874" cy="8875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390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Dominancia</a:t>
          </a:r>
          <a:endParaRPr lang="es-ES" sz="3600" kern="1200" dirty="0"/>
        </a:p>
      </dsp:txBody>
      <dsp:txXfrm rot="10800000">
        <a:off x="2205143" y="1155635"/>
        <a:ext cx="6770984" cy="887561"/>
      </dsp:txXfrm>
    </dsp:sp>
    <dsp:sp modelId="{373F7252-535A-462A-B6E5-B1C6AA6ACDC5}">
      <dsp:nvSpPr>
        <dsp:cNvPr id="0" name=""/>
        <dsp:cNvSpPr/>
      </dsp:nvSpPr>
      <dsp:spPr>
        <a:xfrm>
          <a:off x="1539472" y="1155635"/>
          <a:ext cx="887561" cy="8875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380F7-D8F2-4843-A6B7-D5032074E7FA}">
      <dsp:nvSpPr>
        <dsp:cNvPr id="0" name=""/>
        <dsp:cNvSpPr/>
      </dsp:nvSpPr>
      <dsp:spPr>
        <a:xfrm rot="10800000">
          <a:off x="1983253" y="2308140"/>
          <a:ext cx="6992874" cy="8875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390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Sobredominancia</a:t>
          </a:r>
          <a:endParaRPr lang="es-ES" sz="3600" kern="1200" dirty="0"/>
        </a:p>
      </dsp:txBody>
      <dsp:txXfrm rot="10800000">
        <a:off x="2205143" y="2308140"/>
        <a:ext cx="6770984" cy="887561"/>
      </dsp:txXfrm>
    </dsp:sp>
    <dsp:sp modelId="{BC8CC886-E9A2-4C99-BC1D-AF222D8DF24C}">
      <dsp:nvSpPr>
        <dsp:cNvPr id="0" name=""/>
        <dsp:cNvSpPr/>
      </dsp:nvSpPr>
      <dsp:spPr>
        <a:xfrm>
          <a:off x="1539472" y="2308140"/>
          <a:ext cx="887561" cy="8875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9B88D-8FDD-4AAE-A8DB-3855A89919F8}">
      <dsp:nvSpPr>
        <dsp:cNvPr id="0" name=""/>
        <dsp:cNvSpPr/>
      </dsp:nvSpPr>
      <dsp:spPr>
        <a:xfrm rot="10800000">
          <a:off x="1983253" y="3460646"/>
          <a:ext cx="6992874" cy="8875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1390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Epistasia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 dirty="0"/>
        </a:p>
      </dsp:txBody>
      <dsp:txXfrm rot="10800000">
        <a:off x="2205143" y="3460646"/>
        <a:ext cx="6770984" cy="887561"/>
      </dsp:txXfrm>
    </dsp:sp>
    <dsp:sp modelId="{5A5584A9-A262-4AC7-9AA7-945D39FB501D}">
      <dsp:nvSpPr>
        <dsp:cNvPr id="0" name=""/>
        <dsp:cNvSpPr/>
      </dsp:nvSpPr>
      <dsp:spPr>
        <a:xfrm>
          <a:off x="1539472" y="3460646"/>
          <a:ext cx="887561" cy="8875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411F-FB89-4A0F-92C0-2C64BD8F1451}" type="datetimeFigureOut">
              <a:rPr lang="es-GT" smtClean="0"/>
              <a:t>13/10/2020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E723-F103-4656-A4FA-9968051122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1212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411F-FB89-4A0F-92C0-2C64BD8F1451}" type="datetimeFigureOut">
              <a:rPr lang="es-GT" smtClean="0"/>
              <a:t>13/10/2020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E723-F103-4656-A4FA-9968051122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5585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411F-FB89-4A0F-92C0-2C64BD8F1451}" type="datetimeFigureOut">
              <a:rPr lang="es-GT" smtClean="0"/>
              <a:t>13/10/2020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E723-F103-4656-A4FA-9968051122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6086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411F-FB89-4A0F-92C0-2C64BD8F1451}" type="datetimeFigureOut">
              <a:rPr lang="es-GT" smtClean="0"/>
              <a:t>13/10/2020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E723-F103-4656-A4FA-9968051122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9174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411F-FB89-4A0F-92C0-2C64BD8F1451}" type="datetimeFigureOut">
              <a:rPr lang="es-GT" smtClean="0"/>
              <a:t>13/10/2020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E723-F103-4656-A4FA-9968051122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1225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411F-FB89-4A0F-92C0-2C64BD8F1451}" type="datetimeFigureOut">
              <a:rPr lang="es-GT" smtClean="0"/>
              <a:t>13/10/2020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E723-F103-4656-A4FA-9968051122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5547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411F-FB89-4A0F-92C0-2C64BD8F1451}" type="datetimeFigureOut">
              <a:rPr lang="es-GT" smtClean="0"/>
              <a:t>13/10/2020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E723-F103-4656-A4FA-9968051122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063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411F-FB89-4A0F-92C0-2C64BD8F1451}" type="datetimeFigureOut">
              <a:rPr lang="es-GT" smtClean="0"/>
              <a:t>13/10/2020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E723-F103-4656-A4FA-9968051122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6915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411F-FB89-4A0F-92C0-2C64BD8F1451}" type="datetimeFigureOut">
              <a:rPr lang="es-GT" smtClean="0"/>
              <a:t>13/10/2020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E723-F103-4656-A4FA-9968051122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238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411F-FB89-4A0F-92C0-2C64BD8F1451}" type="datetimeFigureOut">
              <a:rPr lang="es-GT" smtClean="0"/>
              <a:t>13/10/2020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E723-F103-4656-A4FA-9968051122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0112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1411F-FB89-4A0F-92C0-2C64BD8F1451}" type="datetimeFigureOut">
              <a:rPr lang="es-GT" smtClean="0"/>
              <a:t>13/10/2020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4E723-F103-4656-A4FA-9968051122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4038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1411F-FB89-4A0F-92C0-2C64BD8F1451}" type="datetimeFigureOut">
              <a:rPr lang="es-GT" smtClean="0"/>
              <a:t>13/10/2020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4E723-F103-4656-A4FA-9968051122E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0036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x20Ix9BVGk" TargetMode="External"/><Relationship Id="rId2" Type="http://schemas.openxmlformats.org/officeDocument/2006/relationships/hyperlink" Target="https://www.youtube.com/watch?v=L93y_wHySc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ANALISIS DE UN CARÁCTER CUANTITATIVO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3925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PROBLEMAS DE GENÉTICA CUANTITATIVA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GT" dirty="0" smtClean="0"/>
              <a:t>PROBLEMAS DE GENETICA CUANTITATIVA</a:t>
            </a:r>
          </a:p>
          <a:p>
            <a:r>
              <a:rPr lang="es-GT" dirty="0" smtClean="0"/>
              <a:t>Longitud de la mazorca de maíz de Emerson e East 1913. Determinar el numero de genes .  </a:t>
            </a:r>
            <a:r>
              <a:rPr lang="es-GT" u="sng" dirty="0" smtClean="0"/>
              <a:t>51 tema 7</a:t>
            </a:r>
          </a:p>
          <a:p>
            <a:r>
              <a:rPr lang="es-GT" dirty="0" smtClean="0">
                <a:hlinkClick r:id="rId2"/>
              </a:rPr>
              <a:t>https://www.youtube.com/watch?v=L93y_wHyScc</a:t>
            </a:r>
            <a:endParaRPr lang="es-GT" dirty="0" smtClean="0"/>
          </a:p>
          <a:p>
            <a:r>
              <a:rPr lang="es-GT" u="sng" dirty="0" smtClean="0"/>
              <a:t>52 TEMA 7 </a:t>
            </a:r>
            <a:r>
              <a:rPr lang="es-GT" dirty="0" smtClean="0"/>
              <a:t>Universidad de Córdova</a:t>
            </a:r>
          </a:p>
          <a:p>
            <a:r>
              <a:rPr lang="es-GT" dirty="0" smtClean="0">
                <a:hlinkClick r:id="rId3"/>
              </a:rPr>
              <a:t>https://www.youtube.com/watch?v=vx20Ix9BVGk</a:t>
            </a:r>
            <a:r>
              <a:rPr lang="es-GT" dirty="0" smtClean="0"/>
              <a:t>  (pendiente)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8925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673" t="19729" r="18811" b="20756"/>
          <a:stretch/>
        </p:blipFill>
        <p:spPr>
          <a:xfrm>
            <a:off x="1305908" y="423081"/>
            <a:ext cx="9893469" cy="60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043" t="18237" r="18707" b="19450"/>
          <a:stretch/>
        </p:blipFill>
        <p:spPr>
          <a:xfrm>
            <a:off x="1124878" y="651901"/>
            <a:ext cx="9861570" cy="546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3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QUE TIPO DE ACCIÓN GÉNICA ACTUA EN LA EXPRESIÓN DE UN CARACTER </a:t>
            </a:r>
            <a:endParaRPr lang="es-GT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3472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114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1190" t="31617" r="34860" b="37359"/>
          <a:stretch/>
        </p:blipFill>
        <p:spPr>
          <a:xfrm>
            <a:off x="1819990" y="1772529"/>
            <a:ext cx="9521434" cy="44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44558"/>
          </a:xfrm>
        </p:spPr>
        <p:txBody>
          <a:bodyPr>
            <a:noAutofit/>
          </a:bodyPr>
          <a:lstStyle/>
          <a:p>
            <a:r>
              <a:rPr lang="es-GT" sz="3200" dirty="0" smtClean="0"/>
              <a:t>Modelo de aditividad y dominancia de Mather y Jinks</a:t>
            </a:r>
            <a:endParaRPr lang="es-GT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4715" y="914400"/>
            <a:ext cx="11832609" cy="5262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GT" dirty="0" smtClean="0"/>
              <a:t>En herencia disómica(se da apareamiento de cromosomas en </a:t>
            </a:r>
            <a:r>
              <a:rPr lang="es-GT" dirty="0" err="1" smtClean="0"/>
              <a:t>meisis</a:t>
            </a:r>
            <a:r>
              <a:rPr lang="es-GT" dirty="0" smtClean="0"/>
              <a:t> y su separación se conoce como herencia disómica) dos alelos A-a, solo pueden originar 3 genotipos, a saber: AA,AA y aa. Dos parámetros son necesarios para describir las diferencias en la expresión fenotípica de estos tres genotipos con respecto a cualquier carácter que ellos afectan.</a:t>
            </a:r>
          </a:p>
          <a:p>
            <a:pPr marL="0" indent="0">
              <a:buNone/>
            </a:pPr>
            <a:r>
              <a:rPr lang="es-GT" dirty="0" smtClean="0"/>
              <a:t>Para principiar, tomaremos como inicio el </a:t>
            </a:r>
            <a:r>
              <a:rPr lang="es-GT" b="1" u="sng" dirty="0" smtClean="0"/>
              <a:t>punto medio </a:t>
            </a:r>
            <a:r>
              <a:rPr lang="es-GT" dirty="0" smtClean="0"/>
              <a:t>entre los dos homocigotos, ya que este no depende de las diferencias entre los 3 genotipos, pero el resto de los genotipos y el efecto del ambiente y así refleja las circunstancias generales de las observaciones.</a:t>
            </a:r>
          </a:p>
          <a:p>
            <a:pPr marL="0" indent="0">
              <a:buNone/>
            </a:pPr>
            <a:r>
              <a:rPr lang="es-GT" b="1" dirty="0" smtClean="0"/>
              <a:t>Los dos parámetros que miden la diferencia entre los genotipos puede ser definido como “d” </a:t>
            </a:r>
            <a:r>
              <a:rPr lang="es-GT" dirty="0" smtClean="0"/>
              <a:t>y mide la separación de cada homocigoto del punto medio y “h” que mide la separación del heterocito del punto medio.</a:t>
            </a:r>
          </a:p>
          <a:p>
            <a:pPr marL="0" indent="0">
              <a:buNone/>
            </a:pPr>
            <a:r>
              <a:rPr lang="es-GT" dirty="0" smtClean="0"/>
              <a:t>Tomando como “A” el alelo que incrementa la expresión de la característica, “AA”  se distanciará del punto medio “m” por “d” y tendrá una expresión “m + d”, mientras tanto “</a:t>
            </a:r>
            <a:r>
              <a:rPr lang="es-GT" dirty="0" err="1" smtClean="0"/>
              <a:t>aa</a:t>
            </a:r>
            <a:r>
              <a:rPr lang="es-GT" dirty="0" smtClean="0"/>
              <a:t>” de manera similar  se distanciará del punto medio  teniendo una expresión “m-d”;  “Aa” se separará del punto medio “m” por medio de “h” y tendrá una expresión “m </a:t>
            </a:r>
            <a:r>
              <a:rPr lang="es-GT" dirty="0" smtClean="0"/>
              <a:t>+  h”.</a:t>
            </a:r>
          </a:p>
          <a:p>
            <a:pPr marL="0" indent="0">
              <a:buNone/>
            </a:pPr>
            <a:r>
              <a:rPr lang="es-GT" dirty="0" smtClean="0"/>
              <a:t>Si “h” es cero, la expresión del heterocigoto con respecto al carácter será intermedio entre la expresión de los dos </a:t>
            </a:r>
            <a:r>
              <a:rPr lang="es-GT" dirty="0" smtClean="0"/>
              <a:t>dos</a:t>
            </a:r>
            <a:r>
              <a:rPr lang="es-GT" dirty="0" smtClean="0"/>
              <a:t> hocigotos y la dominancia está ausente. Si “h” es  positivo el heterocigoto está más cerca de “AA” que de “aa”en su expresión y “A” estará,  parcialmente o si “h” =  “d” completamente dominante.</a:t>
            </a:r>
          </a:p>
          <a:p>
            <a:pPr marL="0" indent="0">
              <a:buNone/>
            </a:pPr>
            <a:r>
              <a:rPr lang="es-GT" dirty="0" smtClean="0"/>
              <a:t>De manera similar si “h” es negativa, “a” será alelo dominante. Si “h” es mayor que “d” entonces “</a:t>
            </a:r>
            <a:r>
              <a:rPr lang="es-GT" dirty="0"/>
              <a:t>A</a:t>
            </a:r>
            <a:r>
              <a:rPr lang="es-GT" dirty="0" smtClean="0"/>
              <a:t>a” estará fuera del rango delimitado por “AA” y “</a:t>
            </a:r>
            <a:r>
              <a:rPr lang="es-GT" dirty="0" err="1" smtClean="0"/>
              <a:t>aa</a:t>
            </a:r>
            <a:r>
              <a:rPr lang="es-GT" dirty="0" smtClean="0"/>
              <a:t>” y el gen expresa una </a:t>
            </a:r>
            <a:r>
              <a:rPr lang="es-GT" b="1" dirty="0" smtClean="0"/>
              <a:t>sobre dominancia</a:t>
            </a:r>
            <a:r>
              <a:rPr lang="es-GT" dirty="0" smtClean="0"/>
              <a:t>. Nótese que en este caso la letra mayúscula  “A” no </a:t>
            </a:r>
            <a:r>
              <a:rPr lang="es-GT" dirty="0" err="1" smtClean="0"/>
              <a:t>implia</a:t>
            </a:r>
            <a:r>
              <a:rPr lang="es-GT" dirty="0" smtClean="0"/>
              <a:t> dominancia del alelo designado: “A” es el alelo el cual incrementa la expresión del carácter sea dominante o no.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75" y="5483391"/>
            <a:ext cx="8543925" cy="137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6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GT" dirty="0" smtClean="0"/>
              <a:t>1.  Si </a:t>
            </a:r>
            <a:r>
              <a:rPr lang="es-GT" i="1" dirty="0" smtClean="0"/>
              <a:t>h</a:t>
            </a:r>
            <a:r>
              <a:rPr lang="es-GT" dirty="0" smtClean="0"/>
              <a:t> es “0”,  la expresión del carácter estará en el punto medio de los dos homocigotos y se dice que hay </a:t>
            </a:r>
            <a:r>
              <a:rPr lang="es-GT" b="1" u="sng" dirty="0" smtClean="0"/>
              <a:t>ausencia de dominancia</a:t>
            </a:r>
          </a:p>
          <a:p>
            <a:pPr marL="0" indent="0">
              <a:buNone/>
            </a:pPr>
            <a:r>
              <a:rPr lang="es-GT" dirty="0" smtClean="0"/>
              <a:t>2. Si </a:t>
            </a:r>
            <a:r>
              <a:rPr lang="es-GT" i="1" dirty="0" smtClean="0"/>
              <a:t>h </a:t>
            </a:r>
            <a:r>
              <a:rPr lang="es-GT" dirty="0" smtClean="0"/>
              <a:t>es positivo el heterocigoto estará más cerca de AA que de “</a:t>
            </a:r>
            <a:r>
              <a:rPr lang="es-GT" dirty="0" err="1" smtClean="0"/>
              <a:t>aa</a:t>
            </a:r>
            <a:r>
              <a:rPr lang="es-GT" dirty="0" smtClean="0"/>
              <a:t>” en su expresión y A será </a:t>
            </a:r>
            <a:r>
              <a:rPr lang="es-GT" b="1" u="sng" dirty="0" smtClean="0"/>
              <a:t>parcialmente dominante</a:t>
            </a:r>
            <a:r>
              <a:rPr lang="es-GT" dirty="0" smtClean="0"/>
              <a:t>, pero si la h es igual a </a:t>
            </a:r>
            <a:r>
              <a:rPr lang="es-GT" i="1" dirty="0" smtClean="0"/>
              <a:t>d, A sería </a:t>
            </a:r>
            <a:r>
              <a:rPr lang="es-GT" b="1" u="sng" dirty="0" smtClean="0"/>
              <a:t>completamente dominante</a:t>
            </a:r>
            <a:r>
              <a:rPr lang="es-GT" i="1" dirty="0" smtClean="0"/>
              <a:t>.</a:t>
            </a:r>
          </a:p>
          <a:p>
            <a:pPr marL="0" indent="0">
              <a:buNone/>
            </a:pPr>
            <a:r>
              <a:rPr lang="es-GT" dirty="0" smtClean="0"/>
              <a:t>3. Si h es mayor que d, el heterocigoto Aa caerá fuera del rango delimitado por AA y </a:t>
            </a:r>
            <a:r>
              <a:rPr lang="es-GT" dirty="0" err="1" smtClean="0"/>
              <a:t>aa</a:t>
            </a:r>
            <a:r>
              <a:rPr lang="es-GT" dirty="0" smtClean="0"/>
              <a:t>, y el gen exhibe una sobre </a:t>
            </a:r>
            <a:r>
              <a:rPr lang="es-GT" b="1" u="sng" dirty="0" smtClean="0"/>
              <a:t>dominancia</a:t>
            </a:r>
            <a:r>
              <a:rPr lang="es-GT" dirty="0" smtClean="0"/>
              <a:t>.</a:t>
            </a:r>
          </a:p>
          <a:p>
            <a:pPr marL="0" indent="0">
              <a:buNone/>
            </a:pPr>
            <a:r>
              <a:rPr lang="es-GT" dirty="0" smtClean="0"/>
              <a:t>4. Debe aclararse que la letra mayúscula A no implica dominancia del alelo designado: A es el alelo que incrementa la expresión del carácter ya sea dominante o no. </a:t>
            </a:r>
            <a:endParaRPr lang="es-GT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231" y="316079"/>
            <a:ext cx="8543925" cy="137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1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9826" t="18610" r="20175" b="19077"/>
          <a:stretch/>
        </p:blipFill>
        <p:spPr>
          <a:xfrm>
            <a:off x="1378424" y="670553"/>
            <a:ext cx="10304303" cy="601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6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s-GT" dirty="0" smtClean="0"/>
                  <a:t>Fracción de individuos tan extremos en la F2 como uno de los progenitores con la formula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GT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GT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GT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s-GT" b="0" i="1" dirty="0" smtClean="0">
                                <a:latin typeface="Cambria Math" panose="02040503050406030204" pitchFamily="18" charset="0"/>
                              </a:rPr>
                              <m:t>/4</m:t>
                            </m:r>
                          </m:e>
                        </m:d>
                      </m:e>
                      <m:sup>
                        <m:r>
                          <a:rPr lang="es-GT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s-GT" dirty="0"/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t="-7834" r="-2667" b="-14747"/>
                </a:stretch>
              </a:blipFill>
            </p:spPr>
            <p:txBody>
              <a:bodyPr/>
              <a:lstStyle/>
              <a:p>
                <a:r>
                  <a:rPr lang="es-G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82137" y="1825624"/>
                <a:ext cx="11368585" cy="49027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GT" dirty="0" smtClean="0"/>
                  <a:t>La formula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GT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GT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GT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s-GT" b="0" i="1" dirty="0" smtClean="0">
                                <a:latin typeface="Cambria Math" panose="02040503050406030204" pitchFamily="18" charset="0"/>
                              </a:rPr>
                              <m:t>/4</m:t>
                            </m:r>
                          </m:e>
                        </m:d>
                      </m:e>
                      <m:sup>
                        <m:r>
                          <a:rPr lang="es-GT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s-GT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GT" dirty="0" smtClean="0"/>
                  <a:t>  donde n es el numero de pares de genes, define la fracción de individuos en la F2  tan extrema como  el progenitor. Así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GT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GT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GT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s-GT" b="0" i="1" dirty="0" smtClean="0">
                                <a:latin typeface="Cambria Math" panose="02040503050406030204" pitchFamily="18" charset="0"/>
                              </a:rPr>
                              <m:t>/4</m:t>
                            </m:r>
                          </m:e>
                        </m:d>
                      </m:e>
                      <m:sup>
                        <m:r>
                          <a:rPr lang="es-GT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s-GT" dirty="0" smtClean="0"/>
                  <a:t> con los siguientes pares de genes: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GT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GT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GT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s-GT" b="0" i="1" dirty="0" smtClean="0">
                                <a:latin typeface="Cambria Math" panose="02040503050406030204" pitchFamily="18" charset="0"/>
                              </a:rPr>
                              <m:t>/4</m:t>
                            </m:r>
                          </m:e>
                        </m:d>
                        <m:r>
                          <a:rPr lang="es-GT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s-GT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s-GT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GT" dirty="0" smtClean="0"/>
                  <a:t> </a:t>
                </a:r>
                <a:r>
                  <a:rPr lang="es-GT" dirty="0" smtClean="0"/>
                  <a:t>  4  esto es  un gen, 2 alelos y 3 fenotipos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GT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GT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GT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s-GT" b="0" i="1" dirty="0" smtClean="0">
                                <a:latin typeface="Cambria Math" panose="02040503050406030204" pitchFamily="18" charset="0"/>
                              </a:rPr>
                              <m:t>/4</m:t>
                            </m:r>
                          </m:e>
                        </m:d>
                        <m:r>
                          <a:rPr lang="es-GT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p>
                        <m:r>
                          <a:rPr lang="es-GT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GT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GT" dirty="0" smtClean="0"/>
                  <a:t>  16  estos son dos genes, 4 alelos y 5 fenotipos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GT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GT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GT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s-GT" b="0" i="1" dirty="0" smtClean="0">
                                <a:latin typeface="Cambria Math" panose="02040503050406030204" pitchFamily="18" charset="0"/>
                              </a:rPr>
                              <m:t>/4</m:t>
                            </m:r>
                          </m:e>
                        </m:d>
                      </m:e>
                      <m:sup>
                        <m:r>
                          <a:rPr lang="es-GT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s-GT" dirty="0" smtClean="0"/>
                  <a:t>  =   64   estos son tres genes, 6 alelos y 7 fenotipos</a:t>
                </a:r>
              </a:p>
              <a:p>
                <a:pPr marL="0" indent="0">
                  <a:buNone/>
                </a:pPr>
                <a:r>
                  <a:rPr lang="es-GT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GT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GT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GT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s-GT" b="0" i="1" dirty="0" smtClean="0">
                                <a:latin typeface="Cambria Math" panose="02040503050406030204" pitchFamily="18" charset="0"/>
                              </a:rPr>
                              <m:t>/4</m:t>
                            </m:r>
                          </m:e>
                        </m:d>
                      </m:e>
                      <m:sup>
                        <m:r>
                          <a:rPr lang="es-GT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s-GT" dirty="0" smtClean="0"/>
                  <a:t>  =  256  son 4 genes, 8 alelos, 9 fenotipos</a:t>
                </a:r>
              </a:p>
              <a:p>
                <a:pPr marL="0" indent="0">
                  <a:buNone/>
                </a:pPr>
                <a:r>
                  <a:rPr lang="es-GT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GT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GT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GT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s-GT" b="0" i="1" dirty="0" smtClean="0">
                                <a:latin typeface="Cambria Math" panose="02040503050406030204" pitchFamily="18" charset="0"/>
                              </a:rPr>
                              <m:t>/4</m:t>
                            </m:r>
                          </m:e>
                        </m:d>
                      </m:e>
                      <m:sup>
                        <m:r>
                          <a:rPr lang="es-GT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s-GT" dirty="0" smtClean="0"/>
                  <a:t>  = 1024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GT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GT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GT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s-GT" b="0" i="1" dirty="0" smtClean="0">
                                <a:latin typeface="Cambria Math" panose="02040503050406030204" pitchFamily="18" charset="0"/>
                              </a:rPr>
                              <m:t>/4</m:t>
                            </m:r>
                          </m:e>
                        </m:d>
                      </m:e>
                      <m:sup>
                        <m:r>
                          <a:rPr lang="es-GT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s-GT" dirty="0" smtClean="0"/>
                  <a:t>  =  4096</a:t>
                </a:r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2137" y="1825624"/>
                <a:ext cx="11368585" cy="4902721"/>
              </a:xfrm>
              <a:blipFill>
                <a:blip r:embed="rId3"/>
                <a:stretch>
                  <a:fillRect l="-1126" t="-1988"/>
                </a:stretch>
              </a:blipFill>
            </p:spPr>
            <p:txBody>
              <a:bodyPr/>
              <a:lstStyle/>
              <a:p>
                <a:r>
                  <a:rPr lang="es-G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38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4272</TotalTime>
  <Words>616</Words>
  <Application>Microsoft Office PowerPoint</Application>
  <PresentationFormat>Panorámica</PresentationFormat>
  <Paragraphs>31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Tema de Office</vt:lpstr>
      <vt:lpstr>ANALISIS DE UN CARÁCTER CUANTITATIVO</vt:lpstr>
      <vt:lpstr>Presentación de PowerPoint</vt:lpstr>
      <vt:lpstr>Presentación de PowerPoint</vt:lpstr>
      <vt:lpstr>QUE TIPO DE ACCIÓN GÉNICA ACTUA EN LA EXPRESIÓN DE UN CARACTER </vt:lpstr>
      <vt:lpstr>Presentación de PowerPoint</vt:lpstr>
      <vt:lpstr>Modelo de aditividad y dominancia de Mather y Jinks</vt:lpstr>
      <vt:lpstr>Presentación de PowerPoint</vt:lpstr>
      <vt:lpstr>Presentación de PowerPoint</vt:lpstr>
      <vt:lpstr>Fracción de individuos tan extremos en la F2 como uno de los progenitores con la formula (1/4)^n</vt:lpstr>
      <vt:lpstr>PROBLEMAS DE GENÉTICA CUANTITATIVA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 Inc.</dc:creator>
  <cp:lastModifiedBy>HP Inc.</cp:lastModifiedBy>
  <cp:revision>35</cp:revision>
  <dcterms:created xsi:type="dcterms:W3CDTF">2020-10-13T17:57:53Z</dcterms:created>
  <dcterms:modified xsi:type="dcterms:W3CDTF">2020-10-16T17:10:35Z</dcterms:modified>
</cp:coreProperties>
</file>