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6" r:id="rId8"/>
    <p:sldId id="277" r:id="rId9"/>
    <p:sldId id="282" r:id="rId10"/>
    <p:sldId id="263" r:id="rId11"/>
    <p:sldId id="278" r:id="rId12"/>
    <p:sldId id="266" r:id="rId13"/>
    <p:sldId id="281" r:id="rId14"/>
    <p:sldId id="265" r:id="rId15"/>
    <p:sldId id="279" r:id="rId16"/>
    <p:sldId id="283" r:id="rId17"/>
    <p:sldId id="280" r:id="rId18"/>
    <p:sldId id="275" r:id="rId19"/>
    <p:sldId id="271" r:id="rId20"/>
    <p:sldId id="272" r:id="rId21"/>
    <p:sldId id="273" r:id="rId22"/>
    <p:sldId id="274" r:id="rId23"/>
    <p:sldId id="270" r:id="rId24"/>
    <p:sldId id="269" r:id="rId25"/>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GT"/>
          </a:p>
        </p:txBody>
      </p:sp>
      <p:sp>
        <p:nvSpPr>
          <p:cNvPr id="4" name="Marcador de fecha 3"/>
          <p:cNvSpPr>
            <a:spLocks noGrp="1"/>
          </p:cNvSpPr>
          <p:nvPr>
            <p:ph type="dt" sz="half" idx="10"/>
          </p:nvPr>
        </p:nvSpPr>
        <p:spPr/>
        <p:txBody>
          <a:bodyPr/>
          <a:lstStyle/>
          <a:p>
            <a:fld id="{D651AD19-BEAA-4265-87C7-B218F36A0649}" type="datetimeFigureOut">
              <a:rPr lang="es-GT" smtClean="0"/>
              <a:t>28/07/2020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212768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D651AD19-BEAA-4265-87C7-B218F36A0649}" type="datetimeFigureOut">
              <a:rPr lang="es-GT" smtClean="0"/>
              <a:t>28/07/2020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9236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D651AD19-BEAA-4265-87C7-B218F36A0649}" type="datetimeFigureOut">
              <a:rPr lang="es-GT" smtClean="0"/>
              <a:t>28/07/2020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404959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D651AD19-BEAA-4265-87C7-B218F36A0649}" type="datetimeFigureOut">
              <a:rPr lang="es-GT" smtClean="0"/>
              <a:t>28/07/2020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75122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651AD19-BEAA-4265-87C7-B218F36A0649}" type="datetimeFigureOut">
              <a:rPr lang="es-GT" smtClean="0"/>
              <a:t>28/07/2020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230023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D651AD19-BEAA-4265-87C7-B218F36A0649}" type="datetimeFigureOut">
              <a:rPr lang="es-GT" smtClean="0"/>
              <a:t>28/07/2020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21982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D651AD19-BEAA-4265-87C7-B218F36A0649}" type="datetimeFigureOut">
              <a:rPr lang="es-GT" smtClean="0"/>
              <a:t>28/07/2020</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23986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D651AD19-BEAA-4265-87C7-B218F36A0649}" type="datetimeFigureOut">
              <a:rPr lang="es-GT" smtClean="0"/>
              <a:t>28/07/2020</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720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651AD19-BEAA-4265-87C7-B218F36A0649}" type="datetimeFigureOut">
              <a:rPr lang="es-GT" smtClean="0"/>
              <a:t>28/07/2020</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399480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651AD19-BEAA-4265-87C7-B218F36A0649}" type="datetimeFigureOut">
              <a:rPr lang="es-GT" smtClean="0"/>
              <a:t>28/07/2020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299853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651AD19-BEAA-4265-87C7-B218F36A0649}" type="datetimeFigureOut">
              <a:rPr lang="es-GT" smtClean="0"/>
              <a:t>28/07/2020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1DADF249-B0FB-4193-AF24-F298987A02CF}" type="slidenum">
              <a:rPr lang="es-GT" smtClean="0"/>
              <a:t>‹Nº›</a:t>
            </a:fld>
            <a:endParaRPr lang="es-GT"/>
          </a:p>
        </p:txBody>
      </p:sp>
    </p:spTree>
    <p:extLst>
      <p:ext uri="{BB962C8B-B14F-4D97-AF65-F5344CB8AC3E}">
        <p14:creationId xmlns:p14="http://schemas.microsoft.com/office/powerpoint/2010/main" val="157790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1AD19-BEAA-4265-87C7-B218F36A0649}" type="datetimeFigureOut">
              <a:rPr lang="es-GT" smtClean="0"/>
              <a:t>28/07/2020</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DF249-B0FB-4193-AF24-F298987A02CF}" type="slidenum">
              <a:rPr lang="es-GT" smtClean="0"/>
              <a:t>‹Nº›</a:t>
            </a:fld>
            <a:endParaRPr lang="es-GT"/>
          </a:p>
        </p:txBody>
      </p:sp>
    </p:spTree>
    <p:extLst>
      <p:ext uri="{BB962C8B-B14F-4D97-AF65-F5344CB8AC3E}">
        <p14:creationId xmlns:p14="http://schemas.microsoft.com/office/powerpoint/2010/main" val="163649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POLINIZACIÓN Y FECUNDACIÓN VEGETAL</a:t>
            </a:r>
            <a:endParaRPr lang="es-GT" dirty="0"/>
          </a:p>
        </p:txBody>
      </p:sp>
      <p:sp>
        <p:nvSpPr>
          <p:cNvPr id="3" name="Marcador de contenido 2"/>
          <p:cNvSpPr>
            <a:spLocks noGrp="1"/>
          </p:cNvSpPr>
          <p:nvPr>
            <p:ph idx="1"/>
          </p:nvPr>
        </p:nvSpPr>
        <p:spPr/>
        <p:txBody>
          <a:bodyPr/>
          <a:lstStyle/>
          <a:p>
            <a:pPr marL="0" indent="0">
              <a:buNone/>
            </a:pPr>
            <a:r>
              <a:rPr lang="es-MX" sz="3600" b="1" dirty="0" smtClean="0"/>
              <a:t>La polinización</a:t>
            </a:r>
            <a:r>
              <a:rPr lang="es-MX" dirty="0" smtClean="0"/>
              <a:t>, es “la caída de forma natural o colocación artificial del polen sobre el gineceo con posterior fecundación o sin ella. La polinización artificial o controlada es una técnica utilizada en el Fitomejoramiento genético” (Robles, Sánchez, 1982, pág. 110.</a:t>
            </a:r>
          </a:p>
          <a:p>
            <a:pPr marL="0" indent="0">
              <a:buNone/>
            </a:pPr>
            <a:r>
              <a:rPr lang="es-GT" dirty="0"/>
              <a:t>El modo de polinización de una especie vegetal afecta su composición genética y obviamente los métodos de mejoramiento para las especies está basado en gran medida de acuerdo a su forma de polinización. </a:t>
            </a:r>
            <a:r>
              <a:rPr lang="es-GT" dirty="0" smtClean="0"/>
              <a:t>Así de acuerdo a la forma de polinización las especies se clasifican en Autógamas y Alógamas</a:t>
            </a:r>
            <a:endParaRPr lang="es-GT" dirty="0"/>
          </a:p>
        </p:txBody>
      </p:sp>
    </p:spTree>
    <p:extLst>
      <p:ext uri="{BB962C8B-B14F-4D97-AF65-F5344CB8AC3E}">
        <p14:creationId xmlns:p14="http://schemas.microsoft.com/office/powerpoint/2010/main" val="349966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Morfología y estructura  </a:t>
            </a:r>
            <a:r>
              <a:rPr lang="es-GT" dirty="0" smtClean="0"/>
              <a:t>de los </a:t>
            </a:r>
            <a:r>
              <a:rPr lang="es-GT" dirty="0" smtClean="0"/>
              <a:t>gametos</a:t>
            </a:r>
            <a:endParaRPr lang="es-GT" dirty="0"/>
          </a:p>
        </p:txBody>
      </p:sp>
      <p:pic>
        <p:nvPicPr>
          <p:cNvPr id="4" name="Marcador de contenido 3"/>
          <p:cNvPicPr>
            <a:picLocks noGrp="1" noChangeAspect="1"/>
          </p:cNvPicPr>
          <p:nvPr>
            <p:ph idx="1"/>
          </p:nvPr>
        </p:nvPicPr>
        <p:blipFill>
          <a:blip r:embed="rId2"/>
          <a:stretch>
            <a:fillRect/>
          </a:stretch>
        </p:blipFill>
        <p:spPr>
          <a:xfrm>
            <a:off x="2511188" y="1869744"/>
            <a:ext cx="6578221" cy="4572000"/>
          </a:xfrm>
          <a:prstGeom prst="rect">
            <a:avLst/>
          </a:prstGeom>
        </p:spPr>
      </p:pic>
    </p:spTree>
    <p:extLst>
      <p:ext uri="{BB962C8B-B14F-4D97-AF65-F5344CB8AC3E}">
        <p14:creationId xmlns:p14="http://schemas.microsoft.com/office/powerpoint/2010/main" val="1575980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4" name="Marcador de contenido 3"/>
          <p:cNvPicPr>
            <a:picLocks noGrp="1" noChangeAspect="1"/>
          </p:cNvPicPr>
          <p:nvPr>
            <p:ph idx="1"/>
          </p:nvPr>
        </p:nvPicPr>
        <p:blipFill>
          <a:blip r:embed="rId2"/>
          <a:stretch>
            <a:fillRect/>
          </a:stretch>
        </p:blipFill>
        <p:spPr>
          <a:xfrm>
            <a:off x="2238233" y="1910687"/>
            <a:ext cx="8570794" cy="4531056"/>
          </a:xfrm>
          <a:prstGeom prst="rect">
            <a:avLst/>
          </a:prstGeom>
        </p:spPr>
      </p:pic>
    </p:spTree>
    <p:extLst>
      <p:ext uri="{BB962C8B-B14F-4D97-AF65-F5344CB8AC3E}">
        <p14:creationId xmlns:p14="http://schemas.microsoft.com/office/powerpoint/2010/main" val="1939693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a:off x="1524001" y="6324600"/>
            <a:ext cx="914855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66FF">
              <a:alpha val="77000"/>
            </a:srgbClr>
          </a:solidFill>
          <a:ln>
            <a:solidFill>
              <a:srgbClr val="0066FF"/>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t>LA FECUNDACIÓN</a:t>
            </a: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034" t="15625" r="20522" b="13195"/>
          <a:stretch/>
        </p:blipFill>
        <p:spPr bwMode="auto">
          <a:xfrm>
            <a:off x="2286000" y="974251"/>
            <a:ext cx="7645400" cy="514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051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link</a:t>
            </a:r>
            <a:endParaRPr lang="es-GT" dirty="0"/>
          </a:p>
        </p:txBody>
      </p:sp>
      <p:sp>
        <p:nvSpPr>
          <p:cNvPr id="3" name="Marcador de contenido 2"/>
          <p:cNvSpPr>
            <a:spLocks noGrp="1"/>
          </p:cNvSpPr>
          <p:nvPr>
            <p:ph idx="1"/>
          </p:nvPr>
        </p:nvSpPr>
        <p:spPr/>
        <p:txBody>
          <a:bodyPr/>
          <a:lstStyle/>
          <a:p>
            <a:pPr marL="0" indent="0">
              <a:buNone/>
            </a:pPr>
            <a:r>
              <a:rPr lang="es-GT" dirty="0" smtClean="0"/>
              <a:t>https://www.youtube.com/watch?v=bUjVHUf4d1I&amp;t=55s</a:t>
            </a:r>
            <a:endParaRPr lang="es-GT" dirty="0"/>
          </a:p>
        </p:txBody>
      </p:sp>
    </p:spTree>
    <p:extLst>
      <p:ext uri="{BB962C8B-B14F-4D97-AF65-F5344CB8AC3E}">
        <p14:creationId xmlns:p14="http://schemas.microsoft.com/office/powerpoint/2010/main" val="376465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Productos de la Fecundación doble</a:t>
            </a:r>
            <a:endParaRPr lang="es-GT" dirty="0"/>
          </a:p>
        </p:txBody>
      </p:sp>
      <p:sp>
        <p:nvSpPr>
          <p:cNvPr id="4" name="Marcador de contenido 3"/>
          <p:cNvSpPr>
            <a:spLocks noGrp="1"/>
          </p:cNvSpPr>
          <p:nvPr>
            <p:ph idx="1"/>
          </p:nvPr>
        </p:nvSpPr>
        <p:spPr>
          <a:xfrm>
            <a:off x="838200" y="1677040"/>
            <a:ext cx="10515600" cy="4486275"/>
          </a:xfrm>
        </p:spPr>
        <p:txBody>
          <a:bodyPr>
            <a:normAutofit fontScale="77500" lnSpcReduction="20000"/>
          </a:bodyPr>
          <a:lstStyle/>
          <a:p>
            <a:r>
              <a:rPr lang="es-GT" dirty="0"/>
              <a:t>Ovario…………………………………………   </a:t>
            </a:r>
            <a:r>
              <a:rPr lang="es-GT" dirty="0">
                <a:sym typeface="Symbol" panose="05050102010706020507" pitchFamily="18" charset="2"/>
              </a:rPr>
              <a:t></a:t>
            </a:r>
            <a:r>
              <a:rPr lang="es-GT" dirty="0"/>
              <a:t>  Fruto (formado  a veces por más de </a:t>
            </a:r>
          </a:p>
          <a:p>
            <a:r>
              <a:rPr lang="es-GT" dirty="0"/>
              <a:t>						         Ovario, más tejidos adicionales).</a:t>
            </a:r>
          </a:p>
          <a:p>
            <a:r>
              <a:rPr lang="es-GT" dirty="0"/>
              <a:t>Óvulo…………………………………………….</a:t>
            </a:r>
            <a:r>
              <a:rPr lang="es-GT" dirty="0">
                <a:sym typeface="Symbol" panose="05050102010706020507" pitchFamily="18" charset="2"/>
              </a:rPr>
              <a:t></a:t>
            </a:r>
            <a:r>
              <a:rPr lang="es-GT" dirty="0"/>
              <a:t>  Semilla (a veces se une con el fruto)</a:t>
            </a:r>
          </a:p>
          <a:p>
            <a:r>
              <a:rPr lang="es-GT" dirty="0"/>
              <a:t> </a:t>
            </a:r>
          </a:p>
          <a:p>
            <a:r>
              <a:rPr lang="es-GT" dirty="0"/>
              <a:t>Tegumentos…………………………………….</a:t>
            </a:r>
            <a:r>
              <a:rPr lang="es-GT" dirty="0">
                <a:sym typeface="Symbol" panose="05050102010706020507" pitchFamily="18" charset="2"/>
              </a:rPr>
              <a:t></a:t>
            </a:r>
            <a:r>
              <a:rPr lang="es-GT" dirty="0"/>
              <a:t>  testa (cubiertas de la semilla)</a:t>
            </a:r>
          </a:p>
          <a:p>
            <a:r>
              <a:rPr lang="es-GT" dirty="0"/>
              <a:t> </a:t>
            </a:r>
          </a:p>
          <a:p>
            <a:r>
              <a:rPr lang="es-GT" dirty="0"/>
              <a:t>Nucela……………………………………………</a:t>
            </a:r>
            <a:r>
              <a:rPr lang="es-GT" dirty="0">
                <a:sym typeface="Symbol" panose="05050102010706020507" pitchFamily="18" charset="2"/>
              </a:rPr>
              <a:t></a:t>
            </a:r>
            <a:r>
              <a:rPr lang="es-GT" dirty="0"/>
              <a:t>perispermo (usualmente ausente o reducido, </a:t>
            </a:r>
          </a:p>
          <a:p>
            <a:pPr marL="0" indent="0">
              <a:buNone/>
            </a:pPr>
            <a:r>
              <a:rPr lang="es-GT" dirty="0" smtClean="0"/>
              <a:t>                                                                         a </a:t>
            </a:r>
            <a:r>
              <a:rPr lang="es-GT" dirty="0"/>
              <a:t>veces tejido de </a:t>
            </a:r>
            <a:r>
              <a:rPr lang="es-GT" dirty="0" smtClean="0"/>
              <a:t>almacenamiento).</a:t>
            </a:r>
            <a:endParaRPr lang="es-GT" dirty="0"/>
          </a:p>
          <a:p>
            <a:pPr marL="0" indent="0">
              <a:buNone/>
            </a:pPr>
            <a:r>
              <a:rPr lang="es-GT" dirty="0" smtClean="0"/>
              <a:t>LA DOBLE FECUNDACIÓN</a:t>
            </a:r>
            <a:endParaRPr lang="es-GT" dirty="0"/>
          </a:p>
          <a:p>
            <a:r>
              <a:rPr lang="es-GT" dirty="0"/>
              <a:t>2 núcleos polares + 1 núcleo espermáticos…</a:t>
            </a:r>
            <a:r>
              <a:rPr lang="es-GT" dirty="0">
                <a:sym typeface="Symbol" panose="05050102010706020507" pitchFamily="18" charset="2"/>
              </a:rPr>
              <a:t></a:t>
            </a:r>
            <a:r>
              <a:rPr lang="es-GT" dirty="0"/>
              <a:t>  endospermo </a:t>
            </a:r>
            <a:r>
              <a:rPr lang="es-GT" dirty="0" smtClean="0"/>
              <a:t>trípode </a:t>
            </a:r>
            <a:r>
              <a:rPr lang="es-GT" dirty="0"/>
              <a:t>3n).</a:t>
            </a:r>
          </a:p>
          <a:p>
            <a:pPr marL="0" indent="0">
              <a:buNone/>
            </a:pPr>
            <a:r>
              <a:rPr lang="es-GT" dirty="0"/>
              <a:t> </a:t>
            </a:r>
          </a:p>
          <a:p>
            <a:r>
              <a:rPr lang="es-GT" dirty="0"/>
              <a:t>Núcleo del huevo + 1 núcleo espermático… </a:t>
            </a:r>
            <a:r>
              <a:rPr lang="es-GT" dirty="0">
                <a:sym typeface="Symbol" panose="05050102010706020507" pitchFamily="18" charset="2"/>
              </a:rPr>
              <a:t></a:t>
            </a:r>
            <a:r>
              <a:rPr lang="es-GT" dirty="0"/>
              <a:t> cigoto, embrión (diploide 2n).</a:t>
            </a:r>
          </a:p>
          <a:p>
            <a:endParaRPr lang="es-GT" dirty="0"/>
          </a:p>
        </p:txBody>
      </p:sp>
    </p:spTree>
    <p:extLst>
      <p:ext uri="{BB962C8B-B14F-4D97-AF65-F5344CB8AC3E}">
        <p14:creationId xmlns:p14="http://schemas.microsoft.com/office/powerpoint/2010/main" val="1489242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35627"/>
          </a:xfrm>
        </p:spPr>
        <p:txBody>
          <a:bodyPr>
            <a:normAutofit fontScale="90000"/>
          </a:bodyPr>
          <a:lstStyle/>
          <a:p>
            <a:r>
              <a:rPr lang="es-GT" dirty="0" smtClean="0"/>
              <a:t>…La doble fecundación</a:t>
            </a:r>
            <a:endParaRPr lang="es-GT" dirty="0"/>
          </a:p>
        </p:txBody>
      </p:sp>
      <p:sp>
        <p:nvSpPr>
          <p:cNvPr id="3" name="Marcador de contenido 2"/>
          <p:cNvSpPr>
            <a:spLocks noGrp="1"/>
          </p:cNvSpPr>
          <p:nvPr>
            <p:ph idx="1"/>
          </p:nvPr>
        </p:nvSpPr>
        <p:spPr>
          <a:xfrm>
            <a:off x="838200" y="900752"/>
            <a:ext cx="10515600" cy="5854890"/>
          </a:xfrm>
        </p:spPr>
        <p:txBody>
          <a:bodyPr>
            <a:normAutofit fontScale="92500" lnSpcReduction="10000"/>
          </a:bodyPr>
          <a:lstStyle/>
          <a:p>
            <a:r>
              <a:rPr lang="es-GT" dirty="0" smtClean="0"/>
              <a:t>Dice Font </a:t>
            </a:r>
            <a:r>
              <a:rPr lang="es-GT" dirty="0" err="1" smtClean="0"/>
              <a:t>Quer</a:t>
            </a:r>
            <a:r>
              <a:rPr lang="es-GT" dirty="0" smtClean="0"/>
              <a:t>, que la doble fecundación  es propia de las angiospermas y consiste en la unión de uno de los núcleos espermáticos dentro del tubo polínico con el núcleo de la ovocélula, a la vez que el otro núcleo espermático dentro del tubo polínico se une al núcleo secundario del saco embrional. De la primera unión procede el embrión  y de la segunda el endosperma.</a:t>
            </a:r>
          </a:p>
          <a:p>
            <a:pPr marL="0" indent="0">
              <a:buNone/>
            </a:pPr>
            <a:endParaRPr lang="es-GT" b="1" dirty="0" smtClean="0"/>
          </a:p>
          <a:p>
            <a:r>
              <a:rPr lang="es-GT" dirty="0"/>
              <a:t>Agrega Font </a:t>
            </a:r>
            <a:r>
              <a:rPr lang="es-GT" dirty="0" err="1"/>
              <a:t>Quer</a:t>
            </a:r>
            <a:r>
              <a:rPr lang="es-GT" dirty="0"/>
              <a:t>, que en la doble fecundación se distingue la </a:t>
            </a:r>
            <a:r>
              <a:rPr lang="es-GT" b="1" dirty="0"/>
              <a:t>fecundación generativa </a:t>
            </a:r>
            <a:r>
              <a:rPr lang="es-GT" dirty="0"/>
              <a:t>ocurre cuando los núcleos generativos o espermáticos se une a la ovocélula y constituir el núcleo diploide del zigoto. </a:t>
            </a:r>
          </a:p>
          <a:p>
            <a:r>
              <a:rPr lang="es-GT" b="1" dirty="0" smtClean="0"/>
              <a:t>La fecundación vegetativa </a:t>
            </a:r>
            <a:r>
              <a:rPr lang="es-GT" dirty="0" smtClean="0"/>
              <a:t>es la fusión del otro núcleo generativo o espermatonucleo con el núcleo simple o diploide del endosperma. En algunos casos el núcleo del endosperma es doble o diploide  y la fecundación vegetativa forma un núcleo triploide (endosperma triploide) que explica el fenómeno de la xenia, tan corriente en cruzamientos de maíz.</a:t>
            </a:r>
            <a:endParaRPr lang="es-GT" dirty="0"/>
          </a:p>
        </p:txBody>
      </p:sp>
    </p:spTree>
    <p:extLst>
      <p:ext uri="{BB962C8B-B14F-4D97-AF65-F5344CB8AC3E}">
        <p14:creationId xmlns:p14="http://schemas.microsoft.com/office/powerpoint/2010/main" val="1939457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15152" y="446964"/>
            <a:ext cx="8256896" cy="6192672"/>
          </a:xfrm>
          <a:prstGeom prst="rect">
            <a:avLst/>
          </a:prstGeom>
        </p:spPr>
      </p:pic>
    </p:spTree>
    <p:extLst>
      <p:ext uri="{BB962C8B-B14F-4D97-AF65-F5344CB8AC3E}">
        <p14:creationId xmlns:p14="http://schemas.microsoft.com/office/powerpoint/2010/main" val="62493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…La xenia en maíz?</a:t>
            </a:r>
            <a:endParaRPr lang="es-GT" dirty="0"/>
          </a:p>
        </p:txBody>
      </p:sp>
      <p:sp>
        <p:nvSpPr>
          <p:cNvPr id="3" name="Marcador de contenido 2"/>
          <p:cNvSpPr>
            <a:spLocks noGrp="1"/>
          </p:cNvSpPr>
          <p:nvPr>
            <p:ph idx="1"/>
          </p:nvPr>
        </p:nvSpPr>
        <p:spPr>
          <a:xfrm>
            <a:off x="532263" y="1446663"/>
            <a:ext cx="11382233" cy="4730300"/>
          </a:xfrm>
        </p:spPr>
        <p:txBody>
          <a:bodyPr>
            <a:normAutofit lnSpcReduction="10000"/>
          </a:bodyPr>
          <a:lstStyle/>
          <a:p>
            <a:pPr marL="0" indent="0">
              <a:buNone/>
            </a:pPr>
            <a:r>
              <a:rPr lang="es-GT" dirty="0" smtClean="0"/>
              <a:t>S/Font </a:t>
            </a:r>
            <a:r>
              <a:rPr lang="es-GT" dirty="0" err="1" smtClean="0"/>
              <a:t>Quer</a:t>
            </a:r>
            <a:r>
              <a:rPr lang="es-GT" dirty="0" smtClean="0"/>
              <a:t>, según las raíces latinas, significa extranjero, fenómeno  relativo a la influencia  del polen extraño procedente de una raza o  especie distinta sobre el endosperma  de la semilla resultante. Así cuando una inflorescencia  femenina de maíz de grano amarillo  es polinizada  en parte por otra raza de grano azul o morado,  la mazorca tienen granos de ambos colores. Ello se explica por la doble fecundación, el endospermo en tales casos, es origen híbrido  ya que el núcleo secundario del saco embrionario  es fecundado por un núcleo generativo de otra raza y los caracteres del otro progenitor ya se manifiestan en la semilla. (fruto).</a:t>
            </a:r>
          </a:p>
          <a:p>
            <a:pPr marL="0" indent="0">
              <a:buNone/>
            </a:pPr>
            <a:endParaRPr lang="es-GT" dirty="0"/>
          </a:p>
          <a:p>
            <a:pPr marL="0" indent="0">
              <a:buNone/>
            </a:pPr>
            <a:r>
              <a:rPr lang="es-GT" dirty="0" smtClean="0"/>
              <a:t>			</a:t>
            </a:r>
            <a:r>
              <a:rPr lang="es-GT" sz="4400" dirty="0" smtClean="0"/>
              <a:t>X                                   =</a:t>
            </a:r>
            <a:endParaRPr lang="es-GT" sz="4400" dirty="0"/>
          </a:p>
        </p:txBody>
      </p:sp>
      <p:pic>
        <p:nvPicPr>
          <p:cNvPr id="4" name="Imagen 3"/>
          <p:cNvPicPr>
            <a:picLocks noChangeAspect="1"/>
          </p:cNvPicPr>
          <p:nvPr/>
        </p:nvPicPr>
        <p:blipFill>
          <a:blip r:embed="rId2"/>
          <a:stretch>
            <a:fillRect/>
          </a:stretch>
        </p:blipFill>
        <p:spPr>
          <a:xfrm>
            <a:off x="9058417" y="4742029"/>
            <a:ext cx="2400300" cy="1905000"/>
          </a:xfrm>
          <a:prstGeom prst="rect">
            <a:avLst/>
          </a:prstGeom>
        </p:spPr>
      </p:pic>
      <p:pic>
        <p:nvPicPr>
          <p:cNvPr id="5" name="Imagen 4"/>
          <p:cNvPicPr>
            <a:picLocks noChangeAspect="1"/>
          </p:cNvPicPr>
          <p:nvPr/>
        </p:nvPicPr>
        <p:blipFill>
          <a:blip r:embed="rId3"/>
          <a:stretch>
            <a:fillRect/>
          </a:stretch>
        </p:blipFill>
        <p:spPr>
          <a:xfrm>
            <a:off x="4178845" y="4588598"/>
            <a:ext cx="2524125" cy="1809750"/>
          </a:xfrm>
          <a:prstGeom prst="rect">
            <a:avLst/>
          </a:prstGeom>
        </p:spPr>
      </p:pic>
      <p:pic>
        <p:nvPicPr>
          <p:cNvPr id="6" name="Imagen 5"/>
          <p:cNvPicPr>
            <a:picLocks noChangeAspect="1"/>
          </p:cNvPicPr>
          <p:nvPr/>
        </p:nvPicPr>
        <p:blipFill>
          <a:blip r:embed="rId4"/>
          <a:stretch>
            <a:fillRect/>
          </a:stretch>
        </p:blipFill>
        <p:spPr>
          <a:xfrm>
            <a:off x="410322" y="4714733"/>
            <a:ext cx="2590800" cy="1762125"/>
          </a:xfrm>
          <a:prstGeom prst="rect">
            <a:avLst/>
          </a:prstGeom>
        </p:spPr>
      </p:pic>
    </p:spTree>
    <p:extLst>
      <p:ext uri="{BB962C8B-B14F-4D97-AF65-F5344CB8AC3E}">
        <p14:creationId xmlns:p14="http://schemas.microsoft.com/office/powerpoint/2010/main" val="178175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LOS PRODUCTOS DE LA REPRODUCCIÓN: Frutos y semillas</a:t>
            </a:r>
            <a:endParaRPr lang="es-GT" dirty="0"/>
          </a:p>
        </p:txBody>
      </p:sp>
      <p:sp>
        <p:nvSpPr>
          <p:cNvPr id="3" name="Marcador de texto 2"/>
          <p:cNvSpPr>
            <a:spLocks noGrp="1"/>
          </p:cNvSpPr>
          <p:nvPr>
            <p:ph type="body" idx="1"/>
          </p:nvPr>
        </p:nvSpPr>
        <p:spPr/>
        <p:txBody>
          <a:bodyPr/>
          <a:lstStyle/>
          <a:p>
            <a:r>
              <a:rPr lang="es-GT" dirty="0" smtClean="0"/>
              <a:t>FRUTOS</a:t>
            </a:r>
            <a:endParaRPr lang="es-GT" dirty="0"/>
          </a:p>
        </p:txBody>
      </p:sp>
      <p:sp>
        <p:nvSpPr>
          <p:cNvPr id="4" name="Marcador de contenido 3"/>
          <p:cNvSpPr>
            <a:spLocks noGrp="1"/>
          </p:cNvSpPr>
          <p:nvPr>
            <p:ph sz="half" idx="2"/>
          </p:nvPr>
        </p:nvSpPr>
        <p:spPr/>
        <p:txBody>
          <a:bodyPr/>
          <a:lstStyle/>
          <a:p>
            <a:r>
              <a:rPr lang="es-GT" dirty="0" smtClean="0"/>
              <a:t>Ovario maduro</a:t>
            </a:r>
          </a:p>
          <a:p>
            <a:endParaRPr lang="es-GT" dirty="0"/>
          </a:p>
        </p:txBody>
      </p:sp>
      <p:sp>
        <p:nvSpPr>
          <p:cNvPr id="5" name="Marcador de texto 4"/>
          <p:cNvSpPr>
            <a:spLocks noGrp="1"/>
          </p:cNvSpPr>
          <p:nvPr>
            <p:ph type="body" sz="quarter" idx="3"/>
          </p:nvPr>
        </p:nvSpPr>
        <p:spPr/>
        <p:txBody>
          <a:bodyPr/>
          <a:lstStyle/>
          <a:p>
            <a:r>
              <a:rPr lang="es-GT" dirty="0" smtClean="0"/>
              <a:t>SEMILLAS</a:t>
            </a:r>
            <a:endParaRPr lang="es-GT" dirty="0"/>
          </a:p>
        </p:txBody>
      </p:sp>
      <p:sp>
        <p:nvSpPr>
          <p:cNvPr id="6" name="Marcador de contenido 5"/>
          <p:cNvSpPr>
            <a:spLocks noGrp="1"/>
          </p:cNvSpPr>
          <p:nvPr>
            <p:ph sz="quarter" idx="4"/>
          </p:nvPr>
        </p:nvSpPr>
        <p:spPr/>
        <p:txBody>
          <a:bodyPr/>
          <a:lstStyle/>
          <a:p>
            <a:r>
              <a:rPr lang="es-GT" dirty="0"/>
              <a:t>Ó</a:t>
            </a:r>
            <a:r>
              <a:rPr lang="es-GT" dirty="0" smtClean="0"/>
              <a:t>vulo maduro</a:t>
            </a:r>
            <a:endParaRPr lang="es-GT" dirty="0"/>
          </a:p>
        </p:txBody>
      </p:sp>
      <p:pic>
        <p:nvPicPr>
          <p:cNvPr id="7" name="Imagen 6"/>
          <p:cNvPicPr>
            <a:picLocks noChangeAspect="1"/>
          </p:cNvPicPr>
          <p:nvPr/>
        </p:nvPicPr>
        <p:blipFill>
          <a:blip r:embed="rId2"/>
          <a:stretch>
            <a:fillRect/>
          </a:stretch>
        </p:blipFill>
        <p:spPr>
          <a:xfrm>
            <a:off x="984131" y="3648430"/>
            <a:ext cx="1762125" cy="1171575"/>
          </a:xfrm>
          <a:prstGeom prst="rect">
            <a:avLst/>
          </a:prstGeom>
        </p:spPr>
      </p:pic>
      <p:pic>
        <p:nvPicPr>
          <p:cNvPr id="8" name="Imagen 7"/>
          <p:cNvPicPr>
            <a:picLocks noChangeAspect="1"/>
          </p:cNvPicPr>
          <p:nvPr/>
        </p:nvPicPr>
        <p:blipFill>
          <a:blip r:embed="rId3"/>
          <a:stretch>
            <a:fillRect/>
          </a:stretch>
        </p:blipFill>
        <p:spPr>
          <a:xfrm>
            <a:off x="5997575" y="3319462"/>
            <a:ext cx="2873470" cy="2003165"/>
          </a:xfrm>
          <a:prstGeom prst="rect">
            <a:avLst/>
          </a:prstGeom>
        </p:spPr>
      </p:pic>
    </p:spTree>
    <p:extLst>
      <p:ext uri="{BB962C8B-B14F-4D97-AF65-F5344CB8AC3E}">
        <p14:creationId xmlns:p14="http://schemas.microsoft.com/office/powerpoint/2010/main" val="957393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41696" y="803628"/>
            <a:ext cx="9826387" cy="5883775"/>
          </a:xfrm>
          <a:prstGeom prst="rect">
            <a:avLst/>
          </a:prstGeom>
        </p:spPr>
      </p:pic>
    </p:spTree>
    <p:extLst>
      <p:ext uri="{BB962C8B-B14F-4D97-AF65-F5344CB8AC3E}">
        <p14:creationId xmlns:p14="http://schemas.microsoft.com/office/powerpoint/2010/main" val="364795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Relación entre plantas superiores y agentes </a:t>
            </a:r>
            <a:r>
              <a:rPr lang="es-GT" dirty="0" err="1" smtClean="0"/>
              <a:t>Dispersadores</a:t>
            </a:r>
            <a:r>
              <a:rPr lang="es-GT" dirty="0" smtClean="0"/>
              <a:t> de polen.</a:t>
            </a:r>
            <a:endParaRPr lang="es-GT" dirty="0"/>
          </a:p>
        </p:txBody>
      </p:sp>
      <p:sp>
        <p:nvSpPr>
          <p:cNvPr id="3" name="Marcador de contenido 2"/>
          <p:cNvSpPr>
            <a:spLocks noGrp="1"/>
          </p:cNvSpPr>
          <p:nvPr>
            <p:ph idx="1"/>
          </p:nvPr>
        </p:nvSpPr>
        <p:spPr/>
        <p:txBody>
          <a:bodyPr>
            <a:normAutofit/>
          </a:bodyPr>
          <a:lstStyle/>
          <a:p>
            <a:r>
              <a:rPr lang="es-GT" dirty="0">
                <a:latin typeface="Arial" panose="020B0604020202020204" pitchFamily="34" charset="0"/>
                <a:cs typeface="Arial" panose="020B0604020202020204" pitchFamily="34" charset="0"/>
              </a:rPr>
              <a:t>En las plantas superiores los agentes o vectores del polen juegan un gran papel en la perpetuación de las especies.  Estos vectores pueden </a:t>
            </a:r>
            <a:r>
              <a:rPr lang="es-GT" b="1" dirty="0" smtClean="0">
                <a:latin typeface="Arial" panose="020B0604020202020204" pitchFamily="34" charset="0"/>
                <a:cs typeface="Arial" panose="020B0604020202020204" pitchFamily="34" charset="0"/>
              </a:rPr>
              <a:t>ser abióticos y  bióticos</a:t>
            </a:r>
            <a:r>
              <a:rPr lang="es-GT" dirty="0" smtClean="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Dentro de los abióticos se tienen tres agentes que son la gravedad, el aire y el agua</a:t>
            </a:r>
            <a:r>
              <a:rPr lang="es-GT" dirty="0" smtClean="0">
                <a:latin typeface="Arial" panose="020B0604020202020204" pitchFamily="34" charset="0"/>
                <a:cs typeface="Arial" panose="020B0604020202020204" pitchFamily="34" charset="0"/>
              </a:rPr>
              <a:t>.</a:t>
            </a:r>
          </a:p>
          <a:p>
            <a:pPr marL="0" indent="0">
              <a:buNone/>
            </a:pPr>
            <a:r>
              <a:rPr lang="es-GT" dirty="0" smtClean="0">
                <a:latin typeface="Arial" panose="020B0604020202020204" pitchFamily="34" charset="0"/>
                <a:cs typeface="Arial" panose="020B0604020202020204" pitchFamily="34" charset="0"/>
              </a:rPr>
              <a:t>Las </a:t>
            </a:r>
            <a:r>
              <a:rPr lang="es-GT" b="1" dirty="0" smtClean="0">
                <a:latin typeface="Arial" panose="020B0604020202020204" pitchFamily="34" charset="0"/>
                <a:cs typeface="Arial" panose="020B0604020202020204" pitchFamily="34" charset="0"/>
              </a:rPr>
              <a:t>Gimnospermas</a:t>
            </a:r>
            <a:r>
              <a:rPr lang="es-GT" dirty="0" smtClean="0">
                <a:latin typeface="Arial" panose="020B0604020202020204" pitchFamily="34" charset="0"/>
                <a:cs typeface="Arial" panose="020B0604020202020204" pitchFamily="34" charset="0"/>
              </a:rPr>
              <a:t> poseen como los  primeros agentes polinizadores a los los abióticos y los agentes bióticos son secundarios. Para el caso de las </a:t>
            </a:r>
            <a:r>
              <a:rPr lang="es-GT" b="1" dirty="0" smtClean="0">
                <a:latin typeface="Arial" panose="020B0604020202020204" pitchFamily="34" charset="0"/>
                <a:cs typeface="Arial" panose="020B0604020202020204" pitchFamily="34" charset="0"/>
              </a:rPr>
              <a:t>angiospermas</a:t>
            </a:r>
            <a:r>
              <a:rPr lang="es-GT" dirty="0" smtClean="0">
                <a:latin typeface="Arial" panose="020B0604020202020204" pitchFamily="34" charset="0"/>
                <a:cs typeface="Arial" panose="020B0604020202020204" pitchFamily="34" charset="0"/>
              </a:rPr>
              <a:t> los agentes bióticos son más importantes y los abióticos en segundo lugar.</a:t>
            </a:r>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464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32513" y="163772"/>
            <a:ext cx="10454186" cy="6781213"/>
          </a:xfrm>
          <a:prstGeom prst="rect">
            <a:avLst/>
          </a:prstGeom>
        </p:spPr>
      </p:pic>
    </p:spTree>
    <p:extLst>
      <p:ext uri="{BB962C8B-B14F-4D97-AF65-F5344CB8AC3E}">
        <p14:creationId xmlns:p14="http://schemas.microsoft.com/office/powerpoint/2010/main" val="2572067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2639" y="573206"/>
            <a:ext cx="9730854" cy="6114197"/>
          </a:xfrm>
          <a:prstGeom prst="rect">
            <a:avLst/>
          </a:prstGeom>
        </p:spPr>
      </p:pic>
    </p:spTree>
    <p:extLst>
      <p:ext uri="{BB962C8B-B14F-4D97-AF65-F5344CB8AC3E}">
        <p14:creationId xmlns:p14="http://schemas.microsoft.com/office/powerpoint/2010/main" val="2290625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2132669" y="975048"/>
            <a:ext cx="7919400" cy="4968552"/>
          </a:xfrm>
        </p:spPr>
        <p:txBody>
          <a:bodyPr>
            <a:noAutofit/>
          </a:bodyPr>
          <a:lstStyle/>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a:t>Es la estructura que permite la supervivencia y dispersión de las especies vegetales. </a:t>
            </a:r>
          </a:p>
          <a:p>
            <a:pPr marL="0" indent="0" algn="just">
              <a:buClr>
                <a:srgbClr val="FF0000"/>
              </a:buClr>
              <a:buNone/>
            </a:pPr>
            <a:endParaRPr lang="es-GT" sz="800" dirty="0"/>
          </a:p>
          <a:p>
            <a:pPr lvl="0" algn="just">
              <a:buClr>
                <a:srgbClr val="FF0000"/>
              </a:buClr>
              <a:buFont typeface="Wingdings" panose="05000000000000000000" pitchFamily="2" charset="2"/>
              <a:buChar char="q"/>
            </a:pPr>
            <a:r>
              <a:rPr lang="es-GT" sz="2000" dirty="0"/>
              <a:t>Bajo el punto de vista botánico, es el </a:t>
            </a:r>
            <a:r>
              <a:rPr lang="es-GT" sz="2000" b="1" dirty="0"/>
              <a:t>óvulo fecundado y maduro que contiene una planta </a:t>
            </a:r>
            <a:r>
              <a:rPr lang="es-GT" sz="2000" b="1" dirty="0" err="1"/>
              <a:t>embriónica</a:t>
            </a:r>
            <a:r>
              <a:rPr lang="es-GT" sz="2000" b="1" dirty="0"/>
              <a:t> </a:t>
            </a:r>
            <a:r>
              <a:rPr lang="es-GT" sz="2000" dirty="0"/>
              <a:t>con su tejido nutritivo y una capa protectora. </a:t>
            </a:r>
          </a:p>
          <a:p>
            <a:pPr marL="0" indent="0" algn="just">
              <a:buClr>
                <a:srgbClr val="FF0000"/>
              </a:buClr>
              <a:buNone/>
            </a:pPr>
            <a:endParaRPr lang="es-GT" sz="800" dirty="0"/>
          </a:p>
          <a:p>
            <a:pPr lvl="0" algn="just">
              <a:buClr>
                <a:srgbClr val="FF0000"/>
              </a:buClr>
              <a:buFont typeface="Wingdings" panose="05000000000000000000" pitchFamily="2" charset="2"/>
              <a:buChar char="q"/>
            </a:pPr>
            <a:r>
              <a:rPr lang="es-GT" sz="2000" dirty="0"/>
              <a:t>Resulta de las transformaciones del óvulo, posterior a la polinización y fecundación. </a:t>
            </a:r>
          </a:p>
          <a:p>
            <a:pPr lvl="0" algn="just">
              <a:buClr>
                <a:srgbClr val="FF0000"/>
              </a:buClr>
              <a:buFont typeface="Wingdings" panose="05000000000000000000" pitchFamily="2" charset="2"/>
              <a:buChar char="q"/>
            </a:pPr>
            <a:endParaRPr lang="es-GT" sz="20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CC00">
              <a:alpha val="77000"/>
            </a:srgbClr>
          </a:solidFill>
          <a:ln>
            <a:solidFill>
              <a:srgbClr val="00CC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t>LA SEMILLA</a:t>
            </a:r>
          </a:p>
        </p:txBody>
      </p:sp>
    </p:spTree>
    <p:extLst>
      <p:ext uri="{BB962C8B-B14F-4D97-AF65-F5344CB8AC3E}">
        <p14:creationId xmlns:p14="http://schemas.microsoft.com/office/powerpoint/2010/main" val="699067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03866"/>
          </a:xfrm>
        </p:spPr>
        <p:txBody>
          <a:bodyPr>
            <a:normAutofit fontScale="90000"/>
          </a:bodyPr>
          <a:lstStyle/>
          <a:p>
            <a:pPr algn="ctr"/>
            <a:r>
              <a:rPr lang="es-GT" dirty="0" smtClean="0"/>
              <a:t>Las semillas</a:t>
            </a:r>
            <a:endParaRPr lang="es-GT" dirty="0"/>
          </a:p>
        </p:txBody>
      </p:sp>
      <p:sp>
        <p:nvSpPr>
          <p:cNvPr id="3" name="Marcador de contenido 2"/>
          <p:cNvSpPr>
            <a:spLocks noGrp="1"/>
          </p:cNvSpPr>
          <p:nvPr>
            <p:ph idx="1"/>
          </p:nvPr>
        </p:nvSpPr>
        <p:spPr>
          <a:xfrm>
            <a:off x="838200" y="1160060"/>
            <a:ext cx="10515600" cy="5431809"/>
          </a:xfrm>
        </p:spPr>
        <p:txBody>
          <a:bodyPr>
            <a:normAutofit/>
          </a:bodyPr>
          <a:lstStyle/>
          <a:p>
            <a:r>
              <a:rPr lang="es-GT" b="1" dirty="0" smtClean="0"/>
              <a:t>TIPOS </a:t>
            </a:r>
            <a:r>
              <a:rPr lang="es-GT" b="1" dirty="0"/>
              <a:t>DE </a:t>
            </a:r>
            <a:r>
              <a:rPr lang="es-GT" b="1" dirty="0" smtClean="0"/>
              <a:t>SEMILLAS</a:t>
            </a:r>
            <a:endParaRPr lang="es-GT" dirty="0"/>
          </a:p>
          <a:p>
            <a:pPr marL="0" indent="0">
              <a:buNone/>
            </a:pPr>
            <a:r>
              <a:rPr lang="es-GT" dirty="0" smtClean="0"/>
              <a:t>Los </a:t>
            </a:r>
            <a:r>
              <a:rPr lang="es-GT" dirty="0"/>
              <a:t>diferentes tipos de semilla, se clasifican según la morfología del embrión y de las cubiertas de la semilla.  A continuación describimos los diferentes tipos de semilla, según Hartman y </a:t>
            </a:r>
            <a:r>
              <a:rPr lang="es-GT" dirty="0" err="1"/>
              <a:t>Kester</a:t>
            </a:r>
            <a:r>
              <a:rPr lang="es-GT" dirty="0"/>
              <a:t>,  1,990</a:t>
            </a:r>
            <a:r>
              <a:rPr lang="es-GT" dirty="0" smtClean="0"/>
              <a:t>.</a:t>
            </a:r>
            <a:endParaRPr lang="es-GT" dirty="0"/>
          </a:p>
          <a:p>
            <a:r>
              <a:rPr lang="es-GT" b="1" dirty="0"/>
              <a:t>2.7.2.1.	Semillas </a:t>
            </a:r>
            <a:r>
              <a:rPr lang="es-GT" b="1" dirty="0" err="1"/>
              <a:t>endospérmicas</a:t>
            </a:r>
            <a:r>
              <a:rPr lang="es-GT" b="1" dirty="0"/>
              <a:t>:</a:t>
            </a:r>
            <a:r>
              <a:rPr lang="es-GT" dirty="0"/>
              <a:t> semillas con endospermo o perispermo dominantes como órganos de almacenamiento</a:t>
            </a:r>
            <a:r>
              <a:rPr lang="es-GT" dirty="0" smtClean="0"/>
              <a:t>.</a:t>
            </a:r>
          </a:p>
          <a:p>
            <a:pPr marL="0" indent="0">
              <a:buNone/>
            </a:pPr>
            <a:endParaRPr lang="es-GT" dirty="0"/>
          </a:p>
          <a:p>
            <a:r>
              <a:rPr lang="es-GT" b="1" dirty="0"/>
              <a:t>Semillas no </a:t>
            </a:r>
            <a:r>
              <a:rPr lang="es-GT" b="1" dirty="0" err="1"/>
              <a:t>endopérmicas</a:t>
            </a:r>
            <a:r>
              <a:rPr lang="es-GT" b="1" dirty="0"/>
              <a:t>:</a:t>
            </a:r>
            <a:r>
              <a:rPr lang="es-GT" dirty="0"/>
              <a:t> clasificadas de acuerdo con el tipo de </a:t>
            </a:r>
            <a:r>
              <a:rPr lang="es-GT" dirty="0" smtClean="0"/>
              <a:t>cubiertas de </a:t>
            </a:r>
            <a:r>
              <a:rPr lang="es-GT" dirty="0"/>
              <a:t>la semilla.</a:t>
            </a:r>
          </a:p>
          <a:p>
            <a:endParaRPr lang="es-GT" dirty="0"/>
          </a:p>
        </p:txBody>
      </p:sp>
    </p:spTree>
    <p:extLst>
      <p:ext uri="{BB962C8B-B14F-4D97-AF65-F5344CB8AC3E}">
        <p14:creationId xmlns:p14="http://schemas.microsoft.com/office/powerpoint/2010/main" val="1624611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a:off x="1524001" y="6324600"/>
            <a:ext cx="914855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1" name="6 Título"/>
          <p:cNvSpPr>
            <a:spLocks noGrp="1"/>
          </p:cNvSpPr>
          <p:nvPr>
            <p:ph sz="half" idx="1"/>
          </p:nvPr>
        </p:nvSpPr>
        <p:spPr>
          <a:xfrm>
            <a:off x="2137040" y="1268760"/>
            <a:ext cx="7919400" cy="4968552"/>
          </a:xfrm>
        </p:spPr>
        <p:txBody>
          <a:bodyPr>
            <a:noAutofit/>
          </a:bodyPr>
          <a:lstStyle/>
          <a:p>
            <a:pPr lvl="0" algn="just">
              <a:buClr>
                <a:srgbClr val="FF0000"/>
              </a:buClr>
              <a:buFont typeface="Wingdings" panose="05000000000000000000" pitchFamily="2" charset="2"/>
              <a:buChar char="q"/>
            </a:pPr>
            <a:r>
              <a:rPr lang="es-GT" sz="2000" b="1" dirty="0"/>
              <a:t>Embrión: </a:t>
            </a:r>
            <a:r>
              <a:rPr lang="es-GT" sz="2000" dirty="0"/>
              <a:t>Resulta de la fecundación de la oósfera, su estructura es un eje con extremos llamados </a:t>
            </a:r>
            <a:r>
              <a:rPr lang="es-GT" sz="2000" b="1" dirty="0"/>
              <a:t>meristemos.</a:t>
            </a:r>
            <a:r>
              <a:rPr lang="es-GT" sz="2000" dirty="0"/>
              <a:t> </a:t>
            </a:r>
          </a:p>
          <a:p>
            <a:pPr marL="0" indent="0" algn="just">
              <a:buClr>
                <a:srgbClr val="FF0000"/>
              </a:buClr>
              <a:buNone/>
            </a:pPr>
            <a:endParaRPr lang="es-GT" sz="800" dirty="0"/>
          </a:p>
          <a:p>
            <a:pPr lvl="0" algn="just">
              <a:buClr>
                <a:srgbClr val="FF0000"/>
              </a:buClr>
              <a:buFont typeface="Wingdings" panose="05000000000000000000" pitchFamily="2" charset="2"/>
              <a:buChar char="q"/>
            </a:pPr>
            <a:r>
              <a:rPr lang="es-GT" sz="2000" b="1" dirty="0" err="1"/>
              <a:t>Endosperma</a:t>
            </a:r>
            <a:r>
              <a:rPr lang="es-GT" sz="2000" b="1" dirty="0"/>
              <a:t>: </a:t>
            </a:r>
            <a:r>
              <a:rPr lang="es-GT" sz="2000" dirty="0"/>
              <a:t>Usado como fuente de nutrientes por el embrión durante la germinación. </a:t>
            </a:r>
          </a:p>
          <a:p>
            <a:pPr marL="0" indent="0" algn="just">
              <a:buClr>
                <a:srgbClr val="FF0000"/>
              </a:buClr>
              <a:buNone/>
            </a:pPr>
            <a:endParaRPr lang="es-GT" sz="800" dirty="0"/>
          </a:p>
          <a:p>
            <a:pPr lvl="0" algn="just">
              <a:buClr>
                <a:srgbClr val="FF0000"/>
              </a:buClr>
              <a:buFont typeface="Wingdings" panose="05000000000000000000" pitchFamily="2" charset="2"/>
              <a:buChar char="q"/>
            </a:pPr>
            <a:r>
              <a:rPr lang="es-GT" sz="2000" b="1" dirty="0"/>
              <a:t>Testa: </a:t>
            </a:r>
            <a:r>
              <a:rPr lang="es-GT" sz="2000" dirty="0"/>
              <a:t>Usualmente de consistencia dura y resistente, su función es la de proteger a la semilla del medio ambiente.</a:t>
            </a:r>
          </a:p>
          <a:p>
            <a:pPr marL="0" indent="0" algn="just">
              <a:buClr>
                <a:srgbClr val="FF0000"/>
              </a:buClr>
              <a:buNone/>
            </a:pPr>
            <a:endParaRPr lang="es-GT" sz="2000" dirty="0"/>
          </a:p>
          <a:p>
            <a:pPr marL="0" indent="0" algn="just">
              <a:buClr>
                <a:srgbClr val="FF0000"/>
              </a:buClr>
              <a:buNone/>
            </a:pPr>
            <a:endParaRPr lang="es-GT" sz="800" dirty="0"/>
          </a:p>
          <a:p>
            <a:pPr lvl="0" algn="just">
              <a:buClr>
                <a:srgbClr val="FF0000"/>
              </a:buClr>
              <a:buFont typeface="Wingdings" panose="05000000000000000000" pitchFamily="2" charset="2"/>
              <a:buChar char="q"/>
            </a:pPr>
            <a:endParaRPr lang="es-GT" sz="20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marL="0" indent="0" algn="just">
              <a:buClr>
                <a:srgbClr val="FF0000"/>
              </a:buClr>
              <a:buNone/>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66FF">
              <a:alpha val="77000"/>
            </a:srgbClr>
          </a:solidFill>
          <a:ln>
            <a:solidFill>
              <a:srgbClr val="0066FF"/>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t>Partes de la semilla</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96" t="11549" r="7905" b="4462"/>
          <a:stretch/>
        </p:blipFill>
        <p:spPr bwMode="auto">
          <a:xfrm>
            <a:off x="6705601" y="3657600"/>
            <a:ext cx="3238501"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79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926170" cy="1325563"/>
          </a:xfrm>
        </p:spPr>
        <p:txBody>
          <a:bodyPr>
            <a:noAutofit/>
          </a:bodyPr>
          <a:lstStyle/>
          <a:p>
            <a:r>
              <a:rPr lang="es-MX" sz="3600" b="1" dirty="0" smtClean="0"/>
              <a:t>Principales vectores bióticos que participan en la polinización de especies </a:t>
            </a:r>
            <a:r>
              <a:rPr lang="es-MX" sz="3600" b="1" dirty="0" smtClean="0"/>
              <a:t>cultivadas.</a:t>
            </a:r>
            <a:r>
              <a:rPr lang="es-GT" sz="3600" b="1" dirty="0"/>
              <a:t> (Frankel &amp; Galun, 1977) </a:t>
            </a:r>
            <a:endParaRPr lang="es-GT"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32758176"/>
              </p:ext>
            </p:extLst>
          </p:nvPr>
        </p:nvGraphicFramePr>
        <p:xfrm>
          <a:off x="838199" y="2033518"/>
          <a:ext cx="10762397" cy="4681181"/>
        </p:xfrm>
        <a:graphic>
          <a:graphicData uri="http://schemas.openxmlformats.org/drawingml/2006/table">
            <a:tbl>
              <a:tblPr/>
              <a:tblGrid>
                <a:gridCol w="2171473">
                  <a:extLst>
                    <a:ext uri="{9D8B030D-6E8A-4147-A177-3AD203B41FA5}">
                      <a16:colId xmlns:a16="http://schemas.microsoft.com/office/drawing/2014/main" val="3878913215"/>
                    </a:ext>
                  </a:extLst>
                </a:gridCol>
                <a:gridCol w="2387214">
                  <a:extLst>
                    <a:ext uri="{9D8B030D-6E8A-4147-A177-3AD203B41FA5}">
                      <a16:colId xmlns:a16="http://schemas.microsoft.com/office/drawing/2014/main" val="251875510"/>
                    </a:ext>
                  </a:extLst>
                </a:gridCol>
                <a:gridCol w="1893592">
                  <a:extLst>
                    <a:ext uri="{9D8B030D-6E8A-4147-A177-3AD203B41FA5}">
                      <a16:colId xmlns:a16="http://schemas.microsoft.com/office/drawing/2014/main" val="443777884"/>
                    </a:ext>
                  </a:extLst>
                </a:gridCol>
                <a:gridCol w="4310118">
                  <a:extLst>
                    <a:ext uri="{9D8B030D-6E8A-4147-A177-3AD203B41FA5}">
                      <a16:colId xmlns:a16="http://schemas.microsoft.com/office/drawing/2014/main" val="3271177251"/>
                    </a:ext>
                  </a:extLst>
                </a:gridCol>
              </a:tblGrid>
              <a:tr h="468591">
                <a:tc>
                  <a:txBody>
                    <a:bodyPr/>
                    <a:lstStyle/>
                    <a:p>
                      <a:pPr algn="ctr">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Orden del Vector</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Nombre común</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Terminología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Especies vegetales</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042101478"/>
                  </a:ext>
                </a:extLst>
              </a:tr>
              <a:tr h="293292">
                <a:tc>
                  <a:txBody>
                    <a:bodyPr/>
                    <a:lstStyle/>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Coleoptera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Escarabajos</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Cantharofila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Cucurbitas, piretro, mango, </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185965"/>
                  </a:ext>
                </a:extLst>
              </a:tr>
              <a:tr h="2415309">
                <a:tc>
                  <a:txBody>
                    <a:bodyPr/>
                    <a:lstStyle/>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Hymenoptera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Moscas serradoras</a:t>
                      </a: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Avispas</a:t>
                      </a: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Hormiga</a:t>
                      </a: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Abejas</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Symfitofila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Vespofila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Formicofila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Melitofila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Umbelliferae, Roseceae, Compuestas de flores amarillas.</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Higo, alfalfa, zanahoria</a:t>
                      </a:r>
                    </a:p>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Umbelliferae</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Durazno, manzano, alfalfa,</a:t>
                      </a: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cebolla, eucaliptos, </a:t>
                      </a:r>
                      <a:r>
                        <a:rPr lang="es-GT" sz="1100" i="1">
                          <a:effectLst/>
                          <a:latin typeface="Arial" panose="020B0604020202020204" pitchFamily="34" charset="0"/>
                          <a:ea typeface="Times New Roman" panose="02020603050405020304" pitchFamily="18" charset="0"/>
                          <a:cs typeface="Times New Roman" panose="02020603050405020304" pitchFamily="18" charset="0"/>
                        </a:rPr>
                        <a:t>Cucurbita</a:t>
                      </a:r>
                      <a:r>
                        <a:rPr lang="es-GT" sz="1100">
                          <a:effectLst/>
                          <a:latin typeface="Arial" panose="020B0604020202020204" pitchFamily="34" charset="0"/>
                          <a:ea typeface="Times New Roman" panose="02020603050405020304" pitchFamily="18" charset="0"/>
                          <a:cs typeface="Times New Roman" panose="02020603050405020304" pitchFamily="18" charset="0"/>
                        </a:rPr>
                        <a:t>, melón, Sandía, zanahoria, guayaba y muchas otras más</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177264"/>
                  </a:ext>
                </a:extLst>
              </a:tr>
              <a:tr h="293292">
                <a:tc>
                  <a:txBody>
                    <a:bodyPr/>
                    <a:lstStyle/>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Diptera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Moscas</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Myofila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cebolla, zanahoria, zarzamora</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574514"/>
                  </a:ext>
                </a:extLst>
              </a:tr>
              <a:tr h="603827">
                <a:tc>
                  <a:txBody>
                    <a:bodyPr/>
                    <a:lstStyle/>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Lepidoptera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Mariposas</a:t>
                      </a: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Palomillas</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Psicofila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Palaenofila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Rubus</a:t>
                      </a:r>
                      <a:r>
                        <a:rPr lang="es-GT" sz="1100">
                          <a:effectLst/>
                          <a:latin typeface="Arial" panose="020B0604020202020204" pitchFamily="34" charset="0"/>
                          <a:ea typeface="Times New Roman" panose="02020603050405020304" pitchFamily="18" charset="0"/>
                          <a:cs typeface="Times New Roman" panose="02020603050405020304" pitchFamily="18" charset="0"/>
                        </a:rPr>
                        <a:t>, aster, trevol</a:t>
                      </a:r>
                    </a:p>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Trebol, Dianthus, tabaco</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927644"/>
                  </a:ext>
                </a:extLst>
              </a:tr>
              <a:tr h="293292">
                <a:tc>
                  <a:txBody>
                    <a:bodyPr/>
                    <a:lstStyle/>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Neognathae</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Pájaros</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Ornitofila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Piña, eucaliptos</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134054"/>
                  </a:ext>
                </a:extLst>
              </a:tr>
              <a:tr h="313578">
                <a:tc>
                  <a:txBody>
                    <a:bodyPr/>
                    <a:lstStyle/>
                    <a:p>
                      <a:pPr algn="just">
                        <a:lnSpc>
                          <a:spcPct val="105000"/>
                        </a:lnSpc>
                        <a:spcAft>
                          <a:spcPts val="800"/>
                        </a:spcAft>
                      </a:pPr>
                      <a:r>
                        <a:rPr lang="es-GT" sz="1100" i="1">
                          <a:effectLst/>
                          <a:latin typeface="Arial" panose="020B0604020202020204" pitchFamily="34" charset="0"/>
                          <a:ea typeface="Times New Roman" panose="02020603050405020304" pitchFamily="18" charset="0"/>
                          <a:cs typeface="Times New Roman" panose="02020603050405020304" pitchFamily="18" charset="0"/>
                        </a:rPr>
                        <a:t>Chiroptera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a:effectLst/>
                          <a:latin typeface="Arial" panose="020B0604020202020204" pitchFamily="34" charset="0"/>
                          <a:ea typeface="Times New Roman" panose="02020603050405020304" pitchFamily="18" charset="0"/>
                          <a:cs typeface="Times New Roman" panose="02020603050405020304" pitchFamily="18" charset="0"/>
                        </a:rPr>
                        <a:t>Murciélagos</a:t>
                      </a: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b="1">
                          <a:effectLst/>
                          <a:latin typeface="Arial" panose="020B0604020202020204" pitchFamily="34" charset="0"/>
                          <a:ea typeface="Times New Roman" panose="02020603050405020304" pitchFamily="18" charset="0"/>
                          <a:cs typeface="Times New Roman" panose="02020603050405020304" pitchFamily="18" charset="0"/>
                        </a:rPr>
                        <a:t>Chiropterofila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100" i="1" dirty="0">
                          <a:effectLst/>
                          <a:latin typeface="Arial" panose="020B0604020202020204" pitchFamily="34" charset="0"/>
                          <a:ea typeface="Times New Roman" panose="02020603050405020304" pitchFamily="18" charset="0"/>
                          <a:cs typeface="Times New Roman" panose="02020603050405020304" pitchFamily="18" charset="0"/>
                        </a:rPr>
                        <a:t>Ceiba </a:t>
                      </a:r>
                      <a:r>
                        <a:rPr lang="es-GT" sz="1100" i="1" dirty="0" err="1">
                          <a:effectLst/>
                          <a:latin typeface="Arial" panose="020B0604020202020204" pitchFamily="34" charset="0"/>
                          <a:ea typeface="Times New Roman" panose="02020603050405020304" pitchFamily="18" charset="0"/>
                          <a:cs typeface="Times New Roman" panose="02020603050405020304" pitchFamily="18" charset="0"/>
                        </a:rPr>
                        <a:t>pentandra</a:t>
                      </a:r>
                      <a:r>
                        <a:rPr lang="es-GT" sz="1100" dirty="0">
                          <a:effectLst/>
                          <a:latin typeface="Arial" panose="020B0604020202020204" pitchFamily="34" charset="0"/>
                          <a:ea typeface="Times New Roman" panose="02020603050405020304" pitchFamily="18" charset="0"/>
                          <a:cs typeface="Times New Roman" panose="02020603050405020304" pitchFamily="18" charset="0"/>
                        </a:rPr>
                        <a:t>, banana, </a:t>
                      </a:r>
                      <a:r>
                        <a:rPr lang="es-GT" sz="1100" i="1" dirty="0">
                          <a:effectLst/>
                          <a:latin typeface="Arial" panose="020B0604020202020204" pitchFamily="34" charset="0"/>
                          <a:ea typeface="Times New Roman" panose="02020603050405020304" pitchFamily="18" charset="0"/>
                          <a:cs typeface="Times New Roman" panose="02020603050405020304" pitchFamily="18" charset="0"/>
                        </a:rPr>
                        <a:t>Agave</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87620"/>
                  </a:ext>
                </a:extLst>
              </a:tr>
            </a:tbl>
          </a:graphicData>
        </a:graphic>
      </p:graphicFrame>
    </p:spTree>
    <p:extLst>
      <p:ext uri="{BB962C8B-B14F-4D97-AF65-F5344CB8AC3E}">
        <p14:creationId xmlns:p14="http://schemas.microsoft.com/office/powerpoint/2010/main" val="1874499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El agente biótico más importante</a:t>
            </a:r>
            <a:endParaRPr lang="es-GT" dirty="0"/>
          </a:p>
        </p:txBody>
      </p:sp>
      <p:sp>
        <p:nvSpPr>
          <p:cNvPr id="3" name="Marcador de contenido 2"/>
          <p:cNvSpPr>
            <a:spLocks noGrp="1"/>
          </p:cNvSpPr>
          <p:nvPr>
            <p:ph idx="1"/>
          </p:nvPr>
        </p:nvSpPr>
        <p:spPr/>
        <p:txBody>
          <a:bodyPr/>
          <a:lstStyle/>
          <a:p>
            <a:pPr marL="0" indent="0">
              <a:buNone/>
            </a:pPr>
            <a:r>
              <a:rPr lang="es-MX" dirty="0" smtClean="0"/>
              <a:t>La clase himenóptera son los que más se especializan en la polinización, tal es el caso de la abeja melífera (melitofila) que sin lugar a dudas es uno de los insectos polinizadores más importante en plantas cultivadas.  </a:t>
            </a:r>
          </a:p>
          <a:p>
            <a:pPr marL="0" indent="0">
              <a:buNone/>
            </a:pPr>
            <a:r>
              <a:rPr lang="es-MX" dirty="0" smtClean="0"/>
              <a:t>Según estudios realizados por Free, reportado por Frankel &amp;  </a:t>
            </a:r>
            <a:r>
              <a:rPr lang="es-MX" dirty="0" smtClean="0"/>
              <a:t>Galun, </a:t>
            </a:r>
            <a:r>
              <a:rPr lang="es-MX" dirty="0" smtClean="0"/>
              <a:t>indican que una abeja pude efectuar de 5 a 10 viajes por día (viaje es la salida de una abeja hasta su retorno a la colmena), en cada viaje puede visitar unas 100 flores y transportar unos 5 millones de granos de polen o el equivalente a 20 mg. de peso.</a:t>
            </a:r>
            <a:endParaRPr lang="es-GT" dirty="0"/>
          </a:p>
        </p:txBody>
      </p:sp>
      <p:pic>
        <p:nvPicPr>
          <p:cNvPr id="4" name="Imagen 3"/>
          <p:cNvPicPr>
            <a:picLocks noChangeAspect="1"/>
          </p:cNvPicPr>
          <p:nvPr/>
        </p:nvPicPr>
        <p:blipFill>
          <a:blip r:embed="rId2"/>
          <a:stretch>
            <a:fillRect/>
          </a:stretch>
        </p:blipFill>
        <p:spPr>
          <a:xfrm>
            <a:off x="8735064" y="307536"/>
            <a:ext cx="2387860" cy="1440739"/>
          </a:xfrm>
          <a:prstGeom prst="rect">
            <a:avLst/>
          </a:prstGeom>
        </p:spPr>
      </p:pic>
    </p:spTree>
    <p:extLst>
      <p:ext uri="{BB962C8B-B14F-4D97-AF65-F5344CB8AC3E}">
        <p14:creationId xmlns:p14="http://schemas.microsoft.com/office/powerpoint/2010/main" val="2799586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Uso de polinizadores en cultivos</a:t>
            </a:r>
            <a:endParaRPr lang="es-GT" dirty="0"/>
          </a:p>
        </p:txBody>
      </p:sp>
      <p:sp>
        <p:nvSpPr>
          <p:cNvPr id="3" name="Marcador de contenido 2"/>
          <p:cNvSpPr>
            <a:spLocks noGrp="1"/>
          </p:cNvSpPr>
          <p:nvPr>
            <p:ph idx="1"/>
          </p:nvPr>
        </p:nvSpPr>
        <p:spPr/>
        <p:txBody>
          <a:bodyPr/>
          <a:lstStyle/>
          <a:p>
            <a:r>
              <a:rPr lang="es-GT" dirty="0"/>
              <a:t>En plantaciones de especies de polinización cruzada como en el caso del melón (</a:t>
            </a:r>
            <a:r>
              <a:rPr lang="es-GT" i="1" dirty="0"/>
              <a:t>Cucumis melo</a:t>
            </a:r>
            <a:r>
              <a:rPr lang="es-GT" dirty="0"/>
              <a:t>) en el oriente del país, las utilizaciones de abejas son de vital importancia para mantener una buena producción ya que sin ella los rendimientos disminuirían enormemente.</a:t>
            </a:r>
          </a:p>
          <a:p>
            <a:pPr marL="0" indent="0">
              <a:buNone/>
            </a:pPr>
            <a:endParaRPr lang="es-GT" dirty="0"/>
          </a:p>
        </p:txBody>
      </p:sp>
      <p:pic>
        <p:nvPicPr>
          <p:cNvPr id="4" name="Imagen 3"/>
          <p:cNvPicPr>
            <a:picLocks noChangeAspect="1"/>
          </p:cNvPicPr>
          <p:nvPr/>
        </p:nvPicPr>
        <p:blipFill>
          <a:blip r:embed="rId2"/>
          <a:stretch>
            <a:fillRect/>
          </a:stretch>
        </p:blipFill>
        <p:spPr>
          <a:xfrm>
            <a:off x="4786312" y="3758465"/>
            <a:ext cx="3252219" cy="2418498"/>
          </a:xfrm>
          <a:prstGeom prst="rect">
            <a:avLst/>
          </a:prstGeom>
        </p:spPr>
      </p:pic>
      <p:pic>
        <p:nvPicPr>
          <p:cNvPr id="5" name="Imagen 4"/>
          <p:cNvPicPr>
            <a:picLocks noChangeAspect="1"/>
          </p:cNvPicPr>
          <p:nvPr/>
        </p:nvPicPr>
        <p:blipFill>
          <a:blip r:embed="rId3"/>
          <a:stretch>
            <a:fillRect/>
          </a:stretch>
        </p:blipFill>
        <p:spPr>
          <a:xfrm>
            <a:off x="1839035" y="3758465"/>
            <a:ext cx="2590800" cy="2301141"/>
          </a:xfrm>
          <a:prstGeom prst="rect">
            <a:avLst/>
          </a:prstGeom>
        </p:spPr>
      </p:pic>
    </p:spTree>
    <p:extLst>
      <p:ext uri="{BB962C8B-B14F-4D97-AF65-F5344CB8AC3E}">
        <p14:creationId xmlns:p14="http://schemas.microsoft.com/office/powerpoint/2010/main" val="3811198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Uso de abejorros en </a:t>
            </a:r>
            <a:r>
              <a:rPr lang="es-GT" dirty="0" smtClean="0"/>
              <a:t>tomate en invernadero</a:t>
            </a:r>
            <a:endParaRPr lang="es-GT" dirty="0"/>
          </a:p>
        </p:txBody>
      </p:sp>
      <p:pic>
        <p:nvPicPr>
          <p:cNvPr id="5" name="Imagen 4"/>
          <p:cNvPicPr>
            <a:picLocks noChangeAspect="1"/>
          </p:cNvPicPr>
          <p:nvPr/>
        </p:nvPicPr>
        <p:blipFill>
          <a:blip r:embed="rId2"/>
          <a:stretch>
            <a:fillRect/>
          </a:stretch>
        </p:blipFill>
        <p:spPr>
          <a:xfrm>
            <a:off x="4649337" y="3275464"/>
            <a:ext cx="3157182" cy="2306469"/>
          </a:xfrm>
          <a:prstGeom prst="rect">
            <a:avLst/>
          </a:prstGeom>
        </p:spPr>
      </p:pic>
      <p:pic>
        <p:nvPicPr>
          <p:cNvPr id="7" name="Marcador de contenido 6"/>
          <p:cNvPicPr>
            <a:picLocks noGrp="1" noChangeAspect="1"/>
          </p:cNvPicPr>
          <p:nvPr>
            <p:ph idx="1"/>
          </p:nvPr>
        </p:nvPicPr>
        <p:blipFill>
          <a:blip r:embed="rId3"/>
          <a:stretch>
            <a:fillRect/>
          </a:stretch>
        </p:blipFill>
        <p:spPr>
          <a:xfrm>
            <a:off x="689070" y="3275464"/>
            <a:ext cx="3391610" cy="2130384"/>
          </a:xfrm>
          <a:prstGeom prst="rect">
            <a:avLst/>
          </a:prstGeom>
        </p:spPr>
      </p:pic>
      <p:pic>
        <p:nvPicPr>
          <p:cNvPr id="3" name="Imagen 2"/>
          <p:cNvPicPr>
            <a:picLocks noChangeAspect="1"/>
          </p:cNvPicPr>
          <p:nvPr/>
        </p:nvPicPr>
        <p:blipFill>
          <a:blip r:embed="rId4"/>
          <a:stretch>
            <a:fillRect/>
          </a:stretch>
        </p:blipFill>
        <p:spPr>
          <a:xfrm>
            <a:off x="7948288" y="3412081"/>
            <a:ext cx="4129979" cy="2169852"/>
          </a:xfrm>
          <a:prstGeom prst="rect">
            <a:avLst/>
          </a:prstGeom>
        </p:spPr>
      </p:pic>
    </p:spTree>
    <p:extLst>
      <p:ext uri="{BB962C8B-B14F-4D97-AF65-F5344CB8AC3E}">
        <p14:creationId xmlns:p14="http://schemas.microsoft.com/office/powerpoint/2010/main" val="857735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GT" dirty="0" smtClean="0"/>
              <a:t>Fecundación</a:t>
            </a:r>
            <a:endParaRPr lang="es-GT" dirty="0"/>
          </a:p>
        </p:txBody>
      </p:sp>
      <p:sp>
        <p:nvSpPr>
          <p:cNvPr id="3" name="Marcador de contenido 2"/>
          <p:cNvSpPr>
            <a:spLocks noGrp="1"/>
          </p:cNvSpPr>
          <p:nvPr>
            <p:ph idx="1"/>
          </p:nvPr>
        </p:nvSpPr>
        <p:spPr/>
        <p:txBody>
          <a:bodyPr/>
          <a:lstStyle/>
          <a:p>
            <a:pPr marL="0" indent="0">
              <a:buNone/>
            </a:pPr>
            <a:endParaRPr lang="es-MX" dirty="0" smtClean="0"/>
          </a:p>
          <a:p>
            <a:pPr marL="0" indent="0">
              <a:buNone/>
            </a:pPr>
            <a:r>
              <a:rPr lang="es-MX" dirty="0" smtClean="0"/>
              <a:t>“</a:t>
            </a:r>
            <a:r>
              <a:rPr lang="es-MX" dirty="0"/>
              <a:t>Es  la fusión del gameto masculino con el femenino en plantas, animales o en humanos para formar el cigoto diploide; el cual, por continuas divisiones mitóticas  y por diferenciación  se desarrollan todos los órganos y se manifiestan  los caracteres de los individuos respecto  de su </a:t>
            </a:r>
            <a:r>
              <a:rPr lang="es-MX" dirty="0" smtClean="0"/>
              <a:t>morfología </a:t>
            </a:r>
            <a:r>
              <a:rPr lang="es-MX" dirty="0"/>
              <a:t>y de su fisiología” (Robles, </a:t>
            </a:r>
            <a:r>
              <a:rPr lang="es-MX" dirty="0" err="1"/>
              <a:t>Sanchez</a:t>
            </a:r>
            <a:r>
              <a:rPr lang="es-MX" dirty="0"/>
              <a:t>, 1982</a:t>
            </a:r>
            <a:r>
              <a:rPr lang="es-MX" dirty="0" smtClean="0"/>
              <a:t>,). </a:t>
            </a:r>
            <a:endParaRPr lang="es-GT" dirty="0"/>
          </a:p>
        </p:txBody>
      </p:sp>
    </p:spTree>
    <p:extLst>
      <p:ext uri="{BB962C8B-B14F-4D97-AF65-F5344CB8AC3E}">
        <p14:creationId xmlns:p14="http://schemas.microsoft.com/office/powerpoint/2010/main" val="371601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…Fecundación</a:t>
            </a:r>
            <a:endParaRPr lang="es-GT" dirty="0"/>
          </a:p>
        </p:txBody>
      </p:sp>
      <p:sp>
        <p:nvSpPr>
          <p:cNvPr id="3" name="Marcador de contenido 2"/>
          <p:cNvSpPr>
            <a:spLocks noGrp="1"/>
          </p:cNvSpPr>
          <p:nvPr>
            <p:ph idx="1"/>
          </p:nvPr>
        </p:nvSpPr>
        <p:spPr/>
        <p:txBody>
          <a:bodyPr/>
          <a:lstStyle/>
          <a:p>
            <a:r>
              <a:rPr lang="es-GT" dirty="0" smtClean="0"/>
              <a:t>Según Font </a:t>
            </a:r>
            <a:r>
              <a:rPr lang="es-GT" dirty="0" err="1" smtClean="0"/>
              <a:t>Quer</a:t>
            </a:r>
            <a:r>
              <a:rPr lang="es-GT" dirty="0" smtClean="0"/>
              <a:t>: es la unión íntima de dos células sexuales hasta confundirse sus núcleos respectivos  y en mayor o menor grado del citoplasma. En las plantas superiores la célula femenina(ovocélula u oosfera) es inmóvil  y se halla protegida por un órgano más o menos complicado(oogonio o arquegonio) llegando hasta ella el núcleo espermático llega a aquélla de manera diversa.</a:t>
            </a:r>
          </a:p>
          <a:p>
            <a:endParaRPr lang="es-GT" dirty="0"/>
          </a:p>
        </p:txBody>
      </p:sp>
    </p:spTree>
    <p:extLst>
      <p:ext uri="{BB962C8B-B14F-4D97-AF65-F5344CB8AC3E}">
        <p14:creationId xmlns:p14="http://schemas.microsoft.com/office/powerpoint/2010/main" val="1861757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Estructuras reproductivas en angiospermas: estambres y pistilos</a:t>
            </a:r>
            <a:endParaRPr lang="es-GT" dirty="0"/>
          </a:p>
        </p:txBody>
      </p:sp>
      <p:pic>
        <p:nvPicPr>
          <p:cNvPr id="4" name="Marcador de contenido 3"/>
          <p:cNvPicPr>
            <a:picLocks noGrp="1" noChangeAspect="1"/>
          </p:cNvPicPr>
          <p:nvPr>
            <p:ph idx="1"/>
          </p:nvPr>
        </p:nvPicPr>
        <p:blipFill>
          <a:blip r:embed="rId2"/>
          <a:stretch>
            <a:fillRect/>
          </a:stretch>
        </p:blipFill>
        <p:spPr>
          <a:xfrm>
            <a:off x="590887" y="1690688"/>
            <a:ext cx="3339668" cy="4351338"/>
          </a:xfrm>
          <a:prstGeom prst="rect">
            <a:avLst/>
          </a:prstGeom>
        </p:spPr>
      </p:pic>
      <p:pic>
        <p:nvPicPr>
          <p:cNvPr id="5" name="Imagen 4"/>
          <p:cNvPicPr>
            <a:picLocks noChangeAspect="1"/>
          </p:cNvPicPr>
          <p:nvPr/>
        </p:nvPicPr>
        <p:blipFill>
          <a:blip r:embed="rId3"/>
          <a:stretch>
            <a:fillRect/>
          </a:stretch>
        </p:blipFill>
        <p:spPr>
          <a:xfrm>
            <a:off x="4805362" y="2543175"/>
            <a:ext cx="3035515" cy="2083416"/>
          </a:xfrm>
          <a:prstGeom prst="rect">
            <a:avLst/>
          </a:prstGeom>
        </p:spPr>
      </p:pic>
      <p:pic>
        <p:nvPicPr>
          <p:cNvPr id="6" name="Imagen 5"/>
          <p:cNvPicPr>
            <a:picLocks noChangeAspect="1"/>
          </p:cNvPicPr>
          <p:nvPr/>
        </p:nvPicPr>
        <p:blipFill>
          <a:blip r:embed="rId4"/>
          <a:stretch>
            <a:fillRect/>
          </a:stretch>
        </p:blipFill>
        <p:spPr>
          <a:xfrm>
            <a:off x="8447963" y="1924333"/>
            <a:ext cx="3153149" cy="4217159"/>
          </a:xfrm>
          <a:prstGeom prst="rect">
            <a:avLst/>
          </a:prstGeom>
        </p:spPr>
      </p:pic>
    </p:spTree>
    <p:extLst>
      <p:ext uri="{BB962C8B-B14F-4D97-AF65-F5344CB8AC3E}">
        <p14:creationId xmlns:p14="http://schemas.microsoft.com/office/powerpoint/2010/main" val="1015653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8004</TotalTime>
  <Words>1116</Words>
  <Application>Microsoft Office PowerPoint</Application>
  <PresentationFormat>Panorámica</PresentationFormat>
  <Paragraphs>184</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Symbol</vt:lpstr>
      <vt:lpstr>Times New Roman</vt:lpstr>
      <vt:lpstr>Wingdings</vt:lpstr>
      <vt:lpstr>Tema de Office</vt:lpstr>
      <vt:lpstr>POLINIZACIÓN Y FECUNDACIÓN VEGETAL</vt:lpstr>
      <vt:lpstr>Relación entre plantas superiores y agentes Dispersadores de polen.</vt:lpstr>
      <vt:lpstr>Principales vectores bióticos que participan en la polinización de especies cultivadas. (Frankel &amp; Galun, 1977) </vt:lpstr>
      <vt:lpstr>El agente biótico más importante</vt:lpstr>
      <vt:lpstr>Uso de polinizadores en cultivos</vt:lpstr>
      <vt:lpstr>Uso de abejorros en tomate en invernadero</vt:lpstr>
      <vt:lpstr>Fecundación</vt:lpstr>
      <vt:lpstr>…Fecundación</vt:lpstr>
      <vt:lpstr>Estructuras reproductivas en angiospermas: estambres y pistilos</vt:lpstr>
      <vt:lpstr>Morfología y estructura  de los gametos</vt:lpstr>
      <vt:lpstr>Presentación de PowerPoint</vt:lpstr>
      <vt:lpstr>Presentación de PowerPoint</vt:lpstr>
      <vt:lpstr>link</vt:lpstr>
      <vt:lpstr>Productos de la Fecundación doble</vt:lpstr>
      <vt:lpstr>…La doble fecundación</vt:lpstr>
      <vt:lpstr>Presentación de PowerPoint</vt:lpstr>
      <vt:lpstr>…La xenia en maíz?</vt:lpstr>
      <vt:lpstr>LOS PRODUCTOS DE LA REPRODUCCIÓN: Frutos y semillas</vt:lpstr>
      <vt:lpstr>Presentación de PowerPoint</vt:lpstr>
      <vt:lpstr>Presentación de PowerPoint</vt:lpstr>
      <vt:lpstr>Presentación de PowerPoint</vt:lpstr>
      <vt:lpstr>Presentación de PowerPoint</vt:lpstr>
      <vt:lpstr>Las semillas</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Inc.</dc:creator>
  <cp:lastModifiedBy>HP Inc.</cp:lastModifiedBy>
  <cp:revision>38</cp:revision>
  <dcterms:created xsi:type="dcterms:W3CDTF">2020-07-23T20:36:49Z</dcterms:created>
  <dcterms:modified xsi:type="dcterms:W3CDTF">2020-07-30T16:52:47Z</dcterms:modified>
</cp:coreProperties>
</file>