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396" r:id="rId2"/>
    <p:sldId id="369" r:id="rId3"/>
    <p:sldId id="371" r:id="rId4"/>
    <p:sldId id="394" r:id="rId5"/>
    <p:sldId id="395" r:id="rId6"/>
    <p:sldId id="372" r:id="rId7"/>
    <p:sldId id="373" r:id="rId8"/>
    <p:sldId id="397" r:id="rId9"/>
    <p:sldId id="374" r:id="rId10"/>
    <p:sldId id="402" r:id="rId11"/>
    <p:sldId id="399" r:id="rId12"/>
    <p:sldId id="376" r:id="rId13"/>
    <p:sldId id="375" r:id="rId14"/>
    <p:sldId id="403" r:id="rId15"/>
    <p:sldId id="377" r:id="rId16"/>
    <p:sldId id="378" r:id="rId17"/>
    <p:sldId id="379" r:id="rId18"/>
    <p:sldId id="380" r:id="rId19"/>
    <p:sldId id="381" r:id="rId20"/>
    <p:sldId id="382" r:id="rId21"/>
    <p:sldId id="383" r:id="rId22"/>
    <p:sldId id="384" r:id="rId23"/>
    <p:sldId id="385" r:id="rId24"/>
    <p:sldId id="386" r:id="rId25"/>
    <p:sldId id="387" r:id="rId26"/>
    <p:sldId id="388" r:id="rId27"/>
    <p:sldId id="398" r:id="rId28"/>
    <p:sldId id="389" r:id="rId29"/>
    <p:sldId id="390" r:id="rId30"/>
    <p:sldId id="392" r:id="rId31"/>
  </p:sldIdLst>
  <p:sldSz cx="9144000" cy="6858000" type="screen4x3"/>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66FF"/>
    <a:srgbClr val="FA86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4662" autoAdjust="0"/>
  </p:normalViewPr>
  <p:slideViewPr>
    <p:cSldViewPr>
      <p:cViewPr varScale="1">
        <p:scale>
          <a:sx n="66" d="100"/>
          <a:sy n="66" d="100"/>
        </p:scale>
        <p:origin x="1434" y="66"/>
      </p:cViewPr>
      <p:guideLst>
        <p:guide orient="horz" pos="2160"/>
        <p:guide pos="2880"/>
      </p:guideLst>
    </p:cSldViewPr>
  </p:slideViewPr>
  <p:outlineViewPr>
    <p:cViewPr>
      <p:scale>
        <a:sx n="33" d="100"/>
        <a:sy n="33" d="100"/>
      </p:scale>
      <p:origin x="0" y="506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838E4C-0728-47CF-9579-9C828D57D8CB}"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s-GT"/>
        </a:p>
      </dgm:t>
    </dgm:pt>
    <dgm:pt modelId="{E9A8A692-71E4-4E40-9B66-6481C0EA0A9B}">
      <dgm:prSet phldrT="[Texto]"/>
      <dgm:spPr/>
      <dgm:t>
        <a:bodyPr/>
        <a:lstStyle/>
        <a:p>
          <a:r>
            <a:rPr lang="es-GT" dirty="0" smtClean="0"/>
            <a:t>Formación de gametos por Meiosis</a:t>
          </a:r>
          <a:endParaRPr lang="es-GT" dirty="0"/>
        </a:p>
      </dgm:t>
    </dgm:pt>
    <dgm:pt modelId="{0398DA42-AD51-49B3-93C2-36C498E67F1A}" type="parTrans" cxnId="{B0C7F0E5-D7F1-4EB0-9493-215261E3F1F0}">
      <dgm:prSet/>
      <dgm:spPr/>
      <dgm:t>
        <a:bodyPr/>
        <a:lstStyle/>
        <a:p>
          <a:endParaRPr lang="es-GT"/>
        </a:p>
      </dgm:t>
    </dgm:pt>
    <dgm:pt modelId="{BFE2703C-AD6C-478D-BCB1-237BA3CCBE73}" type="sibTrans" cxnId="{B0C7F0E5-D7F1-4EB0-9493-215261E3F1F0}">
      <dgm:prSet/>
      <dgm:spPr/>
      <dgm:t>
        <a:bodyPr/>
        <a:lstStyle/>
        <a:p>
          <a:endParaRPr lang="es-GT"/>
        </a:p>
      </dgm:t>
    </dgm:pt>
    <dgm:pt modelId="{74B8ECFC-BBF6-481B-A167-0172276D3BFF}">
      <dgm:prSet phldrT="[Texto]"/>
      <dgm:spPr/>
      <dgm:t>
        <a:bodyPr/>
        <a:lstStyle/>
        <a:p>
          <a:r>
            <a:rPr lang="es-GT" dirty="0" smtClean="0"/>
            <a:t>Polinización </a:t>
          </a:r>
          <a:endParaRPr lang="es-GT" dirty="0"/>
        </a:p>
      </dgm:t>
    </dgm:pt>
    <dgm:pt modelId="{78F0931E-5768-4488-B171-9E188B3CEA3E}" type="parTrans" cxnId="{FFA6DEC7-5691-44EE-9484-F4A9005546D3}">
      <dgm:prSet/>
      <dgm:spPr/>
      <dgm:t>
        <a:bodyPr/>
        <a:lstStyle/>
        <a:p>
          <a:endParaRPr lang="es-GT"/>
        </a:p>
      </dgm:t>
    </dgm:pt>
    <dgm:pt modelId="{E7AE3F83-8A1E-4A5E-B9BC-12AED7CC3FC5}" type="sibTrans" cxnId="{FFA6DEC7-5691-44EE-9484-F4A9005546D3}">
      <dgm:prSet/>
      <dgm:spPr/>
      <dgm:t>
        <a:bodyPr/>
        <a:lstStyle/>
        <a:p>
          <a:endParaRPr lang="es-GT"/>
        </a:p>
      </dgm:t>
    </dgm:pt>
    <dgm:pt modelId="{76BBC653-69CA-430C-BF15-4790696AC52E}">
      <dgm:prSet phldrT="[Texto]"/>
      <dgm:spPr/>
      <dgm:t>
        <a:bodyPr/>
        <a:lstStyle/>
        <a:p>
          <a:r>
            <a:rPr lang="es-GT" dirty="0" smtClean="0"/>
            <a:t>Fecundación</a:t>
          </a:r>
          <a:endParaRPr lang="es-GT" dirty="0"/>
        </a:p>
      </dgm:t>
    </dgm:pt>
    <dgm:pt modelId="{77B62245-59CB-418C-B793-ECD7FF08F771}" type="parTrans" cxnId="{F93ED241-5C4F-42BD-AB3F-D1D9067D4726}">
      <dgm:prSet/>
      <dgm:spPr/>
      <dgm:t>
        <a:bodyPr/>
        <a:lstStyle/>
        <a:p>
          <a:endParaRPr lang="es-GT"/>
        </a:p>
      </dgm:t>
    </dgm:pt>
    <dgm:pt modelId="{FC801F3A-4839-4666-807D-0ED9DDE02A0A}" type="sibTrans" cxnId="{F93ED241-5C4F-42BD-AB3F-D1D9067D4726}">
      <dgm:prSet/>
      <dgm:spPr/>
      <dgm:t>
        <a:bodyPr/>
        <a:lstStyle/>
        <a:p>
          <a:endParaRPr lang="es-GT"/>
        </a:p>
      </dgm:t>
    </dgm:pt>
    <dgm:pt modelId="{BC6BC628-3E8B-4170-9415-75763239DD9F}">
      <dgm:prSet phldrT="[Texto]"/>
      <dgm:spPr/>
      <dgm:t>
        <a:bodyPr/>
        <a:lstStyle/>
        <a:p>
          <a:r>
            <a:rPr lang="es-GT" dirty="0" smtClean="0"/>
            <a:t>Formación de otras </a:t>
          </a:r>
          <a:r>
            <a:rPr lang="es-GT" dirty="0" err="1" smtClean="0"/>
            <a:t>estructuas</a:t>
          </a:r>
          <a:endParaRPr lang="es-GT" dirty="0" smtClean="0"/>
        </a:p>
        <a:p>
          <a:r>
            <a:rPr lang="es-GT" dirty="0" smtClean="0"/>
            <a:t>Semillas, frutos, substancias de reserva etc.</a:t>
          </a:r>
          <a:endParaRPr lang="es-GT" dirty="0"/>
        </a:p>
      </dgm:t>
    </dgm:pt>
    <dgm:pt modelId="{72E1A9E3-ED42-4AE7-B872-27AF58020007}" type="parTrans" cxnId="{2E5434A5-859C-410C-BBCD-36079B8FB806}">
      <dgm:prSet/>
      <dgm:spPr/>
      <dgm:t>
        <a:bodyPr/>
        <a:lstStyle/>
        <a:p>
          <a:endParaRPr lang="es-GT"/>
        </a:p>
      </dgm:t>
    </dgm:pt>
    <dgm:pt modelId="{D1EA6805-A78C-4CC2-AFC2-470C5DFE060B}" type="sibTrans" cxnId="{2E5434A5-859C-410C-BBCD-36079B8FB806}">
      <dgm:prSet/>
      <dgm:spPr/>
      <dgm:t>
        <a:bodyPr/>
        <a:lstStyle/>
        <a:p>
          <a:endParaRPr lang="es-GT"/>
        </a:p>
      </dgm:t>
    </dgm:pt>
    <dgm:pt modelId="{06409909-F480-4690-809E-59A702B6C755}" type="pres">
      <dgm:prSet presAssocID="{8F838E4C-0728-47CF-9579-9C828D57D8CB}" presName="arrowDiagram" presStyleCnt="0">
        <dgm:presLayoutVars>
          <dgm:chMax val="5"/>
          <dgm:dir/>
          <dgm:resizeHandles val="exact"/>
        </dgm:presLayoutVars>
      </dgm:prSet>
      <dgm:spPr/>
      <dgm:t>
        <a:bodyPr/>
        <a:lstStyle/>
        <a:p>
          <a:endParaRPr lang="es-GT"/>
        </a:p>
      </dgm:t>
    </dgm:pt>
    <dgm:pt modelId="{953E39EC-06DD-42E4-BFB4-F5D8F5AF04DC}" type="pres">
      <dgm:prSet presAssocID="{8F838E4C-0728-47CF-9579-9C828D57D8CB}" presName="arrow" presStyleLbl="bgShp" presStyleIdx="0" presStyleCnt="1"/>
      <dgm:spPr/>
    </dgm:pt>
    <dgm:pt modelId="{0CFC1AAB-9B7A-470B-BA7B-A80BD7C1C683}" type="pres">
      <dgm:prSet presAssocID="{8F838E4C-0728-47CF-9579-9C828D57D8CB}" presName="arrowDiagram4" presStyleCnt="0"/>
      <dgm:spPr/>
    </dgm:pt>
    <dgm:pt modelId="{1F675EDA-4DAB-406B-9B5B-F277D425A2B7}" type="pres">
      <dgm:prSet presAssocID="{E9A8A692-71E4-4E40-9B66-6481C0EA0A9B}" presName="bullet4a" presStyleLbl="node1" presStyleIdx="0" presStyleCnt="4"/>
      <dgm:spPr/>
    </dgm:pt>
    <dgm:pt modelId="{DD9087DB-1546-4B16-BEA8-5A7D238E314F}" type="pres">
      <dgm:prSet presAssocID="{E9A8A692-71E4-4E40-9B66-6481C0EA0A9B}" presName="textBox4a" presStyleLbl="revTx" presStyleIdx="0" presStyleCnt="4">
        <dgm:presLayoutVars>
          <dgm:bulletEnabled val="1"/>
        </dgm:presLayoutVars>
      </dgm:prSet>
      <dgm:spPr/>
      <dgm:t>
        <a:bodyPr/>
        <a:lstStyle/>
        <a:p>
          <a:endParaRPr lang="es-GT"/>
        </a:p>
      </dgm:t>
    </dgm:pt>
    <dgm:pt modelId="{6C91F317-2F0E-400E-816A-9D402DD16AB4}" type="pres">
      <dgm:prSet presAssocID="{74B8ECFC-BBF6-481B-A167-0172276D3BFF}" presName="bullet4b" presStyleLbl="node1" presStyleIdx="1" presStyleCnt="4"/>
      <dgm:spPr/>
    </dgm:pt>
    <dgm:pt modelId="{5ADDAFB7-C227-4FF0-A773-C8AFC06BA69F}" type="pres">
      <dgm:prSet presAssocID="{74B8ECFC-BBF6-481B-A167-0172276D3BFF}" presName="textBox4b" presStyleLbl="revTx" presStyleIdx="1" presStyleCnt="4">
        <dgm:presLayoutVars>
          <dgm:bulletEnabled val="1"/>
        </dgm:presLayoutVars>
      </dgm:prSet>
      <dgm:spPr/>
      <dgm:t>
        <a:bodyPr/>
        <a:lstStyle/>
        <a:p>
          <a:endParaRPr lang="es-GT"/>
        </a:p>
      </dgm:t>
    </dgm:pt>
    <dgm:pt modelId="{F658FA82-9933-4373-9DC2-380A825EBFF9}" type="pres">
      <dgm:prSet presAssocID="{76BBC653-69CA-430C-BF15-4790696AC52E}" presName="bullet4c" presStyleLbl="node1" presStyleIdx="2" presStyleCnt="4"/>
      <dgm:spPr/>
    </dgm:pt>
    <dgm:pt modelId="{50BED23F-4586-4CB6-ABF4-E7D37152B922}" type="pres">
      <dgm:prSet presAssocID="{76BBC653-69CA-430C-BF15-4790696AC52E}" presName="textBox4c" presStyleLbl="revTx" presStyleIdx="2" presStyleCnt="4">
        <dgm:presLayoutVars>
          <dgm:bulletEnabled val="1"/>
        </dgm:presLayoutVars>
      </dgm:prSet>
      <dgm:spPr/>
      <dgm:t>
        <a:bodyPr/>
        <a:lstStyle/>
        <a:p>
          <a:endParaRPr lang="es-GT"/>
        </a:p>
      </dgm:t>
    </dgm:pt>
    <dgm:pt modelId="{ED21BECE-2315-4FCE-82C1-1BF82BE7406F}" type="pres">
      <dgm:prSet presAssocID="{BC6BC628-3E8B-4170-9415-75763239DD9F}" presName="bullet4d" presStyleLbl="node1" presStyleIdx="3" presStyleCnt="4"/>
      <dgm:spPr/>
    </dgm:pt>
    <dgm:pt modelId="{CF5EF342-83C8-4746-AFDB-132FEE79BDC6}" type="pres">
      <dgm:prSet presAssocID="{BC6BC628-3E8B-4170-9415-75763239DD9F}" presName="textBox4d" presStyleLbl="revTx" presStyleIdx="3" presStyleCnt="4" custScaleY="101385">
        <dgm:presLayoutVars>
          <dgm:bulletEnabled val="1"/>
        </dgm:presLayoutVars>
      </dgm:prSet>
      <dgm:spPr/>
      <dgm:t>
        <a:bodyPr/>
        <a:lstStyle/>
        <a:p>
          <a:endParaRPr lang="es-GT"/>
        </a:p>
      </dgm:t>
    </dgm:pt>
  </dgm:ptLst>
  <dgm:cxnLst>
    <dgm:cxn modelId="{F93ED241-5C4F-42BD-AB3F-D1D9067D4726}" srcId="{8F838E4C-0728-47CF-9579-9C828D57D8CB}" destId="{76BBC653-69CA-430C-BF15-4790696AC52E}" srcOrd="2" destOrd="0" parTransId="{77B62245-59CB-418C-B793-ECD7FF08F771}" sibTransId="{FC801F3A-4839-4666-807D-0ED9DDE02A0A}"/>
    <dgm:cxn modelId="{8B0D0EF0-286A-4BA8-AC70-710B7E0B51B6}" type="presOf" srcId="{76BBC653-69CA-430C-BF15-4790696AC52E}" destId="{50BED23F-4586-4CB6-ABF4-E7D37152B922}" srcOrd="0" destOrd="0" presId="urn:microsoft.com/office/officeart/2005/8/layout/arrow2"/>
    <dgm:cxn modelId="{FFA6DEC7-5691-44EE-9484-F4A9005546D3}" srcId="{8F838E4C-0728-47CF-9579-9C828D57D8CB}" destId="{74B8ECFC-BBF6-481B-A167-0172276D3BFF}" srcOrd="1" destOrd="0" parTransId="{78F0931E-5768-4488-B171-9E188B3CEA3E}" sibTransId="{E7AE3F83-8A1E-4A5E-B9BC-12AED7CC3FC5}"/>
    <dgm:cxn modelId="{65F00251-22EC-4491-BD7F-D756D869DCF0}" type="presOf" srcId="{8F838E4C-0728-47CF-9579-9C828D57D8CB}" destId="{06409909-F480-4690-809E-59A702B6C755}" srcOrd="0" destOrd="0" presId="urn:microsoft.com/office/officeart/2005/8/layout/arrow2"/>
    <dgm:cxn modelId="{50EE48EC-075B-4336-960C-D92B1B95DF2E}" type="presOf" srcId="{BC6BC628-3E8B-4170-9415-75763239DD9F}" destId="{CF5EF342-83C8-4746-AFDB-132FEE79BDC6}" srcOrd="0" destOrd="0" presId="urn:microsoft.com/office/officeart/2005/8/layout/arrow2"/>
    <dgm:cxn modelId="{EB158111-23AC-4B30-A178-F90BC1CB7A3D}" type="presOf" srcId="{E9A8A692-71E4-4E40-9B66-6481C0EA0A9B}" destId="{DD9087DB-1546-4B16-BEA8-5A7D238E314F}" srcOrd="0" destOrd="0" presId="urn:microsoft.com/office/officeart/2005/8/layout/arrow2"/>
    <dgm:cxn modelId="{2E5434A5-859C-410C-BBCD-36079B8FB806}" srcId="{8F838E4C-0728-47CF-9579-9C828D57D8CB}" destId="{BC6BC628-3E8B-4170-9415-75763239DD9F}" srcOrd="3" destOrd="0" parTransId="{72E1A9E3-ED42-4AE7-B872-27AF58020007}" sibTransId="{D1EA6805-A78C-4CC2-AFC2-470C5DFE060B}"/>
    <dgm:cxn modelId="{B0C7F0E5-D7F1-4EB0-9493-215261E3F1F0}" srcId="{8F838E4C-0728-47CF-9579-9C828D57D8CB}" destId="{E9A8A692-71E4-4E40-9B66-6481C0EA0A9B}" srcOrd="0" destOrd="0" parTransId="{0398DA42-AD51-49B3-93C2-36C498E67F1A}" sibTransId="{BFE2703C-AD6C-478D-BCB1-237BA3CCBE73}"/>
    <dgm:cxn modelId="{3F211543-2BAA-4AC7-B6F8-86AA9F07EC99}" type="presOf" srcId="{74B8ECFC-BBF6-481B-A167-0172276D3BFF}" destId="{5ADDAFB7-C227-4FF0-A773-C8AFC06BA69F}" srcOrd="0" destOrd="0" presId="urn:microsoft.com/office/officeart/2005/8/layout/arrow2"/>
    <dgm:cxn modelId="{1C0CE4F4-22D9-41F9-B2CD-861FBBCB6BEC}" type="presParOf" srcId="{06409909-F480-4690-809E-59A702B6C755}" destId="{953E39EC-06DD-42E4-BFB4-F5D8F5AF04DC}" srcOrd="0" destOrd="0" presId="urn:microsoft.com/office/officeart/2005/8/layout/arrow2"/>
    <dgm:cxn modelId="{48FFCB77-D47B-425A-82E4-0B8AFFC206D6}" type="presParOf" srcId="{06409909-F480-4690-809E-59A702B6C755}" destId="{0CFC1AAB-9B7A-470B-BA7B-A80BD7C1C683}" srcOrd="1" destOrd="0" presId="urn:microsoft.com/office/officeart/2005/8/layout/arrow2"/>
    <dgm:cxn modelId="{A2715E7A-1BE4-452E-BAA3-575B16E2D4FC}" type="presParOf" srcId="{0CFC1AAB-9B7A-470B-BA7B-A80BD7C1C683}" destId="{1F675EDA-4DAB-406B-9B5B-F277D425A2B7}" srcOrd="0" destOrd="0" presId="urn:microsoft.com/office/officeart/2005/8/layout/arrow2"/>
    <dgm:cxn modelId="{BB2A10FA-0EEB-4647-8E8C-3DD9998CB8C5}" type="presParOf" srcId="{0CFC1AAB-9B7A-470B-BA7B-A80BD7C1C683}" destId="{DD9087DB-1546-4B16-BEA8-5A7D238E314F}" srcOrd="1" destOrd="0" presId="urn:microsoft.com/office/officeart/2005/8/layout/arrow2"/>
    <dgm:cxn modelId="{85B3DC91-3139-4509-B136-6E89D2FC5BFE}" type="presParOf" srcId="{0CFC1AAB-9B7A-470B-BA7B-A80BD7C1C683}" destId="{6C91F317-2F0E-400E-816A-9D402DD16AB4}" srcOrd="2" destOrd="0" presId="urn:microsoft.com/office/officeart/2005/8/layout/arrow2"/>
    <dgm:cxn modelId="{3E15D2D6-EF4C-4D8B-BF15-6D4C44A08540}" type="presParOf" srcId="{0CFC1AAB-9B7A-470B-BA7B-A80BD7C1C683}" destId="{5ADDAFB7-C227-4FF0-A773-C8AFC06BA69F}" srcOrd="3" destOrd="0" presId="urn:microsoft.com/office/officeart/2005/8/layout/arrow2"/>
    <dgm:cxn modelId="{3AD5F2A3-C606-4117-88DA-384650F514E3}" type="presParOf" srcId="{0CFC1AAB-9B7A-470B-BA7B-A80BD7C1C683}" destId="{F658FA82-9933-4373-9DC2-380A825EBFF9}" srcOrd="4" destOrd="0" presId="urn:microsoft.com/office/officeart/2005/8/layout/arrow2"/>
    <dgm:cxn modelId="{97B48DEC-5326-4E93-B250-18DE9D97D0A8}" type="presParOf" srcId="{0CFC1AAB-9B7A-470B-BA7B-A80BD7C1C683}" destId="{50BED23F-4586-4CB6-ABF4-E7D37152B922}" srcOrd="5" destOrd="0" presId="urn:microsoft.com/office/officeart/2005/8/layout/arrow2"/>
    <dgm:cxn modelId="{0064252D-924A-4FA5-9F65-5397F50BD24B}" type="presParOf" srcId="{0CFC1AAB-9B7A-470B-BA7B-A80BD7C1C683}" destId="{ED21BECE-2315-4FCE-82C1-1BF82BE7406F}" srcOrd="6" destOrd="0" presId="urn:microsoft.com/office/officeart/2005/8/layout/arrow2"/>
    <dgm:cxn modelId="{762DAEE2-57F7-4B0F-A798-5A9FF33A6DB2}" type="presParOf" srcId="{0CFC1AAB-9B7A-470B-BA7B-A80BD7C1C683}" destId="{CF5EF342-83C8-4746-AFDB-132FEE79BDC6}"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E39EC-06DD-42E4-BFB4-F5D8F5AF04DC}">
      <dsp:nvSpPr>
        <dsp:cNvPr id="0" name=""/>
        <dsp:cNvSpPr/>
      </dsp:nvSpPr>
      <dsp:spPr>
        <a:xfrm>
          <a:off x="0" y="138110"/>
          <a:ext cx="7162800" cy="447675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675EDA-4DAB-406B-9B5B-F277D425A2B7}">
      <dsp:nvSpPr>
        <dsp:cNvPr id="0" name=""/>
        <dsp:cNvSpPr/>
      </dsp:nvSpPr>
      <dsp:spPr>
        <a:xfrm>
          <a:off x="705535" y="3467022"/>
          <a:ext cx="164744" cy="1647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9087DB-1546-4B16-BEA8-5A7D238E314F}">
      <dsp:nvSpPr>
        <dsp:cNvPr id="0" name=""/>
        <dsp:cNvSpPr/>
      </dsp:nvSpPr>
      <dsp:spPr>
        <a:xfrm>
          <a:off x="787908" y="3549394"/>
          <a:ext cx="1224838" cy="1065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295" tIns="0" rIns="0" bIns="0" numCol="1" spcCol="1270" anchor="t" anchorCtr="0">
          <a:noAutofit/>
        </a:bodyPr>
        <a:lstStyle/>
        <a:p>
          <a:pPr lvl="0" algn="l" defTabSz="666750">
            <a:lnSpc>
              <a:spcPct val="90000"/>
            </a:lnSpc>
            <a:spcBef>
              <a:spcPct val="0"/>
            </a:spcBef>
            <a:spcAft>
              <a:spcPct val="35000"/>
            </a:spcAft>
          </a:pPr>
          <a:r>
            <a:rPr lang="es-GT" sz="1500" kern="1200" dirty="0" smtClean="0"/>
            <a:t>Formación de gametos por Meiosis</a:t>
          </a:r>
          <a:endParaRPr lang="es-GT" sz="1500" kern="1200" dirty="0"/>
        </a:p>
      </dsp:txBody>
      <dsp:txXfrm>
        <a:off x="787908" y="3549394"/>
        <a:ext cx="1224838" cy="1065466"/>
      </dsp:txXfrm>
    </dsp:sp>
    <dsp:sp modelId="{6C91F317-2F0E-400E-816A-9D402DD16AB4}">
      <dsp:nvSpPr>
        <dsp:cNvPr id="0" name=""/>
        <dsp:cNvSpPr/>
      </dsp:nvSpPr>
      <dsp:spPr>
        <a:xfrm>
          <a:off x="1869490" y="2425730"/>
          <a:ext cx="286512" cy="2865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DDAFB7-C227-4FF0-A773-C8AFC06BA69F}">
      <dsp:nvSpPr>
        <dsp:cNvPr id="0" name=""/>
        <dsp:cNvSpPr/>
      </dsp:nvSpPr>
      <dsp:spPr>
        <a:xfrm>
          <a:off x="2012746" y="2568986"/>
          <a:ext cx="1504188" cy="2045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817" tIns="0" rIns="0" bIns="0" numCol="1" spcCol="1270" anchor="t" anchorCtr="0">
          <a:noAutofit/>
        </a:bodyPr>
        <a:lstStyle/>
        <a:p>
          <a:pPr lvl="0" algn="l" defTabSz="666750">
            <a:lnSpc>
              <a:spcPct val="90000"/>
            </a:lnSpc>
            <a:spcBef>
              <a:spcPct val="0"/>
            </a:spcBef>
            <a:spcAft>
              <a:spcPct val="35000"/>
            </a:spcAft>
          </a:pPr>
          <a:r>
            <a:rPr lang="es-GT" sz="1500" kern="1200" dirty="0" smtClean="0"/>
            <a:t>Polinización </a:t>
          </a:r>
          <a:endParaRPr lang="es-GT" sz="1500" kern="1200" dirty="0"/>
        </a:p>
      </dsp:txBody>
      <dsp:txXfrm>
        <a:off x="2012746" y="2568986"/>
        <a:ext cx="1504188" cy="2045874"/>
      </dsp:txXfrm>
    </dsp:sp>
    <dsp:sp modelId="{F658FA82-9933-4373-9DC2-380A825EBFF9}">
      <dsp:nvSpPr>
        <dsp:cNvPr id="0" name=""/>
        <dsp:cNvSpPr/>
      </dsp:nvSpPr>
      <dsp:spPr>
        <a:xfrm>
          <a:off x="3355771" y="1658415"/>
          <a:ext cx="379628" cy="3796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BED23F-4586-4CB6-ABF4-E7D37152B922}">
      <dsp:nvSpPr>
        <dsp:cNvPr id="0" name=""/>
        <dsp:cNvSpPr/>
      </dsp:nvSpPr>
      <dsp:spPr>
        <a:xfrm>
          <a:off x="3545586" y="1848229"/>
          <a:ext cx="1504188" cy="2766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157" tIns="0" rIns="0" bIns="0" numCol="1" spcCol="1270" anchor="t" anchorCtr="0">
          <a:noAutofit/>
        </a:bodyPr>
        <a:lstStyle/>
        <a:p>
          <a:pPr lvl="0" algn="l" defTabSz="666750">
            <a:lnSpc>
              <a:spcPct val="90000"/>
            </a:lnSpc>
            <a:spcBef>
              <a:spcPct val="0"/>
            </a:spcBef>
            <a:spcAft>
              <a:spcPct val="35000"/>
            </a:spcAft>
          </a:pPr>
          <a:r>
            <a:rPr lang="es-GT" sz="1500" kern="1200" dirty="0" smtClean="0"/>
            <a:t>Fecundación</a:t>
          </a:r>
          <a:endParaRPr lang="es-GT" sz="1500" kern="1200" dirty="0"/>
        </a:p>
      </dsp:txBody>
      <dsp:txXfrm>
        <a:off x="3545586" y="1848229"/>
        <a:ext cx="1504188" cy="2766631"/>
      </dsp:txXfrm>
    </dsp:sp>
    <dsp:sp modelId="{ED21BECE-2315-4FCE-82C1-1BF82BE7406F}">
      <dsp:nvSpPr>
        <dsp:cNvPr id="0" name=""/>
        <dsp:cNvSpPr/>
      </dsp:nvSpPr>
      <dsp:spPr>
        <a:xfrm>
          <a:off x="4974564" y="1150751"/>
          <a:ext cx="508558" cy="5085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5EF342-83C8-4746-AFDB-132FEE79BDC6}">
      <dsp:nvSpPr>
        <dsp:cNvPr id="0" name=""/>
        <dsp:cNvSpPr/>
      </dsp:nvSpPr>
      <dsp:spPr>
        <a:xfrm>
          <a:off x="5228844" y="1382803"/>
          <a:ext cx="1504188" cy="3254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475" tIns="0" rIns="0" bIns="0" numCol="1" spcCol="1270" anchor="t" anchorCtr="0">
          <a:noAutofit/>
        </a:bodyPr>
        <a:lstStyle/>
        <a:p>
          <a:pPr lvl="0" algn="l" defTabSz="666750">
            <a:lnSpc>
              <a:spcPct val="90000"/>
            </a:lnSpc>
            <a:spcBef>
              <a:spcPct val="0"/>
            </a:spcBef>
            <a:spcAft>
              <a:spcPct val="35000"/>
            </a:spcAft>
          </a:pPr>
          <a:r>
            <a:rPr lang="es-GT" sz="1500" kern="1200" dirty="0" smtClean="0"/>
            <a:t>Formación de otras </a:t>
          </a:r>
          <a:r>
            <a:rPr lang="es-GT" sz="1500" kern="1200" dirty="0" err="1" smtClean="0"/>
            <a:t>estructuas</a:t>
          </a:r>
          <a:endParaRPr lang="es-GT" sz="1500" kern="1200" dirty="0" smtClean="0"/>
        </a:p>
        <a:p>
          <a:pPr lvl="0" algn="l" defTabSz="666750">
            <a:lnSpc>
              <a:spcPct val="90000"/>
            </a:lnSpc>
            <a:spcBef>
              <a:spcPct val="0"/>
            </a:spcBef>
            <a:spcAft>
              <a:spcPct val="35000"/>
            </a:spcAft>
          </a:pPr>
          <a:r>
            <a:rPr lang="es-GT" sz="1500" kern="1200" dirty="0" smtClean="0"/>
            <a:t>Semillas, frutos, substancias de reserva etc.</a:t>
          </a:r>
          <a:endParaRPr lang="es-GT" sz="1500" kern="1200" dirty="0"/>
        </a:p>
      </dsp:txBody>
      <dsp:txXfrm>
        <a:off x="5228844" y="1382803"/>
        <a:ext cx="1504188" cy="3254285"/>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GT"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CC5B9F-09D9-408D-9B5F-EF12F6C2D92E}" type="datetimeFigureOut">
              <a:rPr lang="es-GT" smtClean="0"/>
              <a:t>10/08/2020</a:t>
            </a:fld>
            <a:endParaRPr lang="es-GT"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GT"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GT"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D7F5A4-5492-46DB-A623-E9FA38374230}" type="slidenum">
              <a:rPr lang="es-GT" smtClean="0"/>
              <a:t>‹Nº›</a:t>
            </a:fld>
            <a:endParaRPr lang="es-GT" dirty="0"/>
          </a:p>
        </p:txBody>
      </p:sp>
    </p:spTree>
    <p:extLst>
      <p:ext uri="{BB962C8B-B14F-4D97-AF65-F5344CB8AC3E}">
        <p14:creationId xmlns:p14="http://schemas.microsoft.com/office/powerpoint/2010/main" val="2738621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s-GT"/>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GT"/>
          </a:p>
        </p:txBody>
      </p:sp>
      <p:sp>
        <p:nvSpPr>
          <p:cNvPr id="4" name="3 Marcador de fecha"/>
          <p:cNvSpPr>
            <a:spLocks noGrp="1"/>
          </p:cNvSpPr>
          <p:nvPr>
            <p:ph type="dt" sz="half" idx="10"/>
          </p:nvPr>
        </p:nvSpPr>
        <p:spPr/>
        <p:txBody>
          <a:bodyPr/>
          <a:lstStyle/>
          <a:p>
            <a:fld id="{419DC36A-AFE8-40F9-B4A3-973E9CDC31E0}" type="datetimeFigureOut">
              <a:rPr lang="es-GT" smtClean="0">
                <a:solidFill>
                  <a:prstClr val="black">
                    <a:tint val="75000"/>
                  </a:prstClr>
                </a:solidFill>
              </a:rPr>
              <a:pPr/>
              <a:t>10/08/2020</a:t>
            </a:fld>
            <a:endParaRPr lang="es-GT"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GT"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6C0CDB0-BDC6-49D8-B2DB-1409A755696E}" type="slidenum">
              <a:rPr lang="es-GT" smtClean="0">
                <a:solidFill>
                  <a:prstClr val="black">
                    <a:tint val="75000"/>
                  </a:prstClr>
                </a:solidFill>
              </a:rPr>
              <a:pPr/>
              <a:t>‹Nº›</a:t>
            </a:fld>
            <a:endParaRPr lang="es-GT" dirty="0">
              <a:solidFill>
                <a:prstClr val="black">
                  <a:tint val="75000"/>
                </a:prstClr>
              </a:solidFill>
            </a:endParaRPr>
          </a:p>
        </p:txBody>
      </p:sp>
    </p:spTree>
    <p:extLst>
      <p:ext uri="{BB962C8B-B14F-4D97-AF65-F5344CB8AC3E}">
        <p14:creationId xmlns:p14="http://schemas.microsoft.com/office/powerpoint/2010/main" val="33414792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419DC36A-AFE8-40F9-B4A3-973E9CDC31E0}" type="datetimeFigureOut">
              <a:rPr lang="es-GT" smtClean="0">
                <a:solidFill>
                  <a:prstClr val="black">
                    <a:tint val="75000"/>
                  </a:prstClr>
                </a:solidFill>
              </a:rPr>
              <a:pPr/>
              <a:t>10/08/2020</a:t>
            </a:fld>
            <a:endParaRPr lang="es-GT"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GT"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6C0CDB0-BDC6-49D8-B2DB-1409A755696E}" type="slidenum">
              <a:rPr lang="es-GT" smtClean="0">
                <a:solidFill>
                  <a:prstClr val="black">
                    <a:tint val="75000"/>
                  </a:prstClr>
                </a:solidFill>
              </a:rPr>
              <a:pPr/>
              <a:t>‹Nº›</a:t>
            </a:fld>
            <a:endParaRPr lang="es-GT" dirty="0">
              <a:solidFill>
                <a:prstClr val="black">
                  <a:tint val="75000"/>
                </a:prstClr>
              </a:solidFill>
            </a:endParaRPr>
          </a:p>
        </p:txBody>
      </p:sp>
    </p:spTree>
    <p:extLst>
      <p:ext uri="{BB962C8B-B14F-4D97-AF65-F5344CB8AC3E}">
        <p14:creationId xmlns:p14="http://schemas.microsoft.com/office/powerpoint/2010/main" val="25398426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GT"/>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419DC36A-AFE8-40F9-B4A3-973E9CDC31E0}" type="datetimeFigureOut">
              <a:rPr lang="es-GT" smtClean="0">
                <a:solidFill>
                  <a:prstClr val="black">
                    <a:tint val="75000"/>
                  </a:prstClr>
                </a:solidFill>
              </a:rPr>
              <a:pPr/>
              <a:t>10/08/2020</a:t>
            </a:fld>
            <a:endParaRPr lang="es-GT"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GT"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6C0CDB0-BDC6-49D8-B2DB-1409A755696E}" type="slidenum">
              <a:rPr lang="es-GT" smtClean="0">
                <a:solidFill>
                  <a:prstClr val="black">
                    <a:tint val="75000"/>
                  </a:prstClr>
                </a:solidFill>
              </a:rPr>
              <a:pPr/>
              <a:t>‹Nº›</a:t>
            </a:fld>
            <a:endParaRPr lang="es-GT" dirty="0">
              <a:solidFill>
                <a:prstClr val="black">
                  <a:tint val="75000"/>
                </a:prstClr>
              </a:solidFill>
            </a:endParaRPr>
          </a:p>
        </p:txBody>
      </p:sp>
    </p:spTree>
    <p:extLst>
      <p:ext uri="{BB962C8B-B14F-4D97-AF65-F5344CB8AC3E}">
        <p14:creationId xmlns:p14="http://schemas.microsoft.com/office/powerpoint/2010/main" val="33970239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10"/>
          </p:nvPr>
        </p:nvSpPr>
        <p:spPr/>
        <p:txBody>
          <a:bodyPr/>
          <a:lstStyle/>
          <a:p>
            <a:fld id="{419DC36A-AFE8-40F9-B4A3-973E9CDC31E0}" type="datetimeFigureOut">
              <a:rPr lang="es-GT" smtClean="0">
                <a:solidFill>
                  <a:prstClr val="black">
                    <a:tint val="75000"/>
                  </a:prstClr>
                </a:solidFill>
              </a:rPr>
              <a:pPr/>
              <a:t>10/08/2020</a:t>
            </a:fld>
            <a:endParaRPr lang="es-GT"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GT"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6C0CDB0-BDC6-49D8-B2DB-1409A755696E}" type="slidenum">
              <a:rPr lang="es-GT" smtClean="0">
                <a:solidFill>
                  <a:prstClr val="black">
                    <a:tint val="75000"/>
                  </a:prstClr>
                </a:solidFill>
              </a:rPr>
              <a:pPr/>
              <a:t>‹Nº›</a:t>
            </a:fld>
            <a:endParaRPr lang="es-GT" dirty="0">
              <a:solidFill>
                <a:prstClr val="black">
                  <a:tint val="75000"/>
                </a:prstClr>
              </a:solidFill>
            </a:endParaRPr>
          </a:p>
        </p:txBody>
      </p:sp>
    </p:spTree>
    <p:extLst>
      <p:ext uri="{BB962C8B-B14F-4D97-AF65-F5344CB8AC3E}">
        <p14:creationId xmlns:p14="http://schemas.microsoft.com/office/powerpoint/2010/main" val="9879039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19DC36A-AFE8-40F9-B4A3-973E9CDC31E0}" type="datetimeFigureOut">
              <a:rPr lang="es-GT" smtClean="0">
                <a:solidFill>
                  <a:prstClr val="black">
                    <a:tint val="75000"/>
                  </a:prstClr>
                </a:solidFill>
              </a:rPr>
              <a:pPr/>
              <a:t>10/08/2020</a:t>
            </a:fld>
            <a:endParaRPr lang="es-GT"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GT"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6C0CDB0-BDC6-49D8-B2DB-1409A755696E}" type="slidenum">
              <a:rPr lang="es-GT" smtClean="0">
                <a:solidFill>
                  <a:prstClr val="black">
                    <a:tint val="75000"/>
                  </a:prstClr>
                </a:solidFill>
              </a:rPr>
              <a:pPr/>
              <a:t>‹Nº›</a:t>
            </a:fld>
            <a:endParaRPr lang="es-GT" dirty="0">
              <a:solidFill>
                <a:prstClr val="black">
                  <a:tint val="75000"/>
                </a:prstClr>
              </a:solidFill>
            </a:endParaRPr>
          </a:p>
        </p:txBody>
      </p:sp>
    </p:spTree>
    <p:extLst>
      <p:ext uri="{BB962C8B-B14F-4D97-AF65-F5344CB8AC3E}">
        <p14:creationId xmlns:p14="http://schemas.microsoft.com/office/powerpoint/2010/main" val="38682691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4 Marcador de fecha"/>
          <p:cNvSpPr>
            <a:spLocks noGrp="1"/>
          </p:cNvSpPr>
          <p:nvPr>
            <p:ph type="dt" sz="half" idx="10"/>
          </p:nvPr>
        </p:nvSpPr>
        <p:spPr/>
        <p:txBody>
          <a:bodyPr/>
          <a:lstStyle/>
          <a:p>
            <a:fld id="{419DC36A-AFE8-40F9-B4A3-973E9CDC31E0}" type="datetimeFigureOut">
              <a:rPr lang="es-GT" smtClean="0">
                <a:solidFill>
                  <a:prstClr val="black">
                    <a:tint val="75000"/>
                  </a:prstClr>
                </a:solidFill>
              </a:rPr>
              <a:pPr/>
              <a:t>10/08/2020</a:t>
            </a:fld>
            <a:endParaRPr lang="es-GT"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GT"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6C0CDB0-BDC6-49D8-B2DB-1409A755696E}" type="slidenum">
              <a:rPr lang="es-GT" smtClean="0">
                <a:solidFill>
                  <a:prstClr val="black">
                    <a:tint val="75000"/>
                  </a:prstClr>
                </a:solidFill>
              </a:rPr>
              <a:pPr/>
              <a:t>‹Nº›</a:t>
            </a:fld>
            <a:endParaRPr lang="es-GT" dirty="0">
              <a:solidFill>
                <a:prstClr val="black">
                  <a:tint val="75000"/>
                </a:prstClr>
              </a:solidFill>
            </a:endParaRPr>
          </a:p>
        </p:txBody>
      </p:sp>
    </p:spTree>
    <p:extLst>
      <p:ext uri="{BB962C8B-B14F-4D97-AF65-F5344CB8AC3E}">
        <p14:creationId xmlns:p14="http://schemas.microsoft.com/office/powerpoint/2010/main" val="20575567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7" name="6 Marcador de fecha"/>
          <p:cNvSpPr>
            <a:spLocks noGrp="1"/>
          </p:cNvSpPr>
          <p:nvPr>
            <p:ph type="dt" sz="half" idx="10"/>
          </p:nvPr>
        </p:nvSpPr>
        <p:spPr/>
        <p:txBody>
          <a:bodyPr/>
          <a:lstStyle/>
          <a:p>
            <a:fld id="{419DC36A-AFE8-40F9-B4A3-973E9CDC31E0}" type="datetimeFigureOut">
              <a:rPr lang="es-GT" smtClean="0">
                <a:solidFill>
                  <a:prstClr val="black">
                    <a:tint val="75000"/>
                  </a:prstClr>
                </a:solidFill>
              </a:rPr>
              <a:pPr/>
              <a:t>10/08/2020</a:t>
            </a:fld>
            <a:endParaRPr lang="es-GT" dirty="0">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GT" dirty="0">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6C0CDB0-BDC6-49D8-B2DB-1409A755696E}" type="slidenum">
              <a:rPr lang="es-GT" smtClean="0">
                <a:solidFill>
                  <a:prstClr val="black">
                    <a:tint val="75000"/>
                  </a:prstClr>
                </a:solidFill>
              </a:rPr>
              <a:pPr/>
              <a:t>‹Nº›</a:t>
            </a:fld>
            <a:endParaRPr lang="es-GT" dirty="0">
              <a:solidFill>
                <a:prstClr val="black">
                  <a:tint val="75000"/>
                </a:prstClr>
              </a:solidFill>
            </a:endParaRPr>
          </a:p>
        </p:txBody>
      </p:sp>
    </p:spTree>
    <p:extLst>
      <p:ext uri="{BB962C8B-B14F-4D97-AF65-F5344CB8AC3E}">
        <p14:creationId xmlns:p14="http://schemas.microsoft.com/office/powerpoint/2010/main" val="25658289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GT"/>
          </a:p>
        </p:txBody>
      </p:sp>
      <p:sp>
        <p:nvSpPr>
          <p:cNvPr id="3" name="2 Marcador de fecha"/>
          <p:cNvSpPr>
            <a:spLocks noGrp="1"/>
          </p:cNvSpPr>
          <p:nvPr>
            <p:ph type="dt" sz="half" idx="10"/>
          </p:nvPr>
        </p:nvSpPr>
        <p:spPr/>
        <p:txBody>
          <a:bodyPr/>
          <a:lstStyle/>
          <a:p>
            <a:fld id="{419DC36A-AFE8-40F9-B4A3-973E9CDC31E0}" type="datetimeFigureOut">
              <a:rPr lang="es-GT" smtClean="0">
                <a:solidFill>
                  <a:prstClr val="black">
                    <a:tint val="75000"/>
                  </a:prstClr>
                </a:solidFill>
              </a:rPr>
              <a:pPr/>
              <a:t>10/08/2020</a:t>
            </a:fld>
            <a:endParaRPr lang="es-GT" dirty="0">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GT"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6C0CDB0-BDC6-49D8-B2DB-1409A755696E}" type="slidenum">
              <a:rPr lang="es-GT" smtClean="0">
                <a:solidFill>
                  <a:prstClr val="black">
                    <a:tint val="75000"/>
                  </a:prstClr>
                </a:solidFill>
              </a:rPr>
              <a:pPr/>
              <a:t>‹Nº›</a:t>
            </a:fld>
            <a:endParaRPr lang="es-GT" dirty="0">
              <a:solidFill>
                <a:prstClr val="black">
                  <a:tint val="75000"/>
                </a:prstClr>
              </a:solidFill>
            </a:endParaRPr>
          </a:p>
        </p:txBody>
      </p:sp>
    </p:spTree>
    <p:extLst>
      <p:ext uri="{BB962C8B-B14F-4D97-AF65-F5344CB8AC3E}">
        <p14:creationId xmlns:p14="http://schemas.microsoft.com/office/powerpoint/2010/main" val="22974095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19DC36A-AFE8-40F9-B4A3-973E9CDC31E0}" type="datetimeFigureOut">
              <a:rPr lang="es-GT" smtClean="0">
                <a:solidFill>
                  <a:prstClr val="black">
                    <a:tint val="75000"/>
                  </a:prstClr>
                </a:solidFill>
              </a:rPr>
              <a:pPr/>
              <a:t>10/08/2020</a:t>
            </a:fld>
            <a:endParaRPr lang="es-GT" dirty="0">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GT" dirty="0">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6C0CDB0-BDC6-49D8-B2DB-1409A755696E}" type="slidenum">
              <a:rPr lang="es-GT" smtClean="0">
                <a:solidFill>
                  <a:prstClr val="black">
                    <a:tint val="75000"/>
                  </a:prstClr>
                </a:solidFill>
              </a:rPr>
              <a:pPr/>
              <a:t>‹Nº›</a:t>
            </a:fld>
            <a:endParaRPr lang="es-GT" dirty="0">
              <a:solidFill>
                <a:prstClr val="black">
                  <a:tint val="75000"/>
                </a:prstClr>
              </a:solidFill>
            </a:endParaRPr>
          </a:p>
        </p:txBody>
      </p:sp>
    </p:spTree>
    <p:extLst>
      <p:ext uri="{BB962C8B-B14F-4D97-AF65-F5344CB8AC3E}">
        <p14:creationId xmlns:p14="http://schemas.microsoft.com/office/powerpoint/2010/main" val="17039449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GT"/>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19DC36A-AFE8-40F9-B4A3-973E9CDC31E0}" type="datetimeFigureOut">
              <a:rPr lang="es-GT" smtClean="0">
                <a:solidFill>
                  <a:prstClr val="black">
                    <a:tint val="75000"/>
                  </a:prstClr>
                </a:solidFill>
              </a:rPr>
              <a:pPr/>
              <a:t>10/08/2020</a:t>
            </a:fld>
            <a:endParaRPr lang="es-GT"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GT"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6C0CDB0-BDC6-49D8-B2DB-1409A755696E}" type="slidenum">
              <a:rPr lang="es-GT" smtClean="0">
                <a:solidFill>
                  <a:prstClr val="black">
                    <a:tint val="75000"/>
                  </a:prstClr>
                </a:solidFill>
              </a:rPr>
              <a:pPr/>
              <a:t>‹Nº›</a:t>
            </a:fld>
            <a:endParaRPr lang="es-GT" dirty="0">
              <a:solidFill>
                <a:prstClr val="black">
                  <a:tint val="75000"/>
                </a:prstClr>
              </a:solidFill>
            </a:endParaRPr>
          </a:p>
        </p:txBody>
      </p:sp>
    </p:spTree>
    <p:extLst>
      <p:ext uri="{BB962C8B-B14F-4D97-AF65-F5344CB8AC3E}">
        <p14:creationId xmlns:p14="http://schemas.microsoft.com/office/powerpoint/2010/main" val="815401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GT"/>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dirty="0"/>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19DC36A-AFE8-40F9-B4A3-973E9CDC31E0}" type="datetimeFigureOut">
              <a:rPr lang="es-GT" smtClean="0">
                <a:solidFill>
                  <a:prstClr val="black">
                    <a:tint val="75000"/>
                  </a:prstClr>
                </a:solidFill>
              </a:rPr>
              <a:pPr/>
              <a:t>10/08/2020</a:t>
            </a:fld>
            <a:endParaRPr lang="es-GT"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GT"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6C0CDB0-BDC6-49D8-B2DB-1409A755696E}" type="slidenum">
              <a:rPr lang="es-GT" smtClean="0">
                <a:solidFill>
                  <a:prstClr val="black">
                    <a:tint val="75000"/>
                  </a:prstClr>
                </a:solidFill>
              </a:rPr>
              <a:pPr/>
              <a:t>‹Nº›</a:t>
            </a:fld>
            <a:endParaRPr lang="es-GT" dirty="0">
              <a:solidFill>
                <a:prstClr val="black">
                  <a:tint val="75000"/>
                </a:prstClr>
              </a:solidFill>
            </a:endParaRPr>
          </a:p>
        </p:txBody>
      </p:sp>
    </p:spTree>
    <p:extLst>
      <p:ext uri="{BB962C8B-B14F-4D97-AF65-F5344CB8AC3E}">
        <p14:creationId xmlns:p14="http://schemas.microsoft.com/office/powerpoint/2010/main" val="20209147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GT"/>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GT"/>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DC36A-AFE8-40F9-B4A3-973E9CDC31E0}" type="datetimeFigureOut">
              <a:rPr lang="es-GT" smtClean="0">
                <a:solidFill>
                  <a:prstClr val="black">
                    <a:tint val="75000"/>
                  </a:prstClr>
                </a:solidFill>
              </a:rPr>
              <a:pPr/>
              <a:t>10/08/2020</a:t>
            </a:fld>
            <a:endParaRPr lang="es-GT" dirty="0">
              <a:solidFill>
                <a:prstClr val="black">
                  <a:tint val="75000"/>
                </a:prstClr>
              </a:solidFill>
            </a:endParaRPr>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dirty="0">
              <a:solidFill>
                <a:prstClr val="black">
                  <a:tint val="75000"/>
                </a:prstClr>
              </a:solidFill>
            </a:endParaRPr>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C0CDB0-BDC6-49D8-B2DB-1409A755696E}" type="slidenum">
              <a:rPr lang="es-GT" smtClean="0">
                <a:solidFill>
                  <a:prstClr val="black">
                    <a:tint val="75000"/>
                  </a:prstClr>
                </a:solidFill>
              </a:rPr>
              <a:pPr/>
              <a:t>‹Nº›</a:t>
            </a:fld>
            <a:endParaRPr lang="es-GT" dirty="0">
              <a:solidFill>
                <a:prstClr val="black">
                  <a:tint val="75000"/>
                </a:prstClr>
              </a:solidFill>
            </a:endParaRPr>
          </a:p>
        </p:txBody>
      </p:sp>
    </p:spTree>
    <p:extLst>
      <p:ext uri="{BB962C8B-B14F-4D97-AF65-F5344CB8AC3E}">
        <p14:creationId xmlns:p14="http://schemas.microsoft.com/office/powerpoint/2010/main" val="2276782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ecured.cu/Gameto" TargetMode="External"/><Relationship Id="rId3" Type="http://schemas.openxmlformats.org/officeDocument/2006/relationships/hyperlink" Target="https://www.ecured.cu/Organismo" TargetMode="External"/><Relationship Id="rId7" Type="http://schemas.openxmlformats.org/officeDocument/2006/relationships/hyperlink" Target="https://www.ecured.cu/Mitosis" TargetMode="External"/><Relationship Id="rId2" Type="http://schemas.openxmlformats.org/officeDocument/2006/relationships/hyperlink" Target="https://www.ecured.cu/Reproducci%C3%B3n" TargetMode="External"/><Relationship Id="rId1" Type="http://schemas.openxmlformats.org/officeDocument/2006/relationships/slideLayout" Target="../slideLayouts/slideLayout2.xml"/><Relationship Id="rId6" Type="http://schemas.openxmlformats.org/officeDocument/2006/relationships/hyperlink" Target="https://www.ecured.cu/Individuo" TargetMode="External"/><Relationship Id="rId5" Type="http://schemas.openxmlformats.org/officeDocument/2006/relationships/hyperlink" Target="https://www.ecured.cu/Cuerpo" TargetMode="External"/><Relationship Id="rId4" Type="http://schemas.openxmlformats.org/officeDocument/2006/relationships/hyperlink" Target="https://www.ecured.cu/C%C3%A9lul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2400"/>
            <a:ext cx="8229600" cy="1265238"/>
          </a:xfrm>
        </p:spPr>
        <p:txBody>
          <a:bodyPr>
            <a:noAutofit/>
          </a:bodyPr>
          <a:lstStyle/>
          <a:p>
            <a:r>
              <a:rPr lang="es-GT" sz="3200" dirty="0"/>
              <a:t> </a:t>
            </a:r>
            <a:r>
              <a:rPr lang="es-GT" sz="3200" b="1" dirty="0"/>
              <a:t>UNIDAD </a:t>
            </a:r>
            <a:r>
              <a:rPr lang="es-GT" sz="3200" b="1" dirty="0" smtClean="0"/>
              <a:t>III LA REPRODUCCIÓN EN LAS PLANTAS SUPERIORES</a:t>
            </a:r>
            <a:r>
              <a:rPr lang="es-GT" sz="3200" b="1" dirty="0"/>
              <a:t/>
            </a:r>
            <a:br>
              <a:rPr lang="es-GT" sz="3200" b="1" dirty="0"/>
            </a:br>
            <a:endParaRPr lang="es-GT" sz="3200" dirty="0"/>
          </a:p>
        </p:txBody>
      </p:sp>
      <p:pic>
        <p:nvPicPr>
          <p:cNvPr id="4" name="Marcador de contenido 3"/>
          <p:cNvPicPr>
            <a:picLocks noGrp="1" noChangeAspect="1"/>
          </p:cNvPicPr>
          <p:nvPr>
            <p:ph idx="1"/>
          </p:nvPr>
        </p:nvPicPr>
        <p:blipFill>
          <a:blip r:embed="rId2"/>
          <a:stretch>
            <a:fillRect/>
          </a:stretch>
        </p:blipFill>
        <p:spPr>
          <a:xfrm>
            <a:off x="1066496" y="1762927"/>
            <a:ext cx="7011008" cy="4200508"/>
          </a:xfrm>
          <a:prstGeom prst="rect">
            <a:avLst/>
          </a:prstGeom>
        </p:spPr>
      </p:pic>
    </p:spTree>
    <p:extLst>
      <p:ext uri="{BB962C8B-B14F-4D97-AF65-F5344CB8AC3E}">
        <p14:creationId xmlns:p14="http://schemas.microsoft.com/office/powerpoint/2010/main" val="13757879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GT" dirty="0" smtClean="0"/>
              <a:t>Características de la Reproducción Asexual</a:t>
            </a:r>
            <a:endParaRPr lang="es-GT" dirty="0"/>
          </a:p>
        </p:txBody>
      </p:sp>
      <p:sp>
        <p:nvSpPr>
          <p:cNvPr id="3" name="Marcador de contenido 2"/>
          <p:cNvSpPr>
            <a:spLocks noGrp="1"/>
          </p:cNvSpPr>
          <p:nvPr>
            <p:ph idx="1"/>
          </p:nvPr>
        </p:nvSpPr>
        <p:spPr/>
        <p:txBody>
          <a:bodyPr>
            <a:normAutofit lnSpcReduction="10000"/>
          </a:bodyPr>
          <a:lstStyle/>
          <a:p>
            <a:pPr marL="0" lvl="0" indent="0" algn="just">
              <a:buClr>
                <a:srgbClr val="FF0000"/>
              </a:buClr>
              <a:buNone/>
            </a:pPr>
            <a:endParaRPr lang="es-GT" sz="800" dirty="0">
              <a:solidFill>
                <a:prstClr val="black"/>
              </a:solidFill>
            </a:endParaRPr>
          </a:p>
          <a:p>
            <a:pPr lvl="0" algn="just">
              <a:buClr>
                <a:srgbClr val="FF0000"/>
              </a:buClr>
              <a:buFont typeface="Wingdings" panose="05000000000000000000" pitchFamily="2" charset="2"/>
              <a:buChar char="q"/>
            </a:pPr>
            <a:r>
              <a:rPr lang="es-GT" sz="2000" dirty="0">
                <a:solidFill>
                  <a:prstClr val="black"/>
                </a:solidFill>
              </a:rPr>
              <a:t>No ocurren procesos de microsporogénesis o macrospogénesis para la formación de gametos.</a:t>
            </a:r>
          </a:p>
          <a:p>
            <a:pPr lvl="0" algn="just">
              <a:buClr>
                <a:srgbClr val="FF0000"/>
              </a:buClr>
              <a:buFont typeface="Wingdings" panose="05000000000000000000" pitchFamily="2" charset="2"/>
              <a:buChar char="q"/>
            </a:pPr>
            <a:r>
              <a:rPr lang="es-GT" sz="2000" dirty="0">
                <a:solidFill>
                  <a:prstClr val="black"/>
                </a:solidFill>
              </a:rPr>
              <a:t>No participa la división celular meiótica</a:t>
            </a:r>
          </a:p>
          <a:p>
            <a:pPr marL="0" lvl="0" indent="0" algn="just">
              <a:buClr>
                <a:srgbClr val="FF0000"/>
              </a:buClr>
              <a:buNone/>
            </a:pPr>
            <a:endParaRPr lang="es-GT" sz="800" dirty="0">
              <a:solidFill>
                <a:prstClr val="black"/>
              </a:solidFill>
            </a:endParaRPr>
          </a:p>
          <a:p>
            <a:pPr lvl="0" algn="just">
              <a:buClr>
                <a:srgbClr val="FF0000"/>
              </a:buClr>
              <a:buFont typeface="Wingdings" panose="05000000000000000000" pitchFamily="2" charset="2"/>
              <a:buChar char="q"/>
            </a:pPr>
            <a:r>
              <a:rPr lang="es-GT" sz="2000" dirty="0">
                <a:solidFill>
                  <a:prstClr val="black"/>
                </a:solidFill>
              </a:rPr>
              <a:t>No requiere polinización ni fertilización. </a:t>
            </a:r>
          </a:p>
          <a:p>
            <a:pPr marL="0" lvl="0" indent="0" algn="just">
              <a:buClr>
                <a:srgbClr val="FF0000"/>
              </a:buClr>
              <a:buNone/>
            </a:pPr>
            <a:endParaRPr lang="es-GT" sz="800" dirty="0">
              <a:solidFill>
                <a:prstClr val="black"/>
              </a:solidFill>
            </a:endParaRPr>
          </a:p>
          <a:p>
            <a:pPr lvl="0" algn="just">
              <a:buClr>
                <a:srgbClr val="FF0000"/>
              </a:buClr>
              <a:buFont typeface="Wingdings" panose="05000000000000000000" pitchFamily="2" charset="2"/>
              <a:buChar char="q"/>
            </a:pPr>
            <a:r>
              <a:rPr lang="es-GT" sz="2000" dirty="0">
                <a:solidFill>
                  <a:prstClr val="black"/>
                </a:solidFill>
              </a:rPr>
              <a:t>La división celular que domina estos procesos es la mitosis. </a:t>
            </a:r>
            <a:endParaRPr lang="es-GT" sz="2000" dirty="0" smtClean="0">
              <a:solidFill>
                <a:prstClr val="black"/>
              </a:solidFill>
            </a:endParaRPr>
          </a:p>
          <a:p>
            <a:pPr lvl="0" algn="just">
              <a:buClr>
                <a:srgbClr val="FF0000"/>
              </a:buClr>
              <a:buFont typeface="Wingdings" panose="05000000000000000000" pitchFamily="2" charset="2"/>
              <a:buChar char="q"/>
            </a:pPr>
            <a:r>
              <a:rPr lang="es-GT" sz="2000" dirty="0" smtClean="0">
                <a:solidFill>
                  <a:prstClr val="black"/>
                </a:solidFill>
              </a:rPr>
              <a:t>Da origen a los clones</a:t>
            </a:r>
            <a:endParaRPr lang="es-GT" sz="2000" dirty="0">
              <a:solidFill>
                <a:prstClr val="black"/>
              </a:solidFill>
            </a:endParaRPr>
          </a:p>
          <a:p>
            <a:pPr marL="0" lvl="0" indent="0" algn="just">
              <a:buClr>
                <a:srgbClr val="FF0000"/>
              </a:buClr>
              <a:buNone/>
            </a:pPr>
            <a:endParaRPr lang="es-GT" sz="2000" dirty="0">
              <a:solidFill>
                <a:prstClr val="black"/>
              </a:solidFill>
            </a:endParaRPr>
          </a:p>
          <a:p>
            <a:pPr marL="0" lvl="0" indent="0" algn="just">
              <a:buClr>
                <a:srgbClr val="FF0000"/>
              </a:buClr>
              <a:buNone/>
            </a:pPr>
            <a:r>
              <a:rPr lang="es-GT" sz="2000" b="1" dirty="0">
                <a:solidFill>
                  <a:prstClr val="black"/>
                </a:solidFill>
              </a:rPr>
              <a:t>Producción de plantas a partir de estructuras vegetativas, hojas, tallos y raíces de una sola planta progenitora a través de la mitosis conduce a la formación de clones, es decir la producción de individuos genéticamente  idénticos a la planta madre o progenitora. </a:t>
            </a:r>
          </a:p>
          <a:p>
            <a:endParaRPr lang="es-GT" dirty="0"/>
          </a:p>
        </p:txBody>
      </p:sp>
    </p:spTree>
    <p:extLst>
      <p:ext uri="{BB962C8B-B14F-4D97-AF65-F5344CB8AC3E}">
        <p14:creationId xmlns:p14="http://schemas.microsoft.com/office/powerpoint/2010/main" val="42481704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220120" y="4495800"/>
            <a:ext cx="3409529" cy="2362200"/>
          </a:xfrm>
          <a:prstGeom prst="rect">
            <a:avLst/>
          </a:prstGeom>
        </p:spPr>
      </p:pic>
      <p:pic>
        <p:nvPicPr>
          <p:cNvPr id="3" name="Imagen 2"/>
          <p:cNvPicPr>
            <a:picLocks noChangeAspect="1"/>
          </p:cNvPicPr>
          <p:nvPr/>
        </p:nvPicPr>
        <p:blipFill>
          <a:blip r:embed="rId3"/>
          <a:stretch>
            <a:fillRect/>
          </a:stretch>
        </p:blipFill>
        <p:spPr>
          <a:xfrm>
            <a:off x="914400" y="4648200"/>
            <a:ext cx="3524250" cy="1905000"/>
          </a:xfrm>
          <a:prstGeom prst="rect">
            <a:avLst/>
          </a:prstGeom>
        </p:spPr>
      </p:pic>
      <p:pic>
        <p:nvPicPr>
          <p:cNvPr id="4" name="Imagen 3"/>
          <p:cNvPicPr>
            <a:picLocks noChangeAspect="1"/>
          </p:cNvPicPr>
          <p:nvPr/>
        </p:nvPicPr>
        <p:blipFill>
          <a:blip r:embed="rId4"/>
          <a:stretch>
            <a:fillRect/>
          </a:stretch>
        </p:blipFill>
        <p:spPr>
          <a:xfrm>
            <a:off x="685801" y="381000"/>
            <a:ext cx="6477000" cy="4114800"/>
          </a:xfrm>
          <a:prstGeom prst="rect">
            <a:avLst/>
          </a:prstGeom>
        </p:spPr>
      </p:pic>
    </p:spTree>
    <p:extLst>
      <p:ext uri="{BB962C8B-B14F-4D97-AF65-F5344CB8AC3E}">
        <p14:creationId xmlns:p14="http://schemas.microsoft.com/office/powerpoint/2010/main" val="35723385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7257" y="923418"/>
            <a:ext cx="9151257" cy="782011"/>
          </a:xfrm>
          <a:prstGeom prst="rect">
            <a:avLst/>
          </a:prstGeom>
          <a:solidFill>
            <a:srgbClr val="002060"/>
          </a:solidFill>
          <a:ln>
            <a:solidFill>
              <a:srgbClr val="00B0F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s-GT" sz="2800" b="1" dirty="0" smtClean="0"/>
              <a:t>REPRODUCCIÓN ASEXUAL NATURAL</a:t>
            </a:r>
            <a:endParaRPr lang="es-GT" sz="2800" b="1" dirty="0"/>
          </a:p>
        </p:txBody>
      </p:sp>
      <p:sp>
        <p:nvSpPr>
          <p:cNvPr id="6" name="5 Rectángulo"/>
          <p:cNvSpPr/>
          <p:nvPr/>
        </p:nvSpPr>
        <p:spPr>
          <a:xfrm>
            <a:off x="0" y="476673"/>
            <a:ext cx="9144000" cy="144016"/>
          </a:xfrm>
          <a:prstGeom prst="rect">
            <a:avLst/>
          </a:prstGeom>
          <a:ln>
            <a:solidFill>
              <a:schemeClr val="bg1">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GT" dirty="0"/>
          </a:p>
        </p:txBody>
      </p:sp>
    </p:spTree>
    <p:extLst>
      <p:ext uri="{BB962C8B-B14F-4D97-AF65-F5344CB8AC3E}">
        <p14:creationId xmlns:p14="http://schemas.microsoft.com/office/powerpoint/2010/main" val="33369638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6 Título"/>
          <p:cNvSpPr>
            <a:spLocks noGrp="1"/>
          </p:cNvSpPr>
          <p:nvPr>
            <p:ph sz="half" idx="1"/>
          </p:nvPr>
        </p:nvSpPr>
        <p:spPr>
          <a:xfrm>
            <a:off x="608669" y="975048"/>
            <a:ext cx="7919400" cy="4968552"/>
          </a:xfrm>
        </p:spPr>
        <p:txBody>
          <a:bodyPr>
            <a:noAutofit/>
          </a:bodyPr>
          <a:lstStyle/>
          <a:p>
            <a:pPr lvl="0" algn="just">
              <a:buClr>
                <a:srgbClr val="FF0000"/>
              </a:buClr>
              <a:buFont typeface="Wingdings" panose="05000000000000000000" pitchFamily="2" charset="2"/>
              <a:buChar char="q"/>
            </a:pPr>
            <a:endParaRPr lang="es-GT" sz="800" dirty="0" smtClean="0"/>
          </a:p>
          <a:p>
            <a:pPr lvl="0" algn="just">
              <a:buClr>
                <a:srgbClr val="FF0000"/>
              </a:buClr>
              <a:buFont typeface="Wingdings" panose="05000000000000000000" pitchFamily="2" charset="2"/>
              <a:buChar char="q"/>
            </a:pPr>
            <a:r>
              <a:rPr lang="es-GT" sz="2000" dirty="0" smtClean="0"/>
              <a:t>Tallo subterráneo engrosado </a:t>
            </a:r>
            <a:r>
              <a:rPr lang="es-GT" sz="2000" dirty="0"/>
              <a:t>cuya función </a:t>
            </a:r>
            <a:r>
              <a:rPr lang="es-GT" sz="2000" dirty="0" smtClean="0"/>
              <a:t>es </a:t>
            </a:r>
            <a:r>
              <a:rPr lang="es-GT" sz="2000" dirty="0"/>
              <a:t>almacenar almidón</a:t>
            </a:r>
            <a:r>
              <a:rPr lang="es-GT" sz="2000" dirty="0" smtClean="0"/>
              <a:t>. </a:t>
            </a:r>
          </a:p>
          <a:p>
            <a:pPr lvl="0" algn="just">
              <a:buClr>
                <a:srgbClr val="FF0000"/>
              </a:buClr>
              <a:buFont typeface="Wingdings" panose="05000000000000000000" pitchFamily="2" charset="2"/>
              <a:buChar char="q"/>
            </a:pPr>
            <a:endParaRPr lang="es-GT" sz="800" dirty="0"/>
          </a:p>
          <a:p>
            <a:pPr lvl="0" algn="just">
              <a:buClr>
                <a:srgbClr val="FF0000"/>
              </a:buClr>
              <a:buFont typeface="Wingdings" panose="05000000000000000000" pitchFamily="2" charset="2"/>
              <a:buChar char="q"/>
            </a:pPr>
            <a:r>
              <a:rPr lang="es-GT" sz="2000" dirty="0" smtClean="0"/>
              <a:t>Contiene una serie de escamas laterales (ojos) que producen yemas. </a:t>
            </a:r>
          </a:p>
          <a:p>
            <a:pPr marL="0" lvl="0" indent="0" algn="just">
              <a:buClr>
                <a:srgbClr val="FF0000"/>
              </a:buClr>
              <a:buNone/>
            </a:pPr>
            <a:endParaRPr lang="es-GT" sz="800" dirty="0" smtClean="0"/>
          </a:p>
          <a:p>
            <a:pPr lvl="0" algn="just">
              <a:buClr>
                <a:srgbClr val="FF0000"/>
              </a:buClr>
              <a:buFont typeface="Wingdings" panose="05000000000000000000" pitchFamily="2" charset="2"/>
              <a:buChar char="q"/>
            </a:pPr>
            <a:r>
              <a:rPr lang="es-GT" sz="2000" dirty="0" smtClean="0"/>
              <a:t>Estas yemas desarrollan nuevos brotes. </a:t>
            </a:r>
            <a:endParaRPr lang="es-GT" sz="2000" dirty="0" smtClean="0"/>
          </a:p>
          <a:p>
            <a:pPr lvl="0" algn="just">
              <a:buClr>
                <a:srgbClr val="FF0000"/>
              </a:buClr>
              <a:buFont typeface="Wingdings" panose="05000000000000000000" pitchFamily="2" charset="2"/>
              <a:buChar char="q"/>
            </a:pPr>
            <a:r>
              <a:rPr lang="es-GT" sz="2000" dirty="0" smtClean="0"/>
              <a:t>Ocurre en Oca (</a:t>
            </a:r>
            <a:r>
              <a:rPr lang="es-GT" sz="2000" dirty="0" err="1" smtClean="0"/>
              <a:t>Oxalis</a:t>
            </a:r>
            <a:r>
              <a:rPr lang="es-GT" sz="2000" dirty="0" smtClean="0"/>
              <a:t> tuberosa ) y  papa (Solanum</a:t>
            </a:r>
            <a:endParaRPr lang="es-GT" sz="2000" dirty="0" smtClean="0"/>
          </a:p>
          <a:p>
            <a:pPr lvl="0" algn="just">
              <a:buClr>
                <a:srgbClr val="FF0000"/>
              </a:buClr>
              <a:buFont typeface="Wingdings" panose="05000000000000000000" pitchFamily="2" charset="2"/>
              <a:buChar char="q"/>
            </a:pPr>
            <a:endParaRPr lang="es-GT" sz="2000" dirty="0" smtClean="0"/>
          </a:p>
          <a:p>
            <a:pPr marL="0" lvl="0" indent="0" algn="just">
              <a:buClr>
                <a:srgbClr val="FF0000"/>
              </a:buClr>
              <a:buNone/>
            </a:pPr>
            <a:endParaRPr lang="es-GT" sz="2000" dirty="0" smtClean="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800" dirty="0" smtClean="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800" dirty="0" smtClean="0"/>
          </a:p>
          <a:p>
            <a:pPr lvl="0" algn="just">
              <a:buClr>
                <a:srgbClr val="FF0000"/>
              </a:buClr>
              <a:buFont typeface="Wingdings" panose="05000000000000000000" pitchFamily="2" charset="2"/>
              <a:buChar char="q"/>
            </a:pPr>
            <a:endParaRPr lang="es-GT" sz="800" dirty="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400" dirty="0" smtClean="0"/>
          </a:p>
          <a:p>
            <a:pPr marL="0" lvl="0" indent="0" algn="just">
              <a:buClr>
                <a:srgbClr val="FF0000"/>
              </a:buClr>
              <a:buNone/>
            </a:pPr>
            <a:endParaRPr lang="es-GT" sz="800" dirty="0" smtClean="0"/>
          </a:p>
          <a:p>
            <a:pPr lvl="1" algn="just">
              <a:buClr>
                <a:srgbClr val="FF0000"/>
              </a:buClr>
              <a:buFont typeface="Wingdings" panose="05000000000000000000" pitchFamily="2" charset="2"/>
              <a:buChar char="v"/>
            </a:pPr>
            <a:endParaRPr lang="es-GT" sz="1400" dirty="0" smtClean="0"/>
          </a:p>
          <a:p>
            <a:pPr lvl="0" algn="just">
              <a:buClr>
                <a:srgbClr val="0070C0"/>
              </a:buClr>
              <a:buFont typeface="Wingdings" panose="05000000000000000000" pitchFamily="2" charset="2"/>
              <a:buChar char="q"/>
            </a:pPr>
            <a:endParaRPr lang="es-GT" sz="1800" dirty="0" smtClean="0"/>
          </a:p>
          <a:p>
            <a:pPr lvl="0" algn="just">
              <a:buClr>
                <a:srgbClr val="0070C0"/>
              </a:buClr>
              <a:buFont typeface="Wingdings" panose="05000000000000000000" pitchFamily="2" charset="2"/>
              <a:buChar char="q"/>
            </a:pPr>
            <a:endParaRPr lang="es-GT" sz="1800" b="1" dirty="0" smtClean="0"/>
          </a:p>
          <a:p>
            <a:pPr lvl="0" algn="just">
              <a:buClr>
                <a:srgbClr val="0070C0"/>
              </a:buClr>
              <a:buFont typeface="Wingdings" panose="05000000000000000000" pitchFamily="2" charset="2"/>
              <a:buChar char="q"/>
            </a:pPr>
            <a:endParaRPr lang="es-GT" sz="1800" b="1" dirty="0"/>
          </a:p>
          <a:p>
            <a:pPr lvl="0" algn="just">
              <a:buClr>
                <a:srgbClr val="0070C0"/>
              </a:buClr>
              <a:buFont typeface="Wingdings" panose="05000000000000000000" pitchFamily="2" charset="2"/>
              <a:buChar char="q"/>
            </a:pPr>
            <a:endParaRPr lang="es-GT" sz="1800" b="1" dirty="0" smtClean="0"/>
          </a:p>
          <a:p>
            <a:pPr lvl="0" algn="just">
              <a:buClr>
                <a:srgbClr val="0070C0"/>
              </a:buClr>
              <a:buFont typeface="Wingdings" panose="05000000000000000000" pitchFamily="2" charset="2"/>
              <a:buChar char="q"/>
            </a:pPr>
            <a:endParaRPr lang="es-GT" sz="1800" b="1" dirty="0" smtClean="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smtClean="0"/>
          </a:p>
          <a:p>
            <a:pPr lvl="1">
              <a:buClr>
                <a:schemeClr val="accent3"/>
              </a:buClr>
              <a:buFont typeface="Wingdings" pitchFamily="2" charset="2"/>
              <a:buChar char="§"/>
            </a:pPr>
            <a:endParaRPr lang="es-GT" sz="1600" dirty="0"/>
          </a:p>
          <a:p>
            <a:pPr lvl="1">
              <a:buClr>
                <a:schemeClr val="accent3"/>
              </a:buClr>
              <a:buFont typeface="Wingdings" pitchFamily="2" charset="2"/>
              <a:buChar char="§"/>
            </a:pPr>
            <a:endParaRPr lang="es-GT" sz="1000" u="sng" dirty="0"/>
          </a:p>
          <a:p>
            <a:pPr lvl="1">
              <a:buClr>
                <a:schemeClr val="accent3"/>
              </a:buClr>
              <a:buFont typeface="Wingdings" pitchFamily="2" charset="2"/>
              <a:buChar char="§"/>
            </a:pPr>
            <a:endParaRPr lang="es-GT" sz="1000" u="sng" dirty="0" smtClean="0"/>
          </a:p>
          <a:p>
            <a:pPr lvl="1">
              <a:buClr>
                <a:schemeClr val="accent3"/>
              </a:buClr>
              <a:buFont typeface="Wingdings" pitchFamily="2" charset="2"/>
              <a:buChar char="§"/>
            </a:pPr>
            <a:endParaRPr lang="es-GT" sz="1400" u="sng" dirty="0"/>
          </a:p>
          <a:p>
            <a:pPr lvl="1">
              <a:buClr>
                <a:schemeClr val="accent3"/>
              </a:buClr>
              <a:buFont typeface="Wingdings" pitchFamily="2" charset="2"/>
              <a:buChar char="§"/>
            </a:pPr>
            <a:endParaRPr lang="es-GT" sz="1400" u="sng" dirty="0" smtClean="0"/>
          </a:p>
        </p:txBody>
      </p:sp>
      <p:sp>
        <p:nvSpPr>
          <p:cNvPr id="4" name="AutoShape 8" descr="Resultado de imagen para tomate podr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dirty="0"/>
          </a:p>
        </p:txBody>
      </p:sp>
      <p:sp>
        <p:nvSpPr>
          <p:cNvPr id="12" name="11 Rectángulo"/>
          <p:cNvSpPr/>
          <p:nvPr/>
        </p:nvSpPr>
        <p:spPr>
          <a:xfrm>
            <a:off x="-7259" y="0"/>
            <a:ext cx="9151257" cy="914400"/>
          </a:xfrm>
          <a:prstGeom prst="rect">
            <a:avLst/>
          </a:prstGeom>
          <a:solidFill>
            <a:srgbClr val="00B0F0">
              <a:alpha val="77000"/>
            </a:srgbClr>
          </a:solidFill>
          <a:ln>
            <a:solidFill>
              <a:srgbClr val="00B0F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s-GT" sz="2800" b="1" dirty="0" smtClean="0">
                <a:solidFill>
                  <a:srgbClr val="002060"/>
                </a:solidFill>
              </a:rPr>
              <a:t>Tubérculo</a:t>
            </a:r>
            <a:endParaRPr lang="es-GT" sz="2800" b="1" dirty="0">
              <a:solidFill>
                <a:srgbClr val="002060"/>
              </a:solidFill>
            </a:endParaRPr>
          </a:p>
        </p:txBody>
      </p:sp>
      <p:cxnSp>
        <p:nvCxnSpPr>
          <p:cNvPr id="7" name="6 Conector recto"/>
          <p:cNvCxnSpPr/>
          <p:nvPr/>
        </p:nvCxnSpPr>
        <p:spPr>
          <a:xfrm>
            <a:off x="1" y="6324600"/>
            <a:ext cx="9148556" cy="0"/>
          </a:xfrm>
          <a:prstGeom prst="line">
            <a:avLst/>
          </a:prstGeom>
          <a:ln>
            <a:solidFill>
              <a:srgbClr val="002060"/>
            </a:solidFill>
          </a:ln>
        </p:spPr>
        <p:style>
          <a:lnRef idx="3">
            <a:schemeClr val="accent2"/>
          </a:lnRef>
          <a:fillRef idx="0">
            <a:schemeClr val="accent2"/>
          </a:fillRef>
          <a:effectRef idx="2">
            <a:schemeClr val="accent2"/>
          </a:effectRef>
          <a:fontRef idx="minor">
            <a:schemeClr val="tx1"/>
          </a:fontRef>
        </p:style>
      </p:cxnSp>
      <p:pic>
        <p:nvPicPr>
          <p:cNvPr id="2052" name="Picture 4" descr="http://botanical-online.com/fotos/alimentos/patatas.jpg"/>
          <p:cNvPicPr>
            <a:picLocks noChangeAspect="1" noChangeArrowheads="1"/>
          </p:cNvPicPr>
          <p:nvPr/>
        </p:nvPicPr>
        <p:blipFill rotWithShape="1">
          <a:blip r:embed="rId2">
            <a:extLst>
              <a:ext uri="{28A0092B-C50C-407E-A947-70E740481C1C}">
                <a14:useLocalDpi xmlns:a14="http://schemas.microsoft.com/office/drawing/2010/main" val="0"/>
              </a:ext>
            </a:extLst>
          </a:blip>
          <a:srcRect r="15520" b="9618"/>
          <a:stretch/>
        </p:blipFill>
        <p:spPr bwMode="auto">
          <a:xfrm>
            <a:off x="5710881" y="3733800"/>
            <a:ext cx="2899719"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 name="Imagen 1"/>
          <p:cNvPicPr>
            <a:picLocks noChangeAspect="1"/>
          </p:cNvPicPr>
          <p:nvPr/>
        </p:nvPicPr>
        <p:blipFill>
          <a:blip r:embed="rId3"/>
          <a:stretch>
            <a:fillRect/>
          </a:stretch>
        </p:blipFill>
        <p:spPr>
          <a:xfrm>
            <a:off x="1066800" y="3886200"/>
            <a:ext cx="1847850" cy="1905000"/>
          </a:xfrm>
          <a:prstGeom prst="rect">
            <a:avLst/>
          </a:prstGeom>
        </p:spPr>
      </p:pic>
    </p:spTree>
    <p:extLst>
      <p:ext uri="{BB962C8B-B14F-4D97-AF65-F5344CB8AC3E}">
        <p14:creationId xmlns:p14="http://schemas.microsoft.com/office/powerpoint/2010/main" val="22175631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Hijuelos</a:t>
            </a:r>
            <a:endParaRPr lang="es-GT" dirty="0"/>
          </a:p>
        </p:txBody>
      </p:sp>
      <p:pic>
        <p:nvPicPr>
          <p:cNvPr id="4" name="Marcador de contenido 3"/>
          <p:cNvPicPr>
            <a:picLocks noGrp="1" noChangeAspect="1"/>
          </p:cNvPicPr>
          <p:nvPr>
            <p:ph idx="1"/>
          </p:nvPr>
        </p:nvPicPr>
        <p:blipFill>
          <a:blip r:embed="rId2"/>
          <a:stretch>
            <a:fillRect/>
          </a:stretch>
        </p:blipFill>
        <p:spPr>
          <a:xfrm>
            <a:off x="2095500" y="2924968"/>
            <a:ext cx="2476500" cy="1838325"/>
          </a:xfrm>
          <a:prstGeom prst="rect">
            <a:avLst/>
          </a:prstGeom>
        </p:spPr>
      </p:pic>
      <p:pic>
        <p:nvPicPr>
          <p:cNvPr id="5" name="Imagen 4"/>
          <p:cNvPicPr>
            <a:picLocks noChangeAspect="1"/>
          </p:cNvPicPr>
          <p:nvPr/>
        </p:nvPicPr>
        <p:blipFill>
          <a:blip r:embed="rId3"/>
          <a:stretch>
            <a:fillRect/>
          </a:stretch>
        </p:blipFill>
        <p:spPr>
          <a:xfrm>
            <a:off x="5029200" y="2886868"/>
            <a:ext cx="2438400" cy="1876425"/>
          </a:xfrm>
          <a:prstGeom prst="rect">
            <a:avLst/>
          </a:prstGeom>
        </p:spPr>
      </p:pic>
    </p:spTree>
    <p:extLst>
      <p:ext uri="{BB962C8B-B14F-4D97-AF65-F5344CB8AC3E}">
        <p14:creationId xmlns:p14="http://schemas.microsoft.com/office/powerpoint/2010/main" val="42121416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6 Título"/>
          <p:cNvSpPr>
            <a:spLocks noGrp="1"/>
          </p:cNvSpPr>
          <p:nvPr>
            <p:ph sz="half" idx="1"/>
          </p:nvPr>
        </p:nvSpPr>
        <p:spPr>
          <a:xfrm>
            <a:off x="608669" y="975048"/>
            <a:ext cx="7919400" cy="4968552"/>
          </a:xfrm>
        </p:spPr>
        <p:txBody>
          <a:bodyPr>
            <a:noAutofit/>
          </a:bodyPr>
          <a:lstStyle/>
          <a:p>
            <a:pPr lvl="0" algn="just">
              <a:buClr>
                <a:srgbClr val="FF0000"/>
              </a:buClr>
              <a:buFont typeface="Wingdings" panose="05000000000000000000" pitchFamily="2" charset="2"/>
              <a:buChar char="q"/>
            </a:pPr>
            <a:endParaRPr lang="es-GT" sz="800" dirty="0" smtClean="0"/>
          </a:p>
          <a:p>
            <a:pPr lvl="0" algn="just">
              <a:buClr>
                <a:srgbClr val="FF0000"/>
              </a:buClr>
              <a:buFont typeface="Wingdings" panose="05000000000000000000" pitchFamily="2" charset="2"/>
              <a:buChar char="q"/>
            </a:pPr>
            <a:r>
              <a:rPr lang="es-GT" sz="2000" dirty="0" smtClean="0"/>
              <a:t>Masa de hojas carnosas, que están dispuestas sobre un tallo corto y que encierran y sirven de alimento al menos a una yema. </a:t>
            </a:r>
          </a:p>
          <a:p>
            <a:pPr marL="0" lvl="0" indent="0" algn="just">
              <a:buClr>
                <a:srgbClr val="FF0000"/>
              </a:buClr>
              <a:buNone/>
            </a:pPr>
            <a:endParaRPr lang="es-GT" sz="800" dirty="0" smtClean="0"/>
          </a:p>
          <a:p>
            <a:pPr lvl="0" algn="just">
              <a:buClr>
                <a:srgbClr val="FF0000"/>
              </a:buClr>
              <a:buFont typeface="Wingdings" panose="05000000000000000000" pitchFamily="2" charset="2"/>
              <a:buChar char="q"/>
            </a:pPr>
            <a:r>
              <a:rPr lang="es-GT" sz="2000" dirty="0" smtClean="0"/>
              <a:t>Suelen formarse bajo tierra y dan origen a bulbillos que pueden ser separados. </a:t>
            </a:r>
            <a:r>
              <a:rPr lang="es-GT" sz="2000" dirty="0" smtClean="0"/>
              <a:t>Ajo (</a:t>
            </a:r>
            <a:r>
              <a:rPr lang="es-GT" sz="2400" i="1" dirty="0" err="1" smtClean="0"/>
              <a:t>Allium</a:t>
            </a:r>
            <a:r>
              <a:rPr lang="es-GT" sz="2400" i="1" dirty="0" smtClean="0"/>
              <a:t> sativum</a:t>
            </a:r>
            <a:r>
              <a:rPr lang="es-GT" dirty="0" smtClean="0"/>
              <a:t>)</a:t>
            </a:r>
            <a:r>
              <a:rPr lang="es-GT" sz="2000" dirty="0" smtClean="0"/>
              <a:t> y cebolla </a:t>
            </a:r>
            <a:r>
              <a:rPr lang="es-GT" sz="2400" i="1" dirty="0" smtClean="0"/>
              <a:t>(</a:t>
            </a:r>
            <a:r>
              <a:rPr lang="es-GT" sz="2400" i="1" dirty="0" err="1" smtClean="0"/>
              <a:t>Allium</a:t>
            </a:r>
            <a:r>
              <a:rPr lang="es-GT" sz="2400" i="1" dirty="0" smtClean="0"/>
              <a:t> cepa)</a:t>
            </a:r>
            <a:endParaRPr lang="es-GT" sz="2400" i="1" dirty="0" smtClean="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800" dirty="0" smtClean="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800" dirty="0" smtClean="0"/>
          </a:p>
          <a:p>
            <a:pPr lvl="0" algn="just">
              <a:buClr>
                <a:srgbClr val="FF0000"/>
              </a:buClr>
              <a:buFont typeface="Wingdings" panose="05000000000000000000" pitchFamily="2" charset="2"/>
              <a:buChar char="q"/>
            </a:pPr>
            <a:endParaRPr lang="es-GT" sz="800" dirty="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400" dirty="0" smtClean="0"/>
          </a:p>
          <a:p>
            <a:pPr marL="0" lvl="0" indent="0" algn="just">
              <a:buClr>
                <a:srgbClr val="FF0000"/>
              </a:buClr>
              <a:buNone/>
            </a:pPr>
            <a:endParaRPr lang="es-GT" sz="800" dirty="0" smtClean="0"/>
          </a:p>
          <a:p>
            <a:pPr lvl="1" algn="just">
              <a:buClr>
                <a:srgbClr val="FF0000"/>
              </a:buClr>
              <a:buFont typeface="Wingdings" panose="05000000000000000000" pitchFamily="2" charset="2"/>
              <a:buChar char="v"/>
            </a:pPr>
            <a:endParaRPr lang="es-GT" sz="1400" dirty="0" smtClean="0"/>
          </a:p>
          <a:p>
            <a:pPr lvl="0" algn="just">
              <a:buClr>
                <a:srgbClr val="0070C0"/>
              </a:buClr>
              <a:buFont typeface="Wingdings" panose="05000000000000000000" pitchFamily="2" charset="2"/>
              <a:buChar char="q"/>
            </a:pPr>
            <a:endParaRPr lang="es-GT" sz="1800" dirty="0" smtClean="0"/>
          </a:p>
          <a:p>
            <a:pPr lvl="0" algn="just">
              <a:buClr>
                <a:srgbClr val="0070C0"/>
              </a:buClr>
              <a:buFont typeface="Wingdings" panose="05000000000000000000" pitchFamily="2" charset="2"/>
              <a:buChar char="q"/>
            </a:pPr>
            <a:endParaRPr lang="es-GT" sz="1800" b="1" dirty="0" smtClean="0"/>
          </a:p>
          <a:p>
            <a:pPr lvl="0" algn="just">
              <a:buClr>
                <a:srgbClr val="0070C0"/>
              </a:buClr>
              <a:buFont typeface="Wingdings" panose="05000000000000000000" pitchFamily="2" charset="2"/>
              <a:buChar char="q"/>
            </a:pPr>
            <a:endParaRPr lang="es-GT" sz="1800" b="1" dirty="0"/>
          </a:p>
          <a:p>
            <a:pPr lvl="0" algn="just">
              <a:buClr>
                <a:srgbClr val="0070C0"/>
              </a:buClr>
              <a:buFont typeface="Wingdings" panose="05000000000000000000" pitchFamily="2" charset="2"/>
              <a:buChar char="q"/>
            </a:pPr>
            <a:endParaRPr lang="es-GT" sz="1800" b="1" dirty="0" smtClean="0"/>
          </a:p>
          <a:p>
            <a:pPr lvl="0" algn="just">
              <a:buClr>
                <a:srgbClr val="0070C0"/>
              </a:buClr>
              <a:buFont typeface="Wingdings" panose="05000000000000000000" pitchFamily="2" charset="2"/>
              <a:buChar char="q"/>
            </a:pPr>
            <a:endParaRPr lang="es-GT" sz="1800" b="1" dirty="0" smtClean="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smtClean="0"/>
          </a:p>
          <a:p>
            <a:pPr lvl="1">
              <a:buClr>
                <a:schemeClr val="accent3"/>
              </a:buClr>
              <a:buFont typeface="Wingdings" pitchFamily="2" charset="2"/>
              <a:buChar char="§"/>
            </a:pPr>
            <a:endParaRPr lang="es-GT" sz="1600" dirty="0"/>
          </a:p>
          <a:p>
            <a:pPr lvl="1">
              <a:buClr>
                <a:schemeClr val="accent3"/>
              </a:buClr>
              <a:buFont typeface="Wingdings" pitchFamily="2" charset="2"/>
              <a:buChar char="§"/>
            </a:pPr>
            <a:endParaRPr lang="es-GT" sz="1000" u="sng" dirty="0"/>
          </a:p>
          <a:p>
            <a:pPr lvl="1">
              <a:buClr>
                <a:schemeClr val="accent3"/>
              </a:buClr>
              <a:buFont typeface="Wingdings" pitchFamily="2" charset="2"/>
              <a:buChar char="§"/>
            </a:pPr>
            <a:endParaRPr lang="es-GT" sz="1000" u="sng" dirty="0" smtClean="0"/>
          </a:p>
          <a:p>
            <a:pPr lvl="1">
              <a:buClr>
                <a:schemeClr val="accent3"/>
              </a:buClr>
              <a:buFont typeface="Wingdings" pitchFamily="2" charset="2"/>
              <a:buChar char="§"/>
            </a:pPr>
            <a:endParaRPr lang="es-GT" sz="1400" u="sng" dirty="0"/>
          </a:p>
          <a:p>
            <a:pPr lvl="1">
              <a:buClr>
                <a:schemeClr val="accent3"/>
              </a:buClr>
              <a:buFont typeface="Wingdings" pitchFamily="2" charset="2"/>
              <a:buChar char="§"/>
            </a:pPr>
            <a:endParaRPr lang="es-GT" sz="1400" u="sng" dirty="0" smtClean="0"/>
          </a:p>
        </p:txBody>
      </p:sp>
      <p:sp>
        <p:nvSpPr>
          <p:cNvPr id="4" name="AutoShape 8" descr="Resultado de imagen para tomate podr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dirty="0"/>
          </a:p>
        </p:txBody>
      </p:sp>
      <p:sp>
        <p:nvSpPr>
          <p:cNvPr id="12" name="11 Rectángulo"/>
          <p:cNvSpPr/>
          <p:nvPr/>
        </p:nvSpPr>
        <p:spPr>
          <a:xfrm>
            <a:off x="-7259" y="0"/>
            <a:ext cx="9151257" cy="914400"/>
          </a:xfrm>
          <a:prstGeom prst="rect">
            <a:avLst/>
          </a:prstGeom>
          <a:solidFill>
            <a:srgbClr val="00B0F0">
              <a:alpha val="77000"/>
            </a:srgbClr>
          </a:solidFill>
          <a:ln>
            <a:solidFill>
              <a:srgbClr val="00B0F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s-GT" sz="2800" b="1" dirty="0" smtClean="0">
                <a:solidFill>
                  <a:srgbClr val="002060"/>
                </a:solidFill>
              </a:rPr>
              <a:t>Bulbo</a:t>
            </a:r>
            <a:endParaRPr lang="es-GT" sz="2800" b="1" dirty="0">
              <a:solidFill>
                <a:srgbClr val="002060"/>
              </a:solidFill>
            </a:endParaRPr>
          </a:p>
        </p:txBody>
      </p:sp>
      <p:cxnSp>
        <p:nvCxnSpPr>
          <p:cNvPr id="7" name="6 Conector recto"/>
          <p:cNvCxnSpPr/>
          <p:nvPr/>
        </p:nvCxnSpPr>
        <p:spPr>
          <a:xfrm>
            <a:off x="1" y="6324600"/>
            <a:ext cx="9148556" cy="0"/>
          </a:xfrm>
          <a:prstGeom prst="line">
            <a:avLst/>
          </a:prstGeom>
          <a:ln>
            <a:solidFill>
              <a:srgbClr val="002060"/>
            </a:solidFill>
          </a:ln>
        </p:spPr>
        <p:style>
          <a:lnRef idx="3">
            <a:schemeClr val="accent2"/>
          </a:lnRef>
          <a:fillRef idx="0">
            <a:schemeClr val="accent2"/>
          </a:fillRef>
          <a:effectRef idx="2">
            <a:schemeClr val="accent2"/>
          </a:effectRef>
          <a:fontRef idx="minor">
            <a:schemeClr val="tx1"/>
          </a:fontRef>
        </p:style>
      </p:cxn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3200400"/>
            <a:ext cx="2111584" cy="2803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3" name="Imagen 2"/>
          <p:cNvPicPr>
            <a:picLocks noChangeAspect="1"/>
          </p:cNvPicPr>
          <p:nvPr/>
        </p:nvPicPr>
        <p:blipFill>
          <a:blip r:embed="rId3"/>
          <a:stretch>
            <a:fillRect/>
          </a:stretch>
        </p:blipFill>
        <p:spPr>
          <a:xfrm>
            <a:off x="2109322" y="3657600"/>
            <a:ext cx="2919878" cy="1981200"/>
          </a:xfrm>
          <a:prstGeom prst="rect">
            <a:avLst/>
          </a:prstGeom>
        </p:spPr>
      </p:pic>
    </p:spTree>
    <p:extLst>
      <p:ext uri="{BB962C8B-B14F-4D97-AF65-F5344CB8AC3E}">
        <p14:creationId xmlns:p14="http://schemas.microsoft.com/office/powerpoint/2010/main" val="41607074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6 Título"/>
          <p:cNvSpPr>
            <a:spLocks noGrp="1"/>
          </p:cNvSpPr>
          <p:nvPr>
            <p:ph sz="half" idx="1"/>
          </p:nvPr>
        </p:nvSpPr>
        <p:spPr>
          <a:xfrm>
            <a:off x="608669" y="975048"/>
            <a:ext cx="7919400" cy="4968552"/>
          </a:xfrm>
        </p:spPr>
        <p:txBody>
          <a:bodyPr>
            <a:noAutofit/>
          </a:bodyPr>
          <a:lstStyle/>
          <a:p>
            <a:pPr lvl="0" algn="just">
              <a:buClr>
                <a:srgbClr val="FF0000"/>
              </a:buClr>
              <a:buFont typeface="Wingdings" panose="05000000000000000000" pitchFamily="2" charset="2"/>
              <a:buChar char="q"/>
            </a:pPr>
            <a:endParaRPr lang="es-GT" sz="800" dirty="0" smtClean="0"/>
          </a:p>
          <a:p>
            <a:pPr lvl="0" algn="just">
              <a:buClr>
                <a:srgbClr val="FF0000"/>
              </a:buClr>
              <a:buFont typeface="Wingdings" panose="05000000000000000000" pitchFamily="2" charset="2"/>
              <a:buChar char="q"/>
            </a:pPr>
            <a:r>
              <a:rPr lang="es-GT" sz="2000" dirty="0" smtClean="0"/>
              <a:t>El órgano de almacenamiento es el tallo engrosado y no las hojas. </a:t>
            </a:r>
          </a:p>
          <a:p>
            <a:pPr lvl="0" algn="just">
              <a:buClr>
                <a:srgbClr val="FF0000"/>
              </a:buClr>
              <a:buFont typeface="Wingdings" panose="05000000000000000000" pitchFamily="2" charset="2"/>
              <a:buChar char="q"/>
            </a:pPr>
            <a:endParaRPr lang="es-GT" sz="800" dirty="0"/>
          </a:p>
          <a:p>
            <a:pPr lvl="0" algn="just">
              <a:buClr>
                <a:srgbClr val="FF0000"/>
              </a:buClr>
              <a:buFont typeface="Wingdings" panose="05000000000000000000" pitchFamily="2" charset="2"/>
              <a:buChar char="q"/>
            </a:pPr>
            <a:r>
              <a:rPr lang="es-GT" sz="2000" dirty="0" smtClean="0"/>
              <a:t>Está cubierto de escamas con apariencia de papel, que son hojas modificadas. </a:t>
            </a:r>
            <a:r>
              <a:rPr lang="es-GT" sz="2000" dirty="0" smtClean="0"/>
              <a:t>Ejemplos el Gladiolo la malanga</a:t>
            </a:r>
            <a:endParaRPr lang="es-GT" sz="2000" dirty="0" smtClean="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800" dirty="0" smtClean="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800" dirty="0" smtClean="0"/>
          </a:p>
          <a:p>
            <a:pPr lvl="0" algn="just">
              <a:buClr>
                <a:srgbClr val="FF0000"/>
              </a:buClr>
              <a:buFont typeface="Wingdings" panose="05000000000000000000" pitchFamily="2" charset="2"/>
              <a:buChar char="q"/>
            </a:pPr>
            <a:endParaRPr lang="es-GT" sz="800" dirty="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400" dirty="0" smtClean="0"/>
          </a:p>
          <a:p>
            <a:pPr marL="0" lvl="0" indent="0" algn="just">
              <a:buClr>
                <a:srgbClr val="FF0000"/>
              </a:buClr>
              <a:buNone/>
            </a:pPr>
            <a:endParaRPr lang="es-GT" sz="800" dirty="0" smtClean="0"/>
          </a:p>
          <a:p>
            <a:pPr lvl="1" algn="just">
              <a:buClr>
                <a:srgbClr val="FF0000"/>
              </a:buClr>
              <a:buFont typeface="Wingdings" panose="05000000000000000000" pitchFamily="2" charset="2"/>
              <a:buChar char="v"/>
            </a:pPr>
            <a:endParaRPr lang="es-GT" sz="1400" dirty="0" smtClean="0"/>
          </a:p>
          <a:p>
            <a:pPr lvl="0" algn="just">
              <a:buClr>
                <a:srgbClr val="0070C0"/>
              </a:buClr>
              <a:buFont typeface="Wingdings" panose="05000000000000000000" pitchFamily="2" charset="2"/>
              <a:buChar char="q"/>
            </a:pPr>
            <a:endParaRPr lang="es-GT" sz="1800" dirty="0" smtClean="0"/>
          </a:p>
          <a:p>
            <a:pPr lvl="0" algn="just">
              <a:buClr>
                <a:srgbClr val="0070C0"/>
              </a:buClr>
              <a:buFont typeface="Wingdings" panose="05000000000000000000" pitchFamily="2" charset="2"/>
              <a:buChar char="q"/>
            </a:pPr>
            <a:endParaRPr lang="es-GT" sz="1800" b="1" dirty="0" smtClean="0"/>
          </a:p>
          <a:p>
            <a:pPr lvl="0" algn="just">
              <a:buClr>
                <a:srgbClr val="0070C0"/>
              </a:buClr>
              <a:buFont typeface="Wingdings" panose="05000000000000000000" pitchFamily="2" charset="2"/>
              <a:buChar char="q"/>
            </a:pPr>
            <a:endParaRPr lang="es-GT" sz="1800" b="1" dirty="0"/>
          </a:p>
          <a:p>
            <a:pPr lvl="0" algn="just">
              <a:buClr>
                <a:srgbClr val="0070C0"/>
              </a:buClr>
              <a:buFont typeface="Wingdings" panose="05000000000000000000" pitchFamily="2" charset="2"/>
              <a:buChar char="q"/>
            </a:pPr>
            <a:endParaRPr lang="es-GT" sz="1800" b="1" dirty="0" smtClean="0"/>
          </a:p>
          <a:p>
            <a:pPr lvl="0" algn="just">
              <a:buClr>
                <a:srgbClr val="0070C0"/>
              </a:buClr>
              <a:buFont typeface="Wingdings" panose="05000000000000000000" pitchFamily="2" charset="2"/>
              <a:buChar char="q"/>
            </a:pPr>
            <a:endParaRPr lang="es-GT" sz="1800" b="1" dirty="0" smtClean="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smtClean="0"/>
          </a:p>
          <a:p>
            <a:pPr lvl="1">
              <a:buClr>
                <a:schemeClr val="accent3"/>
              </a:buClr>
              <a:buFont typeface="Wingdings" pitchFamily="2" charset="2"/>
              <a:buChar char="§"/>
            </a:pPr>
            <a:endParaRPr lang="es-GT" sz="1600" dirty="0"/>
          </a:p>
          <a:p>
            <a:pPr lvl="1">
              <a:buClr>
                <a:schemeClr val="accent3"/>
              </a:buClr>
              <a:buFont typeface="Wingdings" pitchFamily="2" charset="2"/>
              <a:buChar char="§"/>
            </a:pPr>
            <a:endParaRPr lang="es-GT" sz="1000" u="sng" dirty="0"/>
          </a:p>
          <a:p>
            <a:pPr lvl="1">
              <a:buClr>
                <a:schemeClr val="accent3"/>
              </a:buClr>
              <a:buFont typeface="Wingdings" pitchFamily="2" charset="2"/>
              <a:buChar char="§"/>
            </a:pPr>
            <a:endParaRPr lang="es-GT" sz="1000" u="sng" dirty="0" smtClean="0"/>
          </a:p>
          <a:p>
            <a:pPr lvl="1">
              <a:buClr>
                <a:schemeClr val="accent3"/>
              </a:buClr>
              <a:buFont typeface="Wingdings" pitchFamily="2" charset="2"/>
              <a:buChar char="§"/>
            </a:pPr>
            <a:endParaRPr lang="es-GT" sz="1400" u="sng" dirty="0"/>
          </a:p>
          <a:p>
            <a:pPr lvl="1">
              <a:buClr>
                <a:schemeClr val="accent3"/>
              </a:buClr>
              <a:buFont typeface="Wingdings" pitchFamily="2" charset="2"/>
              <a:buChar char="§"/>
            </a:pPr>
            <a:endParaRPr lang="es-GT" sz="1400" u="sng" dirty="0" smtClean="0"/>
          </a:p>
        </p:txBody>
      </p:sp>
      <p:sp>
        <p:nvSpPr>
          <p:cNvPr id="4" name="AutoShape 8" descr="Resultado de imagen para tomate podr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dirty="0"/>
          </a:p>
        </p:txBody>
      </p:sp>
      <p:sp>
        <p:nvSpPr>
          <p:cNvPr id="12" name="11 Rectángulo"/>
          <p:cNvSpPr/>
          <p:nvPr/>
        </p:nvSpPr>
        <p:spPr>
          <a:xfrm>
            <a:off x="-7259" y="0"/>
            <a:ext cx="9151257" cy="914400"/>
          </a:xfrm>
          <a:prstGeom prst="rect">
            <a:avLst/>
          </a:prstGeom>
          <a:solidFill>
            <a:srgbClr val="00B0F0">
              <a:alpha val="77000"/>
            </a:srgbClr>
          </a:solidFill>
          <a:ln>
            <a:solidFill>
              <a:srgbClr val="00B0F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s-GT" sz="2800" b="1" dirty="0" smtClean="0">
                <a:solidFill>
                  <a:srgbClr val="002060"/>
                </a:solidFill>
              </a:rPr>
              <a:t>Cormo </a:t>
            </a:r>
            <a:endParaRPr lang="es-GT" sz="2800" b="1" dirty="0">
              <a:solidFill>
                <a:srgbClr val="002060"/>
              </a:solidFill>
            </a:endParaRPr>
          </a:p>
        </p:txBody>
      </p:sp>
      <p:cxnSp>
        <p:nvCxnSpPr>
          <p:cNvPr id="7" name="6 Conector recto"/>
          <p:cNvCxnSpPr/>
          <p:nvPr/>
        </p:nvCxnSpPr>
        <p:spPr>
          <a:xfrm>
            <a:off x="1" y="6324600"/>
            <a:ext cx="9148556" cy="0"/>
          </a:xfrm>
          <a:prstGeom prst="line">
            <a:avLst/>
          </a:prstGeom>
          <a:ln>
            <a:solidFill>
              <a:srgbClr val="002060"/>
            </a:solidFill>
          </a:ln>
        </p:spPr>
        <p:style>
          <a:lnRef idx="3">
            <a:schemeClr val="accent2"/>
          </a:lnRef>
          <a:fillRef idx="0">
            <a:schemeClr val="accent2"/>
          </a:fillRef>
          <a:effectRef idx="2">
            <a:schemeClr val="accent2"/>
          </a:effectRef>
          <a:fontRef idx="minor">
            <a:schemeClr val="tx1"/>
          </a:fontRef>
        </p:style>
      </p:cxn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182258"/>
            <a:ext cx="2905934" cy="25907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2" name="Imagen 1"/>
          <p:cNvPicPr>
            <a:picLocks noChangeAspect="1"/>
          </p:cNvPicPr>
          <p:nvPr/>
        </p:nvPicPr>
        <p:blipFill>
          <a:blip r:embed="rId3"/>
          <a:stretch>
            <a:fillRect/>
          </a:stretch>
        </p:blipFill>
        <p:spPr>
          <a:xfrm>
            <a:off x="307975" y="3182258"/>
            <a:ext cx="2514600" cy="2686050"/>
          </a:xfrm>
          <a:prstGeom prst="rect">
            <a:avLst/>
          </a:prstGeom>
        </p:spPr>
      </p:pic>
      <p:pic>
        <p:nvPicPr>
          <p:cNvPr id="3" name="Imagen 2"/>
          <p:cNvPicPr>
            <a:picLocks noChangeAspect="1"/>
          </p:cNvPicPr>
          <p:nvPr/>
        </p:nvPicPr>
        <p:blipFill>
          <a:blip r:embed="rId4"/>
          <a:stretch>
            <a:fillRect/>
          </a:stretch>
        </p:blipFill>
        <p:spPr>
          <a:xfrm>
            <a:off x="3105126" y="3733799"/>
            <a:ext cx="2857500" cy="2039257"/>
          </a:xfrm>
          <a:prstGeom prst="rect">
            <a:avLst/>
          </a:prstGeom>
        </p:spPr>
      </p:pic>
    </p:spTree>
    <p:extLst>
      <p:ext uri="{BB962C8B-B14F-4D97-AF65-F5344CB8AC3E}">
        <p14:creationId xmlns:p14="http://schemas.microsoft.com/office/powerpoint/2010/main" val="2566056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6 Título"/>
          <p:cNvSpPr>
            <a:spLocks noGrp="1"/>
          </p:cNvSpPr>
          <p:nvPr>
            <p:ph sz="half" idx="1"/>
          </p:nvPr>
        </p:nvSpPr>
        <p:spPr>
          <a:xfrm>
            <a:off x="608669" y="975048"/>
            <a:ext cx="7919400" cy="4968552"/>
          </a:xfrm>
        </p:spPr>
        <p:txBody>
          <a:bodyPr>
            <a:noAutofit/>
          </a:bodyPr>
          <a:lstStyle/>
          <a:p>
            <a:pPr lvl="0" algn="just">
              <a:buClr>
                <a:srgbClr val="FF0000"/>
              </a:buClr>
              <a:buFont typeface="Wingdings" panose="05000000000000000000" pitchFamily="2" charset="2"/>
              <a:buChar char="q"/>
            </a:pPr>
            <a:endParaRPr lang="es-GT" sz="800" dirty="0" smtClean="0"/>
          </a:p>
          <a:p>
            <a:pPr lvl="0" algn="just">
              <a:buClr>
                <a:srgbClr val="FF0000"/>
              </a:buClr>
              <a:buFont typeface="Wingdings" panose="05000000000000000000" pitchFamily="2" charset="2"/>
              <a:buChar char="q"/>
            </a:pPr>
            <a:r>
              <a:rPr lang="es-GT" sz="2000" dirty="0" smtClean="0"/>
              <a:t>Tallo carnoso que crece horizontalmente debajo de la superficie y actúa como órgano de acumulación de nutrientes. </a:t>
            </a:r>
            <a:r>
              <a:rPr lang="es-GT" sz="2000" dirty="0" err="1" smtClean="0"/>
              <a:t>Jenjibre</a:t>
            </a:r>
            <a:r>
              <a:rPr lang="es-GT" sz="2000" dirty="0" smtClean="0"/>
              <a:t> (</a:t>
            </a:r>
            <a:r>
              <a:rPr lang="es-GT" sz="2400" i="1" dirty="0" err="1"/>
              <a:t>Zingiber</a:t>
            </a:r>
            <a:r>
              <a:rPr lang="es-GT" sz="2400" i="1" dirty="0"/>
              <a:t> </a:t>
            </a:r>
            <a:r>
              <a:rPr lang="es-GT" sz="2400" i="1" dirty="0" err="1" smtClean="0"/>
              <a:t>officinale</a:t>
            </a:r>
            <a:r>
              <a:rPr lang="es-GT" sz="2400" i="1" dirty="0" smtClean="0"/>
              <a:t>)</a:t>
            </a:r>
            <a:r>
              <a:rPr lang="es-GT" sz="2400" i="1" dirty="0" smtClean="0"/>
              <a:t>, </a:t>
            </a:r>
            <a:r>
              <a:rPr lang="es-GT" sz="2000" dirty="0" smtClean="0"/>
              <a:t>lirio (</a:t>
            </a:r>
            <a:r>
              <a:rPr lang="es-GT" sz="2000" dirty="0" err="1" smtClean="0"/>
              <a:t>Lilium</a:t>
            </a:r>
            <a:r>
              <a:rPr lang="es-GT" sz="2000" dirty="0" smtClean="0"/>
              <a:t> sp)</a:t>
            </a:r>
            <a:endParaRPr lang="es-GT" sz="2000" dirty="0" smtClean="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800" dirty="0" smtClean="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800" dirty="0" smtClean="0"/>
          </a:p>
          <a:p>
            <a:pPr lvl="0" algn="just">
              <a:buClr>
                <a:srgbClr val="FF0000"/>
              </a:buClr>
              <a:buFont typeface="Wingdings" panose="05000000000000000000" pitchFamily="2" charset="2"/>
              <a:buChar char="q"/>
            </a:pPr>
            <a:endParaRPr lang="es-GT" sz="800" dirty="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400" dirty="0" smtClean="0"/>
          </a:p>
          <a:p>
            <a:pPr marL="0" lvl="0" indent="0" algn="just">
              <a:buClr>
                <a:srgbClr val="FF0000"/>
              </a:buClr>
              <a:buNone/>
            </a:pPr>
            <a:endParaRPr lang="es-GT" sz="800" dirty="0" smtClean="0"/>
          </a:p>
          <a:p>
            <a:pPr lvl="1" algn="just">
              <a:buClr>
                <a:srgbClr val="FF0000"/>
              </a:buClr>
              <a:buFont typeface="Wingdings" panose="05000000000000000000" pitchFamily="2" charset="2"/>
              <a:buChar char="v"/>
            </a:pPr>
            <a:endParaRPr lang="es-GT" sz="1400" dirty="0" smtClean="0"/>
          </a:p>
          <a:p>
            <a:pPr lvl="0" algn="just">
              <a:buClr>
                <a:srgbClr val="0070C0"/>
              </a:buClr>
              <a:buFont typeface="Wingdings" panose="05000000000000000000" pitchFamily="2" charset="2"/>
              <a:buChar char="q"/>
            </a:pPr>
            <a:endParaRPr lang="es-GT" sz="1800" dirty="0" smtClean="0"/>
          </a:p>
          <a:p>
            <a:pPr lvl="0" algn="just">
              <a:buClr>
                <a:srgbClr val="0070C0"/>
              </a:buClr>
              <a:buFont typeface="Wingdings" panose="05000000000000000000" pitchFamily="2" charset="2"/>
              <a:buChar char="q"/>
            </a:pPr>
            <a:endParaRPr lang="es-GT" sz="1800" b="1" dirty="0" smtClean="0"/>
          </a:p>
          <a:p>
            <a:pPr lvl="0" algn="just">
              <a:buClr>
                <a:srgbClr val="0070C0"/>
              </a:buClr>
              <a:buFont typeface="Wingdings" panose="05000000000000000000" pitchFamily="2" charset="2"/>
              <a:buChar char="q"/>
            </a:pPr>
            <a:endParaRPr lang="es-GT" sz="1800" b="1" dirty="0"/>
          </a:p>
          <a:p>
            <a:pPr lvl="0" algn="just">
              <a:buClr>
                <a:srgbClr val="0070C0"/>
              </a:buClr>
              <a:buFont typeface="Wingdings" panose="05000000000000000000" pitchFamily="2" charset="2"/>
              <a:buChar char="q"/>
            </a:pPr>
            <a:endParaRPr lang="es-GT" sz="1800" b="1" dirty="0" smtClean="0"/>
          </a:p>
          <a:p>
            <a:pPr lvl="0" algn="just">
              <a:buClr>
                <a:srgbClr val="0070C0"/>
              </a:buClr>
              <a:buFont typeface="Wingdings" panose="05000000000000000000" pitchFamily="2" charset="2"/>
              <a:buChar char="q"/>
            </a:pPr>
            <a:endParaRPr lang="es-GT" sz="1800" b="1" dirty="0" smtClean="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smtClean="0"/>
          </a:p>
          <a:p>
            <a:pPr lvl="1">
              <a:buClr>
                <a:schemeClr val="accent3"/>
              </a:buClr>
              <a:buFont typeface="Wingdings" pitchFamily="2" charset="2"/>
              <a:buChar char="§"/>
            </a:pPr>
            <a:endParaRPr lang="es-GT" sz="1600" dirty="0"/>
          </a:p>
          <a:p>
            <a:pPr lvl="1">
              <a:buClr>
                <a:schemeClr val="accent3"/>
              </a:buClr>
              <a:buFont typeface="Wingdings" pitchFamily="2" charset="2"/>
              <a:buChar char="§"/>
            </a:pPr>
            <a:endParaRPr lang="es-GT" sz="1000" u="sng" dirty="0"/>
          </a:p>
          <a:p>
            <a:pPr lvl="1">
              <a:buClr>
                <a:schemeClr val="accent3"/>
              </a:buClr>
              <a:buFont typeface="Wingdings" pitchFamily="2" charset="2"/>
              <a:buChar char="§"/>
            </a:pPr>
            <a:endParaRPr lang="es-GT" sz="1000" u="sng" dirty="0" smtClean="0"/>
          </a:p>
          <a:p>
            <a:pPr lvl="1">
              <a:buClr>
                <a:schemeClr val="accent3"/>
              </a:buClr>
              <a:buFont typeface="Wingdings" pitchFamily="2" charset="2"/>
              <a:buChar char="§"/>
            </a:pPr>
            <a:endParaRPr lang="es-GT" sz="1400" u="sng" dirty="0"/>
          </a:p>
          <a:p>
            <a:pPr lvl="1">
              <a:buClr>
                <a:schemeClr val="accent3"/>
              </a:buClr>
              <a:buFont typeface="Wingdings" pitchFamily="2" charset="2"/>
              <a:buChar char="§"/>
            </a:pPr>
            <a:endParaRPr lang="es-GT" sz="1400" u="sng" dirty="0" smtClean="0"/>
          </a:p>
        </p:txBody>
      </p:sp>
      <p:sp>
        <p:nvSpPr>
          <p:cNvPr id="4" name="AutoShape 8" descr="Resultado de imagen para tomate podr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dirty="0"/>
          </a:p>
        </p:txBody>
      </p:sp>
      <p:sp>
        <p:nvSpPr>
          <p:cNvPr id="12" name="11 Rectángulo"/>
          <p:cNvSpPr/>
          <p:nvPr/>
        </p:nvSpPr>
        <p:spPr>
          <a:xfrm>
            <a:off x="-7259" y="0"/>
            <a:ext cx="9151257" cy="914400"/>
          </a:xfrm>
          <a:prstGeom prst="rect">
            <a:avLst/>
          </a:prstGeom>
          <a:solidFill>
            <a:srgbClr val="00B0F0">
              <a:alpha val="77000"/>
            </a:srgbClr>
          </a:solidFill>
          <a:ln>
            <a:solidFill>
              <a:srgbClr val="00B0F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s-GT" sz="2800" b="1" dirty="0" smtClean="0">
                <a:solidFill>
                  <a:srgbClr val="002060"/>
                </a:solidFill>
              </a:rPr>
              <a:t>Rizoma </a:t>
            </a:r>
            <a:endParaRPr lang="es-GT" sz="2800" b="1" dirty="0">
              <a:solidFill>
                <a:srgbClr val="002060"/>
              </a:solidFill>
            </a:endParaRPr>
          </a:p>
        </p:txBody>
      </p:sp>
      <p:cxnSp>
        <p:nvCxnSpPr>
          <p:cNvPr id="7" name="6 Conector recto"/>
          <p:cNvCxnSpPr/>
          <p:nvPr/>
        </p:nvCxnSpPr>
        <p:spPr>
          <a:xfrm>
            <a:off x="1" y="6324600"/>
            <a:ext cx="9148556" cy="0"/>
          </a:xfrm>
          <a:prstGeom prst="line">
            <a:avLst/>
          </a:prstGeom>
          <a:ln>
            <a:solidFill>
              <a:srgbClr val="002060"/>
            </a:solidFill>
          </a:ln>
        </p:spPr>
        <p:style>
          <a:lnRef idx="3">
            <a:schemeClr val="accent2"/>
          </a:lnRef>
          <a:fillRef idx="0">
            <a:schemeClr val="accent2"/>
          </a:fillRef>
          <a:effectRef idx="2">
            <a:schemeClr val="accent2"/>
          </a:effectRef>
          <a:fontRef idx="minor">
            <a:schemeClr val="tx1"/>
          </a:fontRef>
        </p:style>
      </p:cxnSp>
      <p:pic>
        <p:nvPicPr>
          <p:cNvPr id="5122" name="Picture 2" descr="http://www.afuegolento.com/assets/img_db/entidades/old/articulos/foto_parnot29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395559"/>
            <a:ext cx="3190875" cy="37766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 name="Imagen 1"/>
          <p:cNvPicPr>
            <a:picLocks noChangeAspect="1"/>
          </p:cNvPicPr>
          <p:nvPr/>
        </p:nvPicPr>
        <p:blipFill>
          <a:blip r:embed="rId3"/>
          <a:stretch>
            <a:fillRect/>
          </a:stretch>
        </p:blipFill>
        <p:spPr>
          <a:xfrm>
            <a:off x="3473431" y="4162425"/>
            <a:ext cx="1857375" cy="1238250"/>
          </a:xfrm>
          <a:prstGeom prst="rect">
            <a:avLst/>
          </a:prstGeom>
        </p:spPr>
      </p:pic>
      <p:pic>
        <p:nvPicPr>
          <p:cNvPr id="3" name="Imagen 2"/>
          <p:cNvPicPr>
            <a:picLocks noChangeAspect="1"/>
          </p:cNvPicPr>
          <p:nvPr/>
        </p:nvPicPr>
        <p:blipFill>
          <a:blip r:embed="rId4"/>
          <a:stretch>
            <a:fillRect/>
          </a:stretch>
        </p:blipFill>
        <p:spPr>
          <a:xfrm>
            <a:off x="1136175" y="4191454"/>
            <a:ext cx="1809750" cy="1238250"/>
          </a:xfrm>
          <a:prstGeom prst="rect">
            <a:avLst/>
          </a:prstGeom>
        </p:spPr>
      </p:pic>
    </p:spTree>
    <p:extLst>
      <p:ext uri="{BB962C8B-B14F-4D97-AF65-F5344CB8AC3E}">
        <p14:creationId xmlns:p14="http://schemas.microsoft.com/office/powerpoint/2010/main" val="14116110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6 Título"/>
          <p:cNvSpPr>
            <a:spLocks noGrp="1"/>
          </p:cNvSpPr>
          <p:nvPr>
            <p:ph sz="half" idx="1"/>
          </p:nvPr>
        </p:nvSpPr>
        <p:spPr>
          <a:xfrm>
            <a:off x="608669" y="975048"/>
            <a:ext cx="7919400" cy="4968552"/>
          </a:xfrm>
        </p:spPr>
        <p:txBody>
          <a:bodyPr>
            <a:noAutofit/>
          </a:bodyPr>
          <a:lstStyle/>
          <a:p>
            <a:pPr lvl="0" algn="just">
              <a:buClr>
                <a:srgbClr val="FF0000"/>
              </a:buClr>
              <a:buFont typeface="Wingdings" panose="05000000000000000000" pitchFamily="2" charset="2"/>
              <a:buChar char="q"/>
            </a:pPr>
            <a:endParaRPr lang="es-GT" sz="800" dirty="0" smtClean="0"/>
          </a:p>
          <a:p>
            <a:pPr lvl="0" algn="just">
              <a:buClr>
                <a:srgbClr val="FF0000"/>
              </a:buClr>
              <a:buFont typeface="Wingdings" panose="05000000000000000000" pitchFamily="2" charset="2"/>
              <a:buChar char="q"/>
            </a:pPr>
            <a:r>
              <a:rPr lang="es-GT" sz="2000" dirty="0" smtClean="0"/>
              <a:t>Tallo especializado que corre sobre el suelo en el que se encuentran yemas adventicias y cada una dará lugar a una nueva planta. </a:t>
            </a:r>
            <a:r>
              <a:rPr lang="es-GT" sz="2000" dirty="0" smtClean="0"/>
              <a:t> Fresa y pastos</a:t>
            </a:r>
            <a:endParaRPr lang="es-GT" sz="1800" dirty="0"/>
          </a:p>
          <a:p>
            <a:pPr lvl="0" algn="just">
              <a:buClr>
                <a:srgbClr val="FF0000"/>
              </a:buClr>
              <a:buFont typeface="Wingdings" panose="05000000000000000000" pitchFamily="2" charset="2"/>
              <a:buChar char="q"/>
            </a:pPr>
            <a:endParaRPr lang="es-GT" sz="1800" dirty="0" smtClean="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800" dirty="0" smtClean="0"/>
          </a:p>
          <a:p>
            <a:pPr lvl="0" algn="just">
              <a:buClr>
                <a:srgbClr val="FF0000"/>
              </a:buClr>
              <a:buFont typeface="Wingdings" panose="05000000000000000000" pitchFamily="2" charset="2"/>
              <a:buChar char="q"/>
            </a:pPr>
            <a:endParaRPr lang="es-GT" sz="800" dirty="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400" dirty="0" smtClean="0"/>
          </a:p>
          <a:p>
            <a:pPr marL="0" lvl="0" indent="0" algn="just">
              <a:buClr>
                <a:srgbClr val="FF0000"/>
              </a:buClr>
              <a:buNone/>
            </a:pPr>
            <a:endParaRPr lang="es-GT" sz="800" dirty="0" smtClean="0"/>
          </a:p>
          <a:p>
            <a:pPr lvl="1" algn="just">
              <a:buClr>
                <a:srgbClr val="FF0000"/>
              </a:buClr>
              <a:buFont typeface="Wingdings" panose="05000000000000000000" pitchFamily="2" charset="2"/>
              <a:buChar char="v"/>
            </a:pPr>
            <a:endParaRPr lang="es-GT" sz="1400" dirty="0" smtClean="0"/>
          </a:p>
          <a:p>
            <a:pPr lvl="0" algn="just">
              <a:buClr>
                <a:srgbClr val="0070C0"/>
              </a:buClr>
              <a:buFont typeface="Wingdings" panose="05000000000000000000" pitchFamily="2" charset="2"/>
              <a:buChar char="q"/>
            </a:pPr>
            <a:endParaRPr lang="es-GT" sz="1800" dirty="0" smtClean="0"/>
          </a:p>
          <a:p>
            <a:pPr lvl="0" algn="just">
              <a:buClr>
                <a:srgbClr val="0070C0"/>
              </a:buClr>
              <a:buFont typeface="Wingdings" panose="05000000000000000000" pitchFamily="2" charset="2"/>
              <a:buChar char="q"/>
            </a:pPr>
            <a:endParaRPr lang="es-GT" sz="1800" b="1" dirty="0" smtClean="0"/>
          </a:p>
          <a:p>
            <a:pPr lvl="0" algn="just">
              <a:buClr>
                <a:srgbClr val="0070C0"/>
              </a:buClr>
              <a:buFont typeface="Wingdings" panose="05000000000000000000" pitchFamily="2" charset="2"/>
              <a:buChar char="q"/>
            </a:pPr>
            <a:endParaRPr lang="es-GT" sz="1800" b="1" dirty="0"/>
          </a:p>
          <a:p>
            <a:pPr lvl="0" algn="just">
              <a:buClr>
                <a:srgbClr val="0070C0"/>
              </a:buClr>
              <a:buFont typeface="Wingdings" panose="05000000000000000000" pitchFamily="2" charset="2"/>
              <a:buChar char="q"/>
            </a:pPr>
            <a:endParaRPr lang="es-GT" sz="1800" b="1" dirty="0" smtClean="0"/>
          </a:p>
          <a:p>
            <a:pPr lvl="0" algn="just">
              <a:buClr>
                <a:srgbClr val="0070C0"/>
              </a:buClr>
              <a:buFont typeface="Wingdings" panose="05000000000000000000" pitchFamily="2" charset="2"/>
              <a:buChar char="q"/>
            </a:pPr>
            <a:endParaRPr lang="es-GT" sz="1800" b="1" dirty="0" smtClean="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smtClean="0"/>
          </a:p>
          <a:p>
            <a:pPr lvl="1">
              <a:buClr>
                <a:schemeClr val="accent3"/>
              </a:buClr>
              <a:buFont typeface="Wingdings" pitchFamily="2" charset="2"/>
              <a:buChar char="§"/>
            </a:pPr>
            <a:endParaRPr lang="es-GT" sz="1600" dirty="0"/>
          </a:p>
          <a:p>
            <a:pPr lvl="1">
              <a:buClr>
                <a:schemeClr val="accent3"/>
              </a:buClr>
              <a:buFont typeface="Wingdings" pitchFamily="2" charset="2"/>
              <a:buChar char="§"/>
            </a:pPr>
            <a:endParaRPr lang="es-GT" sz="1000" u="sng" dirty="0"/>
          </a:p>
          <a:p>
            <a:pPr lvl="1">
              <a:buClr>
                <a:schemeClr val="accent3"/>
              </a:buClr>
              <a:buFont typeface="Wingdings" pitchFamily="2" charset="2"/>
              <a:buChar char="§"/>
            </a:pPr>
            <a:endParaRPr lang="es-GT" sz="1000" u="sng" dirty="0" smtClean="0"/>
          </a:p>
          <a:p>
            <a:pPr lvl="1">
              <a:buClr>
                <a:schemeClr val="accent3"/>
              </a:buClr>
              <a:buFont typeface="Wingdings" pitchFamily="2" charset="2"/>
              <a:buChar char="§"/>
            </a:pPr>
            <a:endParaRPr lang="es-GT" sz="1400" u="sng" dirty="0"/>
          </a:p>
          <a:p>
            <a:pPr lvl="1">
              <a:buClr>
                <a:schemeClr val="accent3"/>
              </a:buClr>
              <a:buFont typeface="Wingdings" pitchFamily="2" charset="2"/>
              <a:buChar char="§"/>
            </a:pPr>
            <a:endParaRPr lang="es-GT" sz="1400" u="sng" dirty="0" smtClean="0"/>
          </a:p>
        </p:txBody>
      </p:sp>
      <p:sp>
        <p:nvSpPr>
          <p:cNvPr id="4" name="AutoShape 8" descr="Resultado de imagen para tomate podr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dirty="0"/>
          </a:p>
        </p:txBody>
      </p:sp>
      <p:sp>
        <p:nvSpPr>
          <p:cNvPr id="12" name="11 Rectángulo"/>
          <p:cNvSpPr/>
          <p:nvPr/>
        </p:nvSpPr>
        <p:spPr>
          <a:xfrm>
            <a:off x="-7259" y="0"/>
            <a:ext cx="9151257" cy="914400"/>
          </a:xfrm>
          <a:prstGeom prst="rect">
            <a:avLst/>
          </a:prstGeom>
          <a:solidFill>
            <a:srgbClr val="00B0F0">
              <a:alpha val="77000"/>
            </a:srgbClr>
          </a:solidFill>
          <a:ln>
            <a:solidFill>
              <a:srgbClr val="00B0F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s-GT" sz="2800" b="1" dirty="0" smtClean="0">
                <a:solidFill>
                  <a:srgbClr val="002060"/>
                </a:solidFill>
              </a:rPr>
              <a:t>Estolón</a:t>
            </a:r>
            <a:endParaRPr lang="es-GT" sz="2800" b="1" dirty="0">
              <a:solidFill>
                <a:srgbClr val="002060"/>
              </a:solidFill>
            </a:endParaRPr>
          </a:p>
        </p:txBody>
      </p:sp>
      <p:cxnSp>
        <p:nvCxnSpPr>
          <p:cNvPr id="7" name="6 Conector recto"/>
          <p:cNvCxnSpPr/>
          <p:nvPr/>
        </p:nvCxnSpPr>
        <p:spPr>
          <a:xfrm>
            <a:off x="1" y="6324600"/>
            <a:ext cx="9148556" cy="0"/>
          </a:xfrm>
          <a:prstGeom prst="line">
            <a:avLst/>
          </a:prstGeom>
          <a:ln>
            <a:solidFill>
              <a:srgbClr val="002060"/>
            </a:solidFill>
          </a:ln>
        </p:spPr>
        <p:style>
          <a:lnRef idx="3">
            <a:schemeClr val="accent2"/>
          </a:lnRef>
          <a:fillRef idx="0">
            <a:schemeClr val="accent2"/>
          </a:fillRef>
          <a:effectRef idx="2">
            <a:schemeClr val="accent2"/>
          </a:effectRef>
          <a:fontRef idx="minor">
            <a:schemeClr val="tx1"/>
          </a:fontRef>
        </p:style>
      </p:cxnSp>
      <p:sp>
        <p:nvSpPr>
          <p:cNvPr id="2" name="AutoShape 2" descr="data:image/jpeg;base64,/9j/4AAQSkZJRgABAQAAAQABAAD/2wCEAAkGBxMTEhUTExMWFhUXGBoYGBgYGR0eGxobIB0aGx0aHxsgHiggGB4lGxoXITIhJSkrLi4uHR8zODMtOCgtLisBCgoKDg0OGxAQGy8mICYwLy8tMC8tLS0tLS8vLS0tLy8vLS0vLS01LS0tLS0tLS0tLS0vLS0tLS0tLS0tLS0tLf/AABEIAMIBAwMBIgACEQEDEQH/xAAcAAACAgMBAQAAAAAAAAAAAAAEBQMGAAIHAQj/xABDEAACAQIEAwYDBgIIBgIDAAABAhEDIQAEEjEFQVEGEyJhcYEykaEUQrHB0fAjUgcVcoKSsuHxJDNDU2LSosJzg5P/xAAaAQACAwEBAAAAAAAAAAAAAAABAgADBAUG/8QAMxEAAgEDAwEECgICAwEAAAAAAAECAxEhBBIxQRNRYbEUIjJxgZGh0eHwBULB8SNSYhX/2gAMAwEAAhEDEQA/AO0KuI85lxUpshMahE9DyI8wYPtiD+slPwK7+YED5tAPtOBs1xRlIVtFOdpJY/IAAfPFTajllyjKWEg7huZNSmrGzXDDowOlh8wcFRikjjjq7gEgN4vCFXxbGZ1cgu3ngj+uUJGoVCJuTUO3WBAOKHq6KftEdNxdmP8AidjTqDdHE/2W8LewkN/dxM2epDeon+IfrhGlTLVgyaQJBW4EmQbg74I4bnAaSzAYeFv7SnS31BxdGpCSuncZUmH5jO0XVlLqQwKm42IjEWR4qpppqdNQUBvEPiFjz6g4hqcRUc8K8txdEaqs216x6MJP/wA9eI6sUWLTTfQsP9ZJ/wBxP8Q/XA2RrAPVGoQX1rcc1Wf/AJBvnhNV7QJhVV44gqltIOpADYfdJI/znCekQLfQqhehWHWcCaorkwfFTA/ws3/vimVeOofuL/hGAavFvECAAIIgWBmDNuYg/M4T0qA70M13HSTmBgLi2aHdN6qfkyn8sUFuMt1I/vN+uI6nGasWqN7sSPkSRgR1UW7ZGloZKLePn+DpbZ4dRgLiufHcVbj/AJb/AOU4oY45U/mU+qL+Qxq/GHIPhpn1B/JsSOpTayGWjcYtteR0UZ9QNxjw8SX+YY52eMP0Qf3R+c40PF6h/l/wJ/64X0ld4/ofh5F64bxBdLEm7VKh9tbAfQDBf9Yp/MMc9yuZrsJAWObFEC/MjBH9YKvxVEY9Ep//AGt+GGdXPPzBHS+qsP6FwymcU1KrEi5VR6KoP+ZmwWM2vUYoVTjVMSFo+5Yj6DEX9e9Ka/Nv1wk9TFO1/MeGjvG/2Lxm64apSWbAtUP90QB/icH+7gzvR1xzxeO3vTX2LD88FUuO0j8QqL6MCPqMB6mN7MC0nVFv4nWimdJ8TQi/2mOkH2mfbE1GkFUKuygAegsMVT7Qr6TTrFiDIUgTMEc2E7nHj8ZdDpZwp6Mrr+Kx9cW7rq9vqirsrN5+jLfJ6n54CpuXrFpMUhoH9poLH2XSPdsI6fG6hHhAe33SG/AmMa5HjopqEO9y07liZJ9yTgblFXd0TsdztGzLTVOqzBWHRgDgHNJTpozjUkCf4bEewW6yTbbAlPj6HGlXiKVKiLPgTxt5t90e129lw0ancxJ6e3MQnKLXRZPdszXcEEeKBPiBM9Nse5msWVkaibgiVYEfUg/TBC5pDzGPdQPPE3t9zFenj4oqdOqoEEuCPTGYH4gJquUuuowQPn9ZxmMDck7HKlFptFzyudFJHptJNKNPVqZ+A+11PmpxXMxXLGWYk9T8/wA8BZjixaqN5EqR5cwfcA42L74zfyOocmkuDp1r0XtNq740DziNnxisBvzxzY3kYZTzcNRzy+fngGvnaqs8BiGaRAO8Qfwn3xMH62wr46zrpbWQNokj3jnyx0NLJqW18M16Ss1OxM9TMH7j+6kfjiA5euZOk8huPbn64TM2I6tZAyqY1HYc/U9BjdT2ydkn8/wdmrvjHc5JfD8jw5Kuf+mx+uMGQrf9p9v5ThUq43GEi6e6yv8AP8DzjV2XbXfw+me8YHKVf+2/+E/pjQ0GvKsIE7H0/PAy1iOZ+eJ14jVAgVagHQO364ENm62SVO023x39emSPVjAcTDidb/u1P8Z/XHv9aVv+4T/aAb/MDiQVPcsv5fkNV1NjwuH1f2IZxsuJftvWnTb+7p/yFcGp3aDVVpIJFkBfUfMy/hH1w1OknK6fHvBUnJxa2/VfcCy+XZ9thuxsB6nEwq00PhGtv5mHhHovP1PyxG/EyRHdppHwqdUD0hhPqcRnPEbJSH9yfxODBQTVmGpOSi7LyNMzmnc+Jifw+WNcvTLEAAnnbE2Wqs5gUqZ/u/64YowUWRUbnE/riipKEPXlK/zyZtTrFShZrPwF1PKE3NhNxzxIcmLw1uUj8cSO+I3c45stTUbwrHJn/K1f64IMzRK3kEeXLywNODUqcjcHGhWksSKnWQVP0IERvvjXRm607Swzdov5KM4bZLK+oKWg2wZR4q4Gl4qJ/K1/kdwfMYhFGmdqoH9tWH+XUPrjz7C5MKUbppdfwmfpjXKE914/TPkb41KailJ/PHmFvk0qiaJvv3bfF/dP3vTe3PAoz9QW1N6N4h8mkY8+yuHi6lTF5GGn2oVIFUByBYkAE+4vHkfX1WdeMHtcrNdxhr6uhTzJXb+LX7gCp5kNvT90Ok/IyvyjE7LF1c35EQR+R+eNeIUgl1tTJta4O8efr/rgTvTyxmqa2dtqS9/+rf5ObP8AkJb708Lxz5h6VXHP/X9MTNnniNZE288KTm/P5YiNck9MUx1FdZwB/wAjVasPKfEiABCgAQB5Cw+mMwnDjGYb0qqT/wChP/rH5fkM4rmakBgxAnxAWn1jf3xLQebzY4izKEgjyxHw+m4RdQjpO8emJKNSpDP9fIEpxlST6p/NMY0qerr7YJp0I3IX3lv9MaZZHIsD+A/XGPSct4mpgRa31Mm5xpoafHd7zHdSfIRSZeW3Xr788Je1NOdBUSecuoAHXxEXmMWBKciSSb7AQMUjtfxsCp3TMq6d1RS5I89gvpONVGh/yWeS2hJxneLBH0d4A+aoIgMsAzM5XpCoQJNrHEWbWl3jVDmCXZZDCkx0iRq8JgyQCMD5LMqKsmn4WUXqKAYmVIueZPy8sE8To1kJqUYYblSJ1COXMR69cdJRjFeqjZKpObvOTI63E6auf+MWNwDlXmDcSQ4m2CcrxSgSA2ZQ/wD6ay/k2K+MkKqB6ZEqNPdkyxi/hgXgEee2GXCOD1mWUp93P3jE+wO3vgSp03/VDwrVl/dlk+zpAbvlg7StT/0xsuTG/fU43vqX/Mownq8FrMy6q5BpxADXDc2EHfbDXIcNaS9SrUqtBALfdBsQOQ9sUPTw3XS8/uaVrJ7LN+X2JEyJ/npf/wBE/XHoyDkgAoSdgKiEn0GqThXneC5gsrJXK6gCqhQeXMbHzJjGz57uWSnpR80yxUrU0gKCfhF5jzHrA2wkdLFO78/waPS5Ti306u3lnkeplzSGoIXfrBKr6HYt58sL6mtmJaSfPHmSy7qQza4IsQb3mbyNsK8p2gro70q9SoAoJFTU0EA31XvuLjFjoL8Fcta3dWx3jZcu52Rj7HHpyNU/9N/dSB+GPVd6ig6iykSCXlSOskxjzhmYptVChwxG+m4EzzxnVKKzZ4LK+pcYNtoa0qApiwIaL4gqHB9TLncnAr0BeccudCdSW5nl61eVSTlIDZvPGrN+xgjROwjzxhX59f0wVQS5f0KGwcJe4j1jEOZU6TAt7W+W2GrZaBew+px4aI2It0/XF/ZbWWUKvZ1Iz7mIAPCPU/liREH3r+X6/piXi1KgSq01qsw+JSVFKfKfE0eseR5a5lANwY9ef+Ej64NaE21s+Z2dV/K3hsp4v1954c30P78sad/BmY/HGCiLQV9WLT8gPzxF9hZiYanPL4vzBxm9HycXcmP+G51WgsoZdmU8x+XkcS8f7LtTHe0yatEiQYuoibgeXPCHIk04Q/ETf8AP31x07hGasKZ/lBAPpBHn1+eNWm0eXCfDyn1Q0U3e3Q5YZGykY3VfP9++GOa4SBWqAHwB2C3Mx8/b2x6eGiLST68/c4xTpSTa7gXF8DGYkqDSSCdvX8jjMUZDcMzeeLsFo05WbsbT6frhjkqFxaB0N9sHLkwBMRAjEtLLGB13/XHaimgKbSsjKtahSANWEBMBm+Gemr7vvGJPtNBdqlMc/iWI9cDcbq0ly9XvArDQzaGI8QG+/MY4pmcyz/E0gbDYD0AsMaI2kaNPp+1XNjpHaztdQCvQRyrkQKitYecqSfaMc+ydahT+OpUqi5gU4vuYqM2oTA5YV11sDEifn5YgrVbmAFBuFmY8p5400o7UaHSVPCZZaXaDLEhfszaJ1eOoWYeSxHQWnrhueKLmKYFFDT0WD69PnDAfhJxXOF9m8xUqimEh9KVAGlZVoMzHhEGcXDI8By+QTva81HAANOm3g1TAYs3mQOUYM5Wx1JGpGLybd+ihaRFNKhGpKnd0iNW1w4522vjwcTdDozPda+amlTGoHYjw74Fz/HqmfVadPL0lVTOrTITyn7xj0GB2qVKKLTq0TmKCkEM4h0MgzTO9o2NvbDKT6llk82LAvHKdJ9I0AGwhBY3kEDyjDXK8QDCQtM+YmD8mt74olDs3VZGzFJxVohgxI+IAyLruCOZ8uWD81xM0FWnbW+0AkbwOhb064knYuo01O7liK5+y8WNzxSjTqlTOtgNUEkWsEU/dUb+eAeIceyNc6JGtTa+gkg7BiCpxVq+Uch3rioqqV1BvAZYkyqkgsIB5npj3O8MpCknwoKrsaZKnWVBMmTAZdhA54MVYStV34Sslwv3r4hFStl0cla+ZoFmJ+FXWd9wykb9OeLE1TLV6BiqW3Vv4TSTuZUX26YpzZKu4NVStWlTuwMQgLaYZTBuYv0vyxYMjxHK0gj0USnUS7/xSQ1jGoGQIkwQDO3lgtdbFMZWxci4rw9KTmk+cqIojwiiSBMQNWoA4K4Jl6WWcFHr1GcjeiACBNruNyd8aNW4hmiG1d3TYyCkXB5ybx8sLs/wmtR8a1KoqSzA6gWkAgeJSRBjY9cLturNBk0dIGa6i/njTQXxzvIcYzikd+rxUAKuV3IkSbRBiJ8h546L2f4ujUoYgCSATAFvMgc8cqWmlCdpS9Uw1qSWYmxyjfs4koZTTeBOGFWnGINYHljTHTQTujHcgen13x59kJubT1wWakcvb88RVq009Y5eE+TfuDhuwTeQ3BmyVO2oeIR4gP3OIqmSBBkD2E/T9MTZdtd+n7H541zNbTtM+XL/XFypxSJcBbhqbgj3BGBfsSC4ZbXgGT+GHtIyNQBVjvIsT1I8+u+AOI1pEGxO/+/zwJUYNXDYV5anNZDzDgkdOf5fXFzruyotUWKNf0P7+uKrw8xUUHfb59Dix8TnuQg3ZhPoAZ/LFNXHHd9S2nUcHuQkVixwwylA/v9cQJlWjphTxLtJTpN3NNu8rEAQASt+WoMNJjmNsU0tOoq7K4xc3gZZvKJrM6AfNiD8jjMJKPFqNIBCwJXcs4Jnc3Y6jc88Zh3XV8RNWxdzL21RVGksAxvB3I5298K148tTvBRUuUJUEbaoFp5Y5pn6GaGZptmWfU7hFabCSB4SLbHHQcpSCwiDSi+ED0H1Jxa6T4b5EmoxXeI+I5LiFVKRZKbMF8QLjmbiNjI3v6Y1y/Yql4hURoLagJ+H/AMdQ3GLcpIj9/vfGyJeZv+/nh1SUeBe3naywVjPdkaFWJNRWUBQdU+ECAIaREYpuc7FV1zCUVAdam1SCBAjVq/lidueOj8WzBRwDz2wRmqpWmBza/p5YWVbs05PoSFWaYpy6UsogpUyz6gFYxNSoRy9Nr7AYdU2eA0hYiFG3+/ngLK0VVTVJ8RsJ5Cdh+Py6Y8TO8oLdIH5m2M9NNrdPl5+xXOTbB+0tNKVMZhUVH1AMFJU1NVzZRDv5k9caUAKlMMoJB3B5bWP6YzjTtUVaYcrfUwAVpHL4gYII5DCxKBotrSoQwu4aIYeaiAvrGNcHaF3wdTRxlKKj1YE6tlqlRqZqFqnhWihPjZptpG5j6Tger2dK5laedqlCaZqak8T03IDBSJ8IM/dM2tfAlLP1K+ZmlUUxdCxCANtrDkiD0ODM9VzPd0BrpVXLsZ0gurSAq6tnA0nTBIE3AxZBPl9TTqKidqcPZX1fV/bwE3Gcm+laYenW7uTrElrgErrJJKrbeAJwl7qsDtuukaoMKTNiZCgmTIPXqcXROytSvTbMle5poAlRlBBMMVdyAIYjxagSJg4l4j2Qq0kpVKdalUpuSql/CwWGKswYnSGGr4bD0xYrGQW8G4JmKiakFSmNw+oDUDEGbAgXuOvlhuvZ6vVlftFIkIVC03Knn4iJGtibk88IwzGmlMvUUggFWJCCTyP3VvMbGbY6zwzhFGhTVaVNRYSdMFj1M3xXOUkU1Z7DmHFsvmcrRUd9mA5JUgtKCNJEC4Egt8sQdnaWa+0KtPM0mNUEAu80xqEtYiFIuJA32x0/ieVWopVwCCLzipcR4DTpUK7wHAAVadw3iO8jcKeXOTgxqXx1BTqqWGV/tlQr0K9Sm+ZVy4Vw1CdEiRFj4OcwL2PPFiyNM/ZWqVnVn0htK7AnYRcxH64qnDMistTNJ2d1KpogjWSNPhiXWRJI8VrA40y+ZIL0jT1vP/O1sAqiAdK/De5kiRI6Rha1JTWSxxuXrs5xR0/hk/wySJkSsmxHKbi1pHnhjn+KtTVNVMVNbBQ1L4WBJ8QmeQMjkQdsD9mq2VFIDTrc28Y8ZF/Cx5wDE3kRgSvV7uo+XgLk31U5X4qNUk+LyOox0Nsc+C2+rfgq2Rk/WRbGVdPhhgLGLwem5g4XZmy1I+8AY8xz+RI+WKTw/OZnhb9w410QWqWUQ4YQGDEWGoAxvMg9MXPLcQo5hQ1GqrgyLW2ibG9pGNWU7rgy1aTjlcBGQpHu185P5D6DExpgXxupbRC2gQP30xV+KcHzbM574srbJsFF/hECPWTOLe0UVYSKT6h+Y4mjP3VMFn67D2n4vXbEqZU6j3jjoAJJ+sdOuKNTetls5RWpN2sw6Hl9Y+WLTxhxVXTUIN5B6G0R8x9cUVdRtS8S1xshie7UgmmSRzJ2xHxLjpp0+8VQZYKAZMm5/DFV4c9ZalRGqMyq0ATyIB/MYYcazB0UwWVdVRhcwJjr6AnGN1JKas7/AOiRguAni2dq16ajTpUlg6q0E2EXPnb3OFXBOzRohqhpFqjAhV6A7ywHPywDms432YMjWFZlYreQFMxI6gYp2Z4vVdpNSoL2h28I9Jxoo9pUThLj88G2UHGyjjC8jplOnngAFo5ZRyXTt9MZigDPl/FUNd2O7BwJ6GChO0c8Zi/0eH/VA2vv+n5OwxTqqAQGWQY6MDKkdCCJBxFTrjvGH/kwA5mdsV/ILWpmad15hrCPU7YLzVQF9feCkPCSQVMm8gHl/rhFVWE3kxKLZalpQL78/wBB5Y2WhcGMR5KorKDqseoifO98TLUkkagByj8STfbpi1yUsIWwqztAPmUaJCqbrEauU87XsJxJxLKswsQDc3/TGud45RokKIaoSPD0Bm5/wnFdzFd2Wo7OzajKgx4ZOymJAPTbFNVx2NNXHUeL4DqpsFL7fykfjgWuoSm705dwpIDtYkC19hgbOW5kcrf64jp5tUUlyumCLkCbG3itfzwFZWVhUslX4Txatm62iqzgEEotJlpgtuAztsIDDrMYeZigmToCnpLFz/xDldWlW1BVZuZAMT5EjFc7OFUNTMuIp0vEoGxa8KB1uvO1sSZHM5ioauZC6wCO8KqHKTLL4T/ZiYsBBI52yW+dl7MfPovhz8jrxeyN+r8vyOc6+XQIlNphVkAysnkPLYxM3x7wLhFTMVVDmklOZ7xmlgB/JEyZtHU+uEFOpUf+KdRpGoFeoFshJ5n4VaLhSMWPK/YGyq93UrivJFSFDKRcTBsJGmwIvyO+NVsCNl34tmstWSklesoqMFcNlxpYjTo0RMmenimBYb4rPaDNoQuUTvmAgBK+pdFvCwmCDeLjbEWWORy7IWqPVqpUBSsqlVpqBLBRd9UxytI2wJ2p7QLnKhrVEpoVQppmKjR8NQmIcgERtFxG2FjEDHAyeWqvlIC5XSNTliamsrABN/DJAsTYEWGL6gOkGSTG5xyjhvEamVVqjUiaUwe8HSR8TeK0z4YAOOj8FzpekrObkTA5TywlT2lcyanob5hJwtr0ZtE4fGnNv2PXEDZeLD1wjiZDm3HOyVRXNShf/wABYiOhtbywDwpQWdTQYuDBIgW5dQOdsdOqpc+WBnogjAdZpWNENS0soqGYyvhhEgm0ncDniTiGYkAMStRgFFULrVhe1ZB8SwI1biRvhpn0p0hqqOEWQJMxPTbGtPJo/wADBufhIP05e+KpVb8od6htZiapWXNU/smZpaGA1KVbUjKIirSf74BjUp94MHAfEctksjTpH/qorFWS06jcgDcBrhTtHXEzU3pnwuRBkA3E7bG0+eIs9me9VaddFZLkkCGvEMOnPyM4zxqxWE8dwFVjIky3EXqoIqEEGdQPMEEEgXKyACNoJwUufzOg1NKyQBokkKdRBM/eGmPXfphNkMoaD6Qwek9g3kd1YcjE7dPbDvgGZqD+GygGDIa43K/IxI9cGM0r3z5gaQo7UZCvmnBQomlUamZ8Rm7eR2WNtjiUU9as23hX52J/DDLPD/liIIQAxMC7QAecfpiLiVbu6TVHuARYbkyABhKrlP1UBtvALSyEBqrmJMgczAF/IWxUP6Qc6xNOj90DWRA+I/WwO21+fJm/E6mYrrS2UXI6evnisdrM2WzLgiCvguADYyPPaL73xbpoWqLwX4X+SylGzHXZ0o2TWi50irUdFPmVMYRZrgxVmQyrqYM9f3zwxznDS2SoRUpoQrViHbSSDcaep36YLXMBlRc0yrVAhWBmRvpfl9ZHzGGblBucerfnyaa/Kt3LyKgyVFMeK3SYx7izZvgtdmJWmGUxBDKQbDbynGY0rUQa9pfMRSHWeTMZwAgQFNlViAf7ptPnJOGmQ4JUTSagmmRJk3Vh93zk9MGZHM92YWg0eZA/XDbPcdphdJpMWIEajEfiJO03xjnUWyzefczKqt1Y9p14ufYYU8fV9JqKxVQJOkbQdU2BNiJtjdONXH8MUzAkMJP91/hN/IYEz3DRWJLMzkqy3J2a3sY5jbC9pCn6s3YWFFrLZTeD51DXc1XtBCNsoEzsbg7QPXFrzZVEXUQAXEmeQv8AphfnOzKpT1U9RJJlXi3lMWOq4b2ONe1THQqqp+FdQ5iY+fIe+GlONSS2Pk0ypbmpXNOMcepUyAPGSCfCR8iZxVK+eq5t1pwsFjpgbT1PQD8MT5Hgr1q1RFNId2oY96+kESLCxucFcVRaNSrUpMCXsgA0hFsNvaMa9u1XWX0Hp0YxB+NZ1AUy6EGnSF//ACfmbe49ScRZKshemtPXTJB1MxtcnkCNSkACCd955rjlXQw6FTY+KQSDfnvNjh1XyDikjAKUMhWC7RGqCQA1+YsL7Ytp01CKiixu7LBxLPuKLoHdlcKpSmw0EKoCkrZbBVE77YB4Ll8ppLV3qpDKUpUhOsEMWDNshsonoedohroaFQoZV1AYDfTvABBKsDaDuLbXxLncjWpGnVqIe7qgsjbyBpDSBtv8JPnzxagDLiT0Q9buKL0FZUYKWDMsEyobxQDEgn88JaoGl23CEhQQPrc3EC8YPz3Z+q2TfNGsgUOUFMmNZB8U3sRe29sK6dGstAU6izJ8OqpBCkCIkgH+zPT0wItEYRleJ1BmFKVCBTaELLdZkGRdYkt74dcI7Q91JLa1kKiryiOsW87+fKa1mcnVpStRGpqp8UxuD8IO0iDtO3rgbM06WpQG0CCSfiJIi08rTtMcxhZ041FZiyipKzOy5LtJThZYSeVr48rdq6GpgHXw/EZsPXz8scaeLRc7mZuJkX2jbfHuTZtYp6VL1D3Y2IJYhRy68xtilUZRVtxR6PHvOq1ePq6yniWSOm28zt6nAVTtKnihlsNgZMdbYrhqig/cKClJgy03ZCNbCVarJsys0i2wAwkpZY5YVWq2EqB1bcjT++WMsYbm9zfh4oDoxG3aTtCtVe6YECxYmTJ6QpB955YrOXq6GDUswywLDQSAPIE4ircS1NOlFBM38XsZ/IYHqsQSQojfwzHt5Y1xpuKsnb5F8I2Rb8p24cKFq1UflJptP0vg/hXHVqMQ+YpNI8I0srA8pkQRGKGi94YCtq6Ab+2HeS7IVWglgNrc/S5AB98VVKNP+3+PsB0ovoXNcuxSZAIuQpBEi88jHtg/h5h1fyv5R+z8sUyvRzuWJ/hVDRGwYh/UyCSs8hNsXDIsrKCP9DbHKrJ02nFoRU1bAfmaLMjMTJ3nb97nAnEVmg0+TGQSQBckAc7fjhpkkBQGJRgR6HcT74J4dlmqAsAbWFvcnp5YkZ8JhcLFBXMpTy5qDTSNQyC0/EbA7TA9MVjP51s1VpoO7aq47p2CXIn4tR8ugBgb4e5mjSzWddWYvQoSwVTCOBbTP3SSQJBMidsR1+DjIM+ZMLqBGXpSS1MsWsxIuVXnzk46dOLjFyftPp5L4dSyEcmdsqYo93WpVVJAWh3ZVWCgBmBvMGR06XtgA51SkmkzJ8PeNpCFgJgmSswOXywNwLhlOoWZqZdZT+IX0IhLAeO4Laj4bHcjDEcDXu6qoih2bwnvCyKgO4JUzvAaD1kYu2RjFJ9AtbmVmtnJZirVEBJOgGyyZIHlOMxrmqhDsF0gAkAA6h/i+964zFmyPcQ+h6XDV9fQYEznD6Z3W/1wTVzc+QH16+2BzXC+NiNR2n7o3n5X+QxmnSizmWF+b4Oh6gDoTGEub4TVpXovN/ha1vbc8sWDv3eCiwvJm5+cbn8PliGooF7sep29hyxlqUI2ui6NepHFyonjjICDGrmL4rvFOJGs+oHSw8zP7/TE/bMqMx4bFhLGbE7W+UYrrpfZWJE7kx5Xxo0mnirTNqm5K5s9SILHmIJ5zvzsYn5YccXzNRu6pimyhBKs6wSGMlhbxKet9sS8LepRQlSpLQxgTC+YiwPKT1tzwVxHjDuhUvIPhnSJgXsb8unXljY3K+F9RsWJeO5qhm8yagldVLSzHxBqgSBAiVm3oROIct2YqVDTUMX8YEFoVSxAP9kE7kX2wuUACAuqVks1ybj4Z2/tDqcNuD1Wqqx706aI7wqSF1KCAUH87eV7dObgwMOzHB9eYTXQOYCuwdKbi8SAWjdJvby5E4Y5vLVhmHNSk9KjTcKtBVDsiaojWCAqgCxE77nAuY4guXzNR8rWdlemQGJ0srNEgmBqjkbfSce8ZCnL0p7xM0dQdnqeGpJkHnpEGJ8IJ3OI8ohDwzg1LSa1V3poz+bReDUNM/FpMQD6mQIInaXjRd6dIV2ZaGpEdwBU0SLghdIgACSBYHrhxXy4y8EPSKtSCd4raDTDKFC6ZLHwqwjms7mMV7WFL6VFQAiWrf8AkCwZQGsoA33YnlF1jyFhXB6CilVr1a2lkhhTSGetP3oYiVAE2nfa0YXZvijMlZERFXMaQylBqAWWBn7h8THVIkHa1x89nZYVDJNucwFiCDYgRBAk77mcG8L4YM9mqK96DrUM76IIgsSovuFA999jhxWQ9ieA08zmaaM5NIN/FAJBiGa/MBioEjbytjr+S4RSoVCaVKnSpkEQiAEiQRJ6AhjH/kTgrJcCytBf4OXXVEayJqH1f4vlAwLXDwafeMC2xO49PPbGPXan0anvav8AvUSN5uwuPYjJl2dlNTUZCMx0IN4UDzJN5wv7aZGhl6C1TT8KuqwpuJBAKg2kbR0J6YsgqOtlaOsicU7+knL1D3P2iov2ck6WVY8cGxBmGiYMxGrphdNWjrKW9xt+9COLUrFQpVuHLUWqtesjqZUd3MekiMajOZVnJpUK1eoxLHWwRZm5KrAAnqMe5zs8HCNRpugdQEFQE944JDaHIC3WGhiOgwPwwPlatSm9J9dSm1LRqNNxMQYEawY2gg4v7K/Mn++6w1iXO8SzasyotKioMEoUPXmCSdjytGAKlTMkd4K+sgkkXlRbxHymdtoM748pVTp0MjqFLG1obwgzIFzpH0xrnWMioGLahIIgLIF9oUHabYaNKMeEGy6B2W45UAjXBvDggAx/MkwAevrzBiw8L4nogP4SfMRuwgEWEFTYwYjkRio0uFMx8BW+6yZQ+fSdwT0+bTL8PLaqQDO8aiF8RBA+luv53z19JTqeDDtuXfhXEwulO8UFl2PL58+WDs87hTR1slMiHIkFgbkCNgeZxTuGcFzLs6MNKkDRUaQV9ALEx54uOTGmkiVX7wrbVEXHlzGMEtJUjLdH98fwV1q0VIXJUoUF7unSCqsEs4hRzEagFZufluSLTz/tPnaleuWeVIsFYgkX5x8LWuDceWOncSyVGvT0FdDXulhfmV2998c+z3A0o1FXMd4Ev4kAM8+91EQRJIKbxuRtjfpqdneXIYVYyVoiinw93q9zR/iGoYVR987gEG3Kb2tODaGaVmZc6aoRGAPdi4gkPTFwE6nfaBFjhcUdSWUkkEnUCZm99XOTzBw84q+XzlWmMrlDSYqqumpYZ+TLck+GZmNp642WQxVqlMkk04CSdIZlkLJgGTMxGMxfKf8AR8QAGrUZ52c/XVf1xmBcTtId5caTvV+FRoFpaywNh5+cYm+zBTqYrUf+ZybeixA+uMrZuN6iKIiFXVA6AmI+WAKuZQ2BeofMn8FgR64xuy5MARmM5eDUE9AL/j+WFeczWkFm1BRuWMW8/wDbEj122GlR0ED8MVPtdxdlHdBZ1A+K0Rztz98Uu85bRoR3OxWuM5nvKrNqZuSk9ByjlGPcgmoyf+mNRHMqASeV7gD3xFQphySzqvOZ/BRHyw6yufRFemieGCJJXUSZEtaAB0j8cdKMbKyOglZAlGs7htUi8EE6SW9DsP0wyyvBKgVQ5RJhpaSwJ+7ABO3KRecCZCkWh21E7DYQRB2BmBqHzHu0NYqGkKTqKlmJhTcxcmPDaw9L4LGQLTySMYK6CgcPUDwHHKAdoBAgee+CcvkhUanSQiSAQaj6Qpg7vHhGwHmY88e0q1LUEC6gQNTjTFiZkzIGxgEnriVck2vXTaaYILM8Kq3IPjIAuNheN74iIx7keEjLVkTOUQA6FkWmQxdoOm8nn6XjB9CjTr064zL9wEXXTYrJcACVCyNUMbxO8DbA3CKFF80hp0nq0kSKisS0bhqmyksJssC4EDYhlxPJ5OmKgpVhmClI2cjXTkwSLjxAEmCBeOuCwJlW4giup+zpUKbkkS+iFDs6r4VgxF4+hA2YT7PSYVaQcVAq0zVUEfDp1rBsbAX+GT7t6ddKjVAqsiVCyBFqAOFsxZmm4DR4ZgmeQxXOIURRqOv8SoFZtLadSkAgCoGEgyNN5MYCSCyDtLwQ5Ko1OoaVRyqn+GWYCSQFuBsFFvQzifs3nqtGolNFCuxTxaRsviMHlZbxBNxPSLK0qRVtVWmjKB4GDBnLctcWI3vvIE2u44VlMnRo0WqjMh3d0qFGUnTpkaFNokg6ucP6A3BYsC/0md2YqUIGvQXVzpAkamus2mYxcM7lA47xnEfzTFvX5Y5PQ4uyBEan3tAGq4RiQPEGpjeVVo8XhuJInng7vxm6iVqxou5BUjNMBTsDZgDYbwwBNxGJKzVpK4mzqi95TiFJH0F7Pq0uY0MV+JdW2oRf36HCj+k7NqmWp0iAweqreSxME2IgzHnfHPaeWLKoy61H0M7aJLjf7oAtYAliLyNuYy1qjBmdn8V2XkwsQCPvCwMbXtiRslZIjjm4xr8VzIyxyrutShTqrExqUjxAq0A6ZmDBI64CyPEjSdqgIdisAMSVvtJ5xuOkYsFGmmbLDMVFoa6ZeRTJtSWJIBlSzEnVz0kXtilrQRSCwaokywVgrkDeDBC2vJGJbAwV3bAmoSviaYG3MmBYaRcWM3wwp9n6ehKrVHDMX1rp0+G2iLavhJMyeW150q8LSh3TGotak6hoi6fASJmCbtuF2YWxBxHiep9ME0xJEwCRyEgELMAc49MR+AVbqe1874lo0hoAIEk3mfPe43xe+zvAkoKKlQaqzTLSTZrkcp+XXrih0KiCqjCAA9lkWBt5Sdr2v02x02gjsA004IHNh+X44RrNjNqZywgjvCekYHdf2MEBWtKj/FP5DEVUHmpEentscNtSRisDa/p9cZrpuNFVA9OZKnlykHkfxxHmPQ/LATVoxnqSRE3F3QDnuC5WnRGtWXvHhXMsdxYsTpTYel98TdmOGChT7yJqVbrvKIdvcj/fGmZ4k0rS0GpRq+CoP5TaGFoHMHDjJuHvI6SdgOQ9fLEhVcvVZonUexLvJlyoi5M4zE+qn1nzH++PMW9nEz2PGpKNqVvME/5pGIqzMeQUdBsPliPNZoc9/wB9cU3tF2pNFzTQK5jfVYHzA/XGFyc3tgWxi5OyGnabi60abFagFTkCZJPpvjnlbNNXfVUMn8P0wPWzRq1NdUkkm8bx0A2HljanSBJ3Vb3O8cpxqoUdiu+TZTpqKCUy1wFG8wf9OeGlIaUVSoY6l8Wxm4jzXxTYeeI+FP3bKO8JQEMVUFr8xcQCRb3vgqpT0hiGBa94DOF6gCBt5DGgtNlzcubOiqolpJvABa4ETYxbkOmNcnkWrOsNdiQCyyoAnUxja0+dsa1URKMl1OvUBTPx8odj1PvtHLEGWoKqKYEbmTLXiJ5C1/c7YJBvV7ul/DRUJBILmWQFSR4aYFieratxg/hWVq1IqPUGqIAZptBHhQWA5SABvhS1JgJDKAskwSW2sbgiL/MYZUM6opJqaVWFJsFBgWBtJv7+uFfA0Umxt2frvlc33mpIRCxkgBhcGCbTz6yLYh4zmqWZr6aR7tqrWLNuxsLAHSC4n+8CYww7M5fI16NbNZlyBTlRTUwTADBvckADmeuKyOI5gUu7QUtDVAxGlS8iIBMavujY4NuoH4DY5NclXK5kUqqlXXUjA6ZkFhzDC52gXvhn2fprQyjZ2mzd+pempZR3a+GxQxciLkkm7CMV/j9CvlylfM0tJqqO7WASymCQPiC2MEETf55xSpW1JQFNaalQ+hbwDeW6EFQbWAJM3Mh82J0EfEOIiq71tOqozEzEk7jrAO1o543p8NqioKSEM7+GmtNtQkgnSpM32t5Rh5wDM5dXRM6ne01RgBRAuSSy2gFoJqc5uOQwExCL3qVCKhYwIJZFE6SHkAGeQmIBwQCg0Sw0eMaJkn4pE2PPra0YsWV7BZ46CgQsy6jSLJrCkSpZWNgY6kjYxGE9amvdFg4Z2JkapJ1GSWuCSTO/n0xa+C9rP4dRq2ZrjMQppaQmgFQRpawmSd9/cGY79CCXJ52rlajUqbsmlSKokSaniBEACdIJEdcFf1Rk6eYp0qgrV6jialNTqIOoyV7q+mAbRO3mcJczNd2qGprqFiS0RqMyTE/vpiXgbVcu5r0g6tTYDvAv3nBUCTOokEiCDhRmO+0OUR2VaS19VZdNNaiGkQdehUUwoKcoO03wgzvBalFilde6Kkglh4CRYw4BDG33ZnbfBnEe0bvpeszVXpue7FQWViwLow3WY2jlaIOLTwLtc2bdqeYQGlUMmUBZR4SEQQVI1gm8na17G9kIyn8Rr0BlaCUQrV2Zu8CppIEAAECYJ3+uK4wqEDSDOqIIvygdTcm3lhrxqkKNV6QkNTJgk6QRup25gjbrucZwbN0EqqcwnfICGKAQAoBJAMjcwfMDEjwRinXUVhJMgQB05wPfF77Jcd1DQ8yPvfXpYDryxUeI5ii1aq1MlaRYlAbEbQrTJgSRY8hjenxMUHV6DGm2nxSQRJuTPnAsR88SUbiTgpqzOt0Xm9hPMmSf364lcdJPmdsc27P9q2ViKxGnYWO/O4/2xeeHcapVQCH3MCRA3i3XEU3xIwypyjybZhP98Bs5vBgfj5YY5iokHxC37v8ALFP472lprqSmwd7AEXUHnfnHTriucbixhJvBYKWdUzTLAG91CyIA+JeYPWMKv6yzNFwatBalH+emgEDqQBPTlgTsfl27l6rGTUc772tvvc/hi0ZBwLdcZowhGTwWzqbXtJKXEabAETBHLGYkbJpNwPljMWf8v/n5fkq3I4vxXjNXMEF4tMaRHthdpwQaBEgzI3wTksmHubAfX3xfGKirI6SSQPQy0gnpv/vhnQyoAAZgFidWmSBPM2k28+XXGtTLiQBMeQn6CZOLbxDss9FVcQWFPW8mWUknkQAPDE8xDRzOHXiNbuK7UyLLpHdGmCAyvoaStwGBN43kjmAMa5bJS5GssWB8gEEGSTYLFyeUHBdRWDyWMkFRLgegWPO8n6Y3pLTgpJdD4qjyACJGlQf5dUGIuYPLBZEeVHTQvd0FfVaRMG7bsYO1htIG9jiKmWCy8HSQWAiBM2meQNx+xNmqRpsyuf4Y8SwX8Igr93SCbRyET7LaVBXIlRpsCBqg3liSSNNov522xCHud4gJZAW0GRFvb6wfpiwdlkTuSagDaTrB5CAIs2x3Mxzwq7tWL6FRZMA7gwOW1wDv5Xm+CclxvuywKs/wWAUiwNzfyWB5YFsBTzkFylR28KKgUEuJiRJ69BAxPksxWLMsAWExvtyjaTc+2DK2Xr1A2a0hJstMxqgCAWkAATed725YVtlK4ps+tVC6VMHxRMADrvy9pxLksXHiWfr8QVDmnpJSo6g9QKQUNoMajq1CPLfnGIOxfapck7M9IOWnxQO+EqumC8eCIgA3Bnphb2NAFV8vWH8Kuio4nY3KsJ2MzfrGDuJdmTRgtXR6qt/y2ME0xZHE/dIAEDaI5WVPNmFrF0A8RZs1W7ynSjvmA7tB8LMQCFA5SbdfEYHIGoiU6roobwyCSALje0xaN58+uLLwruWUtWqNTzIYd2yD+HRvqBI1dSD5AbYrOdyr69NmLiSNd1uN94vhk8gsR0qVN/CpLeIHTqABI2BmBBFpPXDPMcDqVK9NhRWM346VNTBp7jSVfSJkeQPI42rdl3o6K1WQFAdFgkNZj8UA2KgQetrXw97McWeqgNYnWhdBLBiqjxBAd9iL+m1hhXJckUbgeR4/UpLVo1strYqKK95TH8MERAEaidREE8gMI2y+ZYVqqodNN4qiwCtJAlCQWuduXlsGPbCrWZ3rVSNDt3XeCC3hA0yALeGL7264S8Oz9ektektQlaqan1XgkEarzJg/Ii4iMH3EJeLcYGZqtmGRaWsKGUGbgKuqeZ2abdMD08o5JK7gyPp4dv3ywJT06dRYhPgbwiLEMRPWDM33GLDwNcvURlNUpmaqmnSmIh/CpBm784mRggEec4O9OrNRaiuAC3egzqiT4WAOkCI3FsL8wjIoMCDe4ErNhJ3jnHn1OLx23LGkRmKne5lancrUICkBVRmnSArLLFdVzqHQ2r/9WSmvvaRshelrhytvDJsHt8JnaeWIgFfRAxXWZUm+mA0c4kHlPXfGjU7sTyMfj7dMMDTvsVAJJBuFWTuYiYtMCSbYFVpkRMzck89pixjf/bEIRVLQBHra/wCx6Y870m6Le5tPTlztczjVy4bRAYg3Agj2IkRGDuFK5qpToMyVH8JMwJPKdwCMC5CPLVHImbXmTba58zGJKOXmogmJ0wI5Frg9LGcWFexug6KtZKbOJXTLJAIMajpsDAwPwhKJ7ta1OHWr4qhPINNuoMRf1wqmm7IjWC+HLBAEUQoAUegtjVhcnoLYMqiYYXBuPTlgZl8JPn+GMziclrIQueMXuce4EYfgPwxmJeQDnRyAqvDyIJUHqBtJ6xietw8Jp0fD8JJv/tzEGcW7iIUgKW0GoCoa3xRIn1Ej0GNeyfZyqXZszdEaFE/GRJtEeAaiZ8/XFkKqcdzOrvW3cF9jOCNUrnNV1UJTAWioUKCwF3KxyAHv6YP7ZcUWnTAAl2BgeQFzB5R+eHqsAAFEDkBYAemA+M8P1qG7sVNEuaUA940EKGJtpEk/7XXtLyysCR1K4KPwLsu1TLvnqapFMt4GEhlUAnTa5mfKRGE2WzWuspZQtNKlO6mNID6pEnw+FY6+eHee7TV6OXfKmgKbMoDESPDcSeV9rRtiuDMqo1OklIIUi3MAnrcjbnGNKLbhnafiK5nMtWu1IvKibDSBueZJBJAnfAvDs3UK1meQCAdIXeWEBRzMkGPKeQxBk+G94C0tpBEABgZvImCDuL72xYuA5CmMxS+0nu6EsXGzKYYrFtQBOm5EXMYZEK5maTMsKAxuWeRqkglrgzAjbyMYN4caa0wDqJDMC5XxR4TaLmZsS0iZAJGJM3RoCvUY6my+simB4TUE+E3jw6Yk7HyjAeWqBmYmESLKINR5ixO5HMxaB74gSXiOTbu6TmqW70MzKCbaWC6SZ6iLjl7ALIhw50qCqfxCCZUaQCZDWI3HnjTNZcKVixPqefMHc+WJMlk6pOnTrLEQpHObCImZO08xiEuWrgVJK9I6qbaaLrXLrA8cEhegHhO3RRznHQH4PTzdBXZmCxrpMkaoYTpvuJ5deYnHNv6zqU6DZdCFVm1Hw/EbajHIWA09Ppff6MOJJUoNli+o0ySpgg6SRIv0Y9eeKZJrI8X0KJxbJpQ0qtVqjMiM8qVh23UybxAm/wAsKHzQQBdZIFgeQnYkmwPva+LX/SBwxqWfLqpelUp6tIfT4vhPUHxEHSB97AnZClQTMPCnRWQ0Yb4U1hTNx4ioDWvMb3u6d1cFrMLArZ3KLlSCpy9hO5tILA3Mydt974UdkcwFrpQr+CmzaWuQwlbnVeAYmQPO2GnaPLrkicvRzLtoEM5tBbSwG8TYieW2K9SrINTPTViTeC0mVBHPYOdX+0YiRGN+1vZz7I7Ug1T7L3mpQTJJKKT4tiSIE7wo3icBZXgyurVVr0lNFdfdu0syreV3BAm42O2H/DXoVsnmnr19IUDRREF2YDwlQ0mCSBYcm2FsVZeG1mRapos3eg6SgkwphgRE73jpBw4hr9qYVGeFfT/E7tlOkkmSRTHhUwzCYFp6jEL19et3oIkRpCQAD5Xmwj6bYFcklgAbR4SLGLCDuDMkQY392WVzFArpqTqFIgarjUCNulyfKBBm0BjJDfiuQyj5FM1l3Z6ionfq4aVdjBYsZga5gXmRG+KtRrKAppwrq3eA8g0A2F4Atc7wfTB/2QqWod8simd3lSVUGAYCglrCdreuCuCcDzObo1BQp6qa+J3JAkgTGq0mAIHnffEwD3ifigq1mBdgxAUFtOm5vLdSSbmI6Y8ymVpUG/4imKqGVBWqyrNvFqAEr5xG/TDLNURmiamWpLR0US7rrMaVF41RLHxErHTmZLDinE632LJuaFAJR1Uwx0lqpsGZqfMSLzuWm1jiIDKxxXg9SiNbjuqbz3RXxE38IMwwBWSGIvHngDOZwEyKa07LAXUACLSJY3MSZ54tT8fr5jJ1csUWolNQ4ZmAemiMJUfz/dECNz1gVhuH1G0fwyNYlJBGoC5IJiRfA95DWjWLv/zKmmNIBMnYb3sDH0A5zg41BO9umPEyLUHVa1J0qMogNazXB25xEfpjatQAksJ9eX64FiHSuDZ8V6AcGdOlCepAFsEVkGned5xRuyfaAUtVNvhZhpEc9p8uWL1WW2KpHPrQ2yI2H4D8MZjGH4D8MZgYKRB2nH/DjyqpH1x0CoISBYAWjHmMxkj7K+Jol7CNKPxN++WMqMY354zGYvplSF/GaYNJgQD4SbidgSPrfFA7IIHesHAb/lfFflUPPzAPsMZjMWR4fwNWm4f70OmpSUCygRtA2xpnaKw3hFxewvbGYzFRlj7SOf8AamgoaAqgeG0Drit5YbnmNd+ePcZjVT9k6UfZRpk2JzFCTMuJn/8AKR+GGYtmaMWkLt74zGYsCKa9Vu8YajA5T646j2TGnJ8LZbFq1QMRYkTWEE8xAHyxmMwk+Bo8osHaauy1qWlmWaVaYJExEfLljmPYcTxBwbgCrAPLwMfxxmMwIewgy5Y5zo1cRqhri5g3vLX9cU/ix/4p/X/6YzGYZcgZpximFq2AHjcWEWnb0x1Ds9Wb7VlV1GAzACTABpNIA5YzGYKAU/idBftJXSukZ6moECILNIjoemJu1VNUZAgCjQwhRAiNrYzGYHUJU2Y6UM3LwTziCY9PLF37F1WVMwqkgAKQAYAMPcDkcZjMM+SIQ8RcrRlSVOikZFjJUTiv9+0hdTQFW0mLmTb1vjzGYEeAy9o0z1qxjyPvpBn1m+LFwvMuyUizs2mmoEkmB3o2nbYfIYzGYgjCf6RarMvDWZiSabEkmSfGm554SV/i9sZjMSQELqn/ADB6rjqPDjNMYzGYoqGfU8IlxmMxmKzE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pic>
        <p:nvPicPr>
          <p:cNvPr id="6149" name="Picture 5" descr="http://4.bp.blogspot.com/_65lnO_91IO4/STjVbrx7MFI/AAAAAAAAFo0/1p5f8Qc5ScA/s400/estolon+de+fre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0769" y="2362200"/>
            <a:ext cx="365760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 name="Imagen 2"/>
          <p:cNvPicPr>
            <a:picLocks noChangeAspect="1"/>
          </p:cNvPicPr>
          <p:nvPr/>
        </p:nvPicPr>
        <p:blipFill>
          <a:blip r:embed="rId3"/>
          <a:stretch>
            <a:fillRect/>
          </a:stretch>
        </p:blipFill>
        <p:spPr>
          <a:xfrm>
            <a:off x="1219200" y="2590800"/>
            <a:ext cx="2852005" cy="2666999"/>
          </a:xfrm>
          <a:prstGeom prst="rect">
            <a:avLst/>
          </a:prstGeom>
        </p:spPr>
      </p:pic>
    </p:spTree>
    <p:extLst>
      <p:ext uri="{BB962C8B-B14F-4D97-AF65-F5344CB8AC3E}">
        <p14:creationId xmlns:p14="http://schemas.microsoft.com/office/powerpoint/2010/main" val="38609968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7257" y="923418"/>
            <a:ext cx="9151257" cy="782011"/>
          </a:xfrm>
          <a:prstGeom prst="rect">
            <a:avLst/>
          </a:prstGeom>
          <a:solidFill>
            <a:srgbClr val="002060"/>
          </a:solidFill>
          <a:ln>
            <a:solidFill>
              <a:srgbClr val="00B0F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s-GT" sz="2800" b="1" dirty="0" smtClean="0"/>
              <a:t>REPRODUCCIÓN ASEXUAL ARTIFICIAL</a:t>
            </a:r>
            <a:endParaRPr lang="es-GT" sz="2800" b="1" dirty="0"/>
          </a:p>
        </p:txBody>
      </p:sp>
      <p:sp>
        <p:nvSpPr>
          <p:cNvPr id="6" name="5 Rectángulo"/>
          <p:cNvSpPr/>
          <p:nvPr/>
        </p:nvSpPr>
        <p:spPr>
          <a:xfrm>
            <a:off x="0" y="476673"/>
            <a:ext cx="9144000" cy="144016"/>
          </a:xfrm>
          <a:prstGeom prst="rect">
            <a:avLst/>
          </a:prstGeom>
          <a:ln>
            <a:solidFill>
              <a:schemeClr val="bg1">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GT" dirty="0"/>
          </a:p>
        </p:txBody>
      </p:sp>
    </p:spTree>
    <p:extLst>
      <p:ext uri="{BB962C8B-B14F-4D97-AF65-F5344CB8AC3E}">
        <p14:creationId xmlns:p14="http://schemas.microsoft.com/office/powerpoint/2010/main" val="27192877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6 Título"/>
          <p:cNvSpPr>
            <a:spLocks noGrp="1"/>
          </p:cNvSpPr>
          <p:nvPr>
            <p:ph sz="half" idx="1"/>
          </p:nvPr>
        </p:nvSpPr>
        <p:spPr>
          <a:xfrm>
            <a:off x="608669" y="975048"/>
            <a:ext cx="7919400" cy="4968552"/>
          </a:xfrm>
        </p:spPr>
        <p:txBody>
          <a:bodyPr>
            <a:noAutofit/>
          </a:bodyPr>
          <a:lstStyle/>
          <a:p>
            <a:pPr lvl="0" algn="just">
              <a:buClr>
                <a:srgbClr val="FF0000"/>
              </a:buClr>
              <a:buFont typeface="Wingdings" panose="05000000000000000000" pitchFamily="2" charset="2"/>
              <a:buChar char="q"/>
            </a:pPr>
            <a:endParaRPr lang="es-GT" sz="800" dirty="0" smtClean="0"/>
          </a:p>
          <a:p>
            <a:pPr marL="0" lvl="0" indent="0" algn="just">
              <a:buClr>
                <a:srgbClr val="FF0000"/>
              </a:buClr>
              <a:buNone/>
            </a:pPr>
            <a:r>
              <a:rPr lang="es-GT" sz="2000" b="1" dirty="0" smtClean="0"/>
              <a:t>¿Objetivos de las especies vegetales de la  reproducción? </a:t>
            </a:r>
          </a:p>
          <a:p>
            <a:pPr marL="0" lvl="0" indent="0" algn="just">
              <a:buClr>
                <a:srgbClr val="FF0000"/>
              </a:buClr>
              <a:buNone/>
            </a:pPr>
            <a:r>
              <a:rPr lang="es-GT" sz="2000" b="1" dirty="0" smtClean="0"/>
              <a:t>Para el hombre es un proceso importante para la producción </a:t>
            </a:r>
            <a:r>
              <a:rPr lang="es-GT" sz="2000" b="1" dirty="0" err="1" smtClean="0"/>
              <a:t>agrícol</a:t>
            </a:r>
            <a:endParaRPr lang="es-GT" sz="2000" b="1" dirty="0" smtClean="0"/>
          </a:p>
          <a:p>
            <a:pPr marL="0" lvl="0" indent="0" algn="just">
              <a:buClr>
                <a:srgbClr val="FF0000"/>
              </a:buClr>
              <a:buNone/>
            </a:pPr>
            <a:endParaRPr lang="es-GT" sz="800" b="1" dirty="0" smtClean="0"/>
          </a:p>
          <a:p>
            <a:pPr lvl="0" algn="just">
              <a:buClr>
                <a:srgbClr val="FF0000"/>
              </a:buClr>
              <a:buFont typeface="Wingdings" panose="05000000000000000000" pitchFamily="2" charset="2"/>
              <a:buChar char="q"/>
            </a:pPr>
            <a:r>
              <a:rPr lang="es-GT" sz="2000" dirty="0" smtClean="0"/>
              <a:t>Perpetuación de cada especie</a:t>
            </a:r>
          </a:p>
          <a:p>
            <a:pPr marL="0" lvl="0" indent="0" algn="just">
              <a:buClr>
                <a:srgbClr val="FF0000"/>
              </a:buClr>
              <a:buNone/>
            </a:pPr>
            <a:endParaRPr lang="es-GT" sz="800" dirty="0" smtClean="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800" dirty="0" smtClean="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800" dirty="0" smtClean="0"/>
          </a:p>
          <a:p>
            <a:pPr lvl="0" algn="just">
              <a:buClr>
                <a:srgbClr val="FF0000"/>
              </a:buClr>
              <a:buFont typeface="Wingdings" panose="05000000000000000000" pitchFamily="2" charset="2"/>
              <a:buChar char="q"/>
            </a:pPr>
            <a:endParaRPr lang="es-GT" sz="800" dirty="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400" dirty="0" smtClean="0"/>
          </a:p>
          <a:p>
            <a:pPr marL="0" lvl="0" indent="0" algn="just">
              <a:buClr>
                <a:srgbClr val="FF0000"/>
              </a:buClr>
              <a:buNone/>
            </a:pPr>
            <a:endParaRPr lang="es-GT" sz="800" dirty="0" smtClean="0"/>
          </a:p>
          <a:p>
            <a:pPr lvl="1" algn="just">
              <a:buClr>
                <a:srgbClr val="FF0000"/>
              </a:buClr>
              <a:buFont typeface="Wingdings" panose="05000000000000000000" pitchFamily="2" charset="2"/>
              <a:buChar char="v"/>
            </a:pPr>
            <a:endParaRPr lang="es-GT" sz="1400" dirty="0" smtClean="0"/>
          </a:p>
          <a:p>
            <a:pPr lvl="0" algn="just">
              <a:buClr>
                <a:srgbClr val="0070C0"/>
              </a:buClr>
              <a:buFont typeface="Wingdings" panose="05000000000000000000" pitchFamily="2" charset="2"/>
              <a:buChar char="q"/>
            </a:pPr>
            <a:endParaRPr lang="es-GT" sz="1800" dirty="0" smtClean="0"/>
          </a:p>
          <a:p>
            <a:pPr lvl="0" algn="just">
              <a:buClr>
                <a:srgbClr val="0070C0"/>
              </a:buClr>
              <a:buFont typeface="Wingdings" panose="05000000000000000000" pitchFamily="2" charset="2"/>
              <a:buChar char="q"/>
            </a:pPr>
            <a:endParaRPr lang="es-GT" sz="1800" b="1" dirty="0" smtClean="0"/>
          </a:p>
          <a:p>
            <a:pPr lvl="0" algn="just">
              <a:buClr>
                <a:srgbClr val="0070C0"/>
              </a:buClr>
              <a:buFont typeface="Wingdings" panose="05000000000000000000" pitchFamily="2" charset="2"/>
              <a:buChar char="q"/>
            </a:pPr>
            <a:endParaRPr lang="es-GT" sz="1800" b="1" dirty="0"/>
          </a:p>
          <a:p>
            <a:pPr lvl="0" algn="just">
              <a:buClr>
                <a:srgbClr val="0070C0"/>
              </a:buClr>
              <a:buFont typeface="Wingdings" panose="05000000000000000000" pitchFamily="2" charset="2"/>
              <a:buChar char="q"/>
            </a:pPr>
            <a:endParaRPr lang="es-GT" sz="1800" b="1" dirty="0" smtClean="0"/>
          </a:p>
          <a:p>
            <a:pPr lvl="0" algn="just">
              <a:buClr>
                <a:srgbClr val="0070C0"/>
              </a:buClr>
              <a:buFont typeface="Wingdings" panose="05000000000000000000" pitchFamily="2" charset="2"/>
              <a:buChar char="q"/>
            </a:pPr>
            <a:endParaRPr lang="es-GT" sz="1800" b="1" dirty="0" smtClean="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smtClean="0"/>
          </a:p>
          <a:p>
            <a:pPr lvl="1">
              <a:buClr>
                <a:schemeClr val="accent3"/>
              </a:buClr>
              <a:buFont typeface="Wingdings" pitchFamily="2" charset="2"/>
              <a:buChar char="§"/>
            </a:pPr>
            <a:endParaRPr lang="es-GT" sz="1600" dirty="0"/>
          </a:p>
          <a:p>
            <a:pPr lvl="1">
              <a:buClr>
                <a:schemeClr val="accent3"/>
              </a:buClr>
              <a:buFont typeface="Wingdings" pitchFamily="2" charset="2"/>
              <a:buChar char="§"/>
            </a:pPr>
            <a:endParaRPr lang="es-GT" sz="1000" u="sng" dirty="0"/>
          </a:p>
          <a:p>
            <a:pPr lvl="1">
              <a:buClr>
                <a:schemeClr val="accent3"/>
              </a:buClr>
              <a:buFont typeface="Wingdings" pitchFamily="2" charset="2"/>
              <a:buChar char="§"/>
            </a:pPr>
            <a:endParaRPr lang="es-GT" sz="1000" u="sng" dirty="0" smtClean="0"/>
          </a:p>
          <a:p>
            <a:pPr lvl="1">
              <a:buClr>
                <a:schemeClr val="accent3"/>
              </a:buClr>
              <a:buFont typeface="Wingdings" pitchFamily="2" charset="2"/>
              <a:buChar char="§"/>
            </a:pPr>
            <a:endParaRPr lang="es-GT" sz="1400" u="sng" dirty="0"/>
          </a:p>
          <a:p>
            <a:pPr lvl="1">
              <a:buClr>
                <a:schemeClr val="accent3"/>
              </a:buClr>
              <a:buFont typeface="Wingdings" pitchFamily="2" charset="2"/>
              <a:buChar char="§"/>
            </a:pPr>
            <a:endParaRPr lang="es-GT" sz="1400" u="sng" dirty="0" smtClean="0"/>
          </a:p>
        </p:txBody>
      </p:sp>
      <p:sp>
        <p:nvSpPr>
          <p:cNvPr id="4" name="AutoShape 8" descr="Resultado de imagen para tomate podr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dirty="0"/>
          </a:p>
        </p:txBody>
      </p:sp>
      <p:sp>
        <p:nvSpPr>
          <p:cNvPr id="12" name="11 Rectángulo"/>
          <p:cNvSpPr/>
          <p:nvPr/>
        </p:nvSpPr>
        <p:spPr>
          <a:xfrm>
            <a:off x="-7259" y="0"/>
            <a:ext cx="9151257" cy="914400"/>
          </a:xfrm>
          <a:prstGeom prst="rect">
            <a:avLst/>
          </a:prstGeom>
          <a:solidFill>
            <a:srgbClr val="002060">
              <a:alpha val="77000"/>
            </a:srgbClr>
          </a:solidFill>
          <a:ln>
            <a:solidFill>
              <a:srgbClr val="00B0F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s-GT" sz="2800" b="1" dirty="0" smtClean="0"/>
              <a:t>PLANTAS SUPERIORES</a:t>
            </a:r>
            <a:endParaRPr lang="es-GT" sz="2800" b="1" dirty="0"/>
          </a:p>
        </p:txBody>
      </p:sp>
      <p:cxnSp>
        <p:nvCxnSpPr>
          <p:cNvPr id="7" name="6 Conector recto"/>
          <p:cNvCxnSpPr/>
          <p:nvPr/>
        </p:nvCxnSpPr>
        <p:spPr>
          <a:xfrm>
            <a:off x="1" y="6324600"/>
            <a:ext cx="9148556" cy="0"/>
          </a:xfrm>
          <a:prstGeom prst="line">
            <a:avLst/>
          </a:prstGeom>
          <a:ln>
            <a:solidFill>
              <a:srgbClr val="00B0F0"/>
            </a:solidFill>
          </a:ln>
        </p:spPr>
        <p:style>
          <a:lnRef idx="3">
            <a:schemeClr val="accent2"/>
          </a:lnRef>
          <a:fillRef idx="0">
            <a:schemeClr val="accent2"/>
          </a:fillRef>
          <a:effectRef idx="2">
            <a:schemeClr val="accent2"/>
          </a:effectRef>
          <a:fontRef idx="minor">
            <a:schemeClr val="tx1"/>
          </a:fontRef>
        </p:style>
      </p:cxn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362200"/>
            <a:ext cx="2514600" cy="167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comosellama.net/wp-content/uploads/2015/08/Como-se-llama-la-planta-de-bana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987040"/>
            <a:ext cx="2491740" cy="1661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4015739"/>
            <a:ext cx="2500669" cy="16611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92927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6 Título"/>
          <p:cNvSpPr>
            <a:spLocks noGrp="1"/>
          </p:cNvSpPr>
          <p:nvPr>
            <p:ph sz="half" idx="1"/>
          </p:nvPr>
        </p:nvSpPr>
        <p:spPr>
          <a:xfrm>
            <a:off x="608669" y="975048"/>
            <a:ext cx="7919400" cy="4968552"/>
          </a:xfrm>
        </p:spPr>
        <p:txBody>
          <a:bodyPr>
            <a:noAutofit/>
          </a:bodyPr>
          <a:lstStyle/>
          <a:p>
            <a:pPr lvl="0" algn="just">
              <a:buClr>
                <a:srgbClr val="FF0000"/>
              </a:buClr>
              <a:buFont typeface="Wingdings" panose="05000000000000000000" pitchFamily="2" charset="2"/>
              <a:buChar char="q"/>
            </a:pPr>
            <a:endParaRPr lang="es-GT" sz="800" dirty="0" smtClean="0"/>
          </a:p>
          <a:p>
            <a:pPr lvl="0" algn="just">
              <a:buClr>
                <a:srgbClr val="FF0000"/>
              </a:buClr>
              <a:buFont typeface="Wingdings" panose="05000000000000000000" pitchFamily="2" charset="2"/>
              <a:buChar char="q"/>
            </a:pPr>
            <a:r>
              <a:rPr lang="es-GT" sz="2000" dirty="0" smtClean="0"/>
              <a:t>Es </a:t>
            </a:r>
            <a:r>
              <a:rPr lang="es-GT" sz="2000" dirty="0"/>
              <a:t>un fragmento de tallo con yemas (o esqueje) de consistencia leñosa que se separa de un árbol o de un arbusto y se introduce en el suelo o en un sustrato para que arraigue en él y forme una nueva </a:t>
            </a:r>
            <a:r>
              <a:rPr lang="es-GT" sz="2000" dirty="0" smtClean="0"/>
              <a:t>planta.</a:t>
            </a:r>
          </a:p>
          <a:p>
            <a:pPr marL="0" lvl="0" indent="0" algn="just">
              <a:buClr>
                <a:srgbClr val="FF0000"/>
              </a:buClr>
              <a:buNone/>
            </a:pPr>
            <a:r>
              <a:rPr lang="es-GT" sz="800" dirty="0" smtClean="0"/>
              <a:t>	</a:t>
            </a:r>
          </a:p>
          <a:p>
            <a:pPr lvl="0" algn="just">
              <a:buClr>
                <a:srgbClr val="FF0000"/>
              </a:buClr>
              <a:buFont typeface="Wingdings" panose="05000000000000000000" pitchFamily="2" charset="2"/>
              <a:buChar char="q"/>
            </a:pPr>
            <a:r>
              <a:rPr lang="es-GT" sz="2000" dirty="0"/>
              <a:t>Se trata de una clonación</a:t>
            </a:r>
            <a:r>
              <a:rPr lang="es-GT" sz="2000" dirty="0" smtClean="0"/>
              <a:t>: La </a:t>
            </a:r>
            <a:r>
              <a:rPr lang="es-GT" sz="2000" dirty="0"/>
              <a:t>estaca es genéticamente idéntica a la planta </a:t>
            </a:r>
            <a:r>
              <a:rPr lang="es-GT" sz="2000" dirty="0" smtClean="0"/>
              <a:t>madre</a:t>
            </a:r>
            <a:r>
              <a:rPr lang="es-GT" sz="2000" dirty="0" smtClean="0"/>
              <a:t>. </a:t>
            </a:r>
            <a:r>
              <a:rPr lang="es-GT" sz="2000" dirty="0" err="1" smtClean="0"/>
              <a:t>Manihot</a:t>
            </a:r>
            <a:r>
              <a:rPr lang="es-GT" sz="2000" dirty="0" smtClean="0"/>
              <a:t> sp y Rosa </a:t>
            </a:r>
            <a:r>
              <a:rPr lang="es-GT" sz="2000" i="1" dirty="0"/>
              <a:t>Rosa sp.</a:t>
            </a:r>
            <a:endParaRPr lang="es-GT" sz="2000" i="1" dirty="0" smtClean="0"/>
          </a:p>
          <a:p>
            <a:pPr lvl="0" algn="just">
              <a:buClr>
                <a:srgbClr val="FF0000"/>
              </a:buClr>
              <a:buFont typeface="Wingdings" panose="05000000000000000000" pitchFamily="2" charset="2"/>
              <a:buChar char="q"/>
            </a:pPr>
            <a:endParaRPr lang="es-GT" sz="800" dirty="0" smtClean="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400" dirty="0" smtClean="0"/>
          </a:p>
          <a:p>
            <a:pPr marL="0" lvl="0" indent="0" algn="just">
              <a:buClr>
                <a:srgbClr val="FF0000"/>
              </a:buClr>
              <a:buNone/>
            </a:pPr>
            <a:endParaRPr lang="es-GT" sz="800" dirty="0" smtClean="0"/>
          </a:p>
          <a:p>
            <a:pPr lvl="1" algn="just">
              <a:buClr>
                <a:srgbClr val="FF0000"/>
              </a:buClr>
              <a:buFont typeface="Wingdings" panose="05000000000000000000" pitchFamily="2" charset="2"/>
              <a:buChar char="v"/>
            </a:pPr>
            <a:endParaRPr lang="es-GT" sz="1400" dirty="0" smtClean="0"/>
          </a:p>
          <a:p>
            <a:pPr lvl="0" algn="just">
              <a:buClr>
                <a:srgbClr val="0070C0"/>
              </a:buClr>
              <a:buFont typeface="Wingdings" panose="05000000000000000000" pitchFamily="2" charset="2"/>
              <a:buChar char="q"/>
            </a:pPr>
            <a:endParaRPr lang="es-GT" sz="1800" dirty="0" smtClean="0"/>
          </a:p>
          <a:p>
            <a:pPr lvl="0" algn="just">
              <a:buClr>
                <a:srgbClr val="0070C0"/>
              </a:buClr>
              <a:buFont typeface="Wingdings" panose="05000000000000000000" pitchFamily="2" charset="2"/>
              <a:buChar char="q"/>
            </a:pPr>
            <a:endParaRPr lang="es-GT" sz="1800" b="1" dirty="0" smtClean="0"/>
          </a:p>
          <a:p>
            <a:pPr lvl="0" algn="just">
              <a:buClr>
                <a:srgbClr val="0070C0"/>
              </a:buClr>
              <a:buFont typeface="Wingdings" panose="05000000000000000000" pitchFamily="2" charset="2"/>
              <a:buChar char="q"/>
            </a:pPr>
            <a:endParaRPr lang="es-GT" sz="1800" b="1" dirty="0"/>
          </a:p>
          <a:p>
            <a:pPr lvl="0" algn="just">
              <a:buClr>
                <a:srgbClr val="0070C0"/>
              </a:buClr>
              <a:buFont typeface="Wingdings" panose="05000000000000000000" pitchFamily="2" charset="2"/>
              <a:buChar char="q"/>
            </a:pPr>
            <a:endParaRPr lang="es-GT" sz="1800" b="1" dirty="0" smtClean="0"/>
          </a:p>
          <a:p>
            <a:pPr lvl="0" algn="just">
              <a:buClr>
                <a:srgbClr val="0070C0"/>
              </a:buClr>
              <a:buFont typeface="Wingdings" panose="05000000000000000000" pitchFamily="2" charset="2"/>
              <a:buChar char="q"/>
            </a:pPr>
            <a:endParaRPr lang="es-GT" sz="1800" b="1" dirty="0" smtClean="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smtClean="0"/>
          </a:p>
          <a:p>
            <a:pPr lvl="1">
              <a:buClr>
                <a:schemeClr val="accent3"/>
              </a:buClr>
              <a:buFont typeface="Wingdings" pitchFamily="2" charset="2"/>
              <a:buChar char="§"/>
            </a:pPr>
            <a:endParaRPr lang="es-GT" sz="1600" dirty="0"/>
          </a:p>
          <a:p>
            <a:pPr lvl="1">
              <a:buClr>
                <a:schemeClr val="accent3"/>
              </a:buClr>
              <a:buFont typeface="Wingdings" pitchFamily="2" charset="2"/>
              <a:buChar char="§"/>
            </a:pPr>
            <a:endParaRPr lang="es-GT" sz="1000" u="sng" dirty="0"/>
          </a:p>
          <a:p>
            <a:pPr lvl="1">
              <a:buClr>
                <a:schemeClr val="accent3"/>
              </a:buClr>
              <a:buFont typeface="Wingdings" pitchFamily="2" charset="2"/>
              <a:buChar char="§"/>
            </a:pPr>
            <a:endParaRPr lang="es-GT" sz="1000" u="sng" dirty="0" smtClean="0"/>
          </a:p>
          <a:p>
            <a:pPr lvl="1">
              <a:buClr>
                <a:schemeClr val="accent3"/>
              </a:buClr>
              <a:buFont typeface="Wingdings" pitchFamily="2" charset="2"/>
              <a:buChar char="§"/>
            </a:pPr>
            <a:endParaRPr lang="es-GT" sz="1400" u="sng" dirty="0"/>
          </a:p>
          <a:p>
            <a:pPr lvl="1">
              <a:buClr>
                <a:schemeClr val="accent3"/>
              </a:buClr>
              <a:buFont typeface="Wingdings" pitchFamily="2" charset="2"/>
              <a:buChar char="§"/>
            </a:pPr>
            <a:endParaRPr lang="es-GT" sz="1400" u="sng" dirty="0" smtClean="0"/>
          </a:p>
        </p:txBody>
      </p:sp>
      <p:sp>
        <p:nvSpPr>
          <p:cNvPr id="4" name="AutoShape 8" descr="Resultado de imagen para tomate podr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dirty="0"/>
          </a:p>
        </p:txBody>
      </p:sp>
      <p:sp>
        <p:nvSpPr>
          <p:cNvPr id="12" name="11 Rectángulo"/>
          <p:cNvSpPr/>
          <p:nvPr/>
        </p:nvSpPr>
        <p:spPr>
          <a:xfrm>
            <a:off x="-7259" y="0"/>
            <a:ext cx="9151257" cy="914400"/>
          </a:xfrm>
          <a:prstGeom prst="rect">
            <a:avLst/>
          </a:prstGeom>
          <a:solidFill>
            <a:srgbClr val="00B0F0">
              <a:alpha val="77000"/>
            </a:srgbClr>
          </a:solidFill>
          <a:ln>
            <a:solidFill>
              <a:srgbClr val="00B0F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s-GT" sz="2800" b="1" dirty="0" smtClean="0">
                <a:solidFill>
                  <a:srgbClr val="002060"/>
                </a:solidFill>
              </a:rPr>
              <a:t>Estaca</a:t>
            </a:r>
            <a:endParaRPr lang="es-GT" sz="2800" b="1" dirty="0">
              <a:solidFill>
                <a:srgbClr val="002060"/>
              </a:solidFill>
            </a:endParaRPr>
          </a:p>
        </p:txBody>
      </p:sp>
      <p:cxnSp>
        <p:nvCxnSpPr>
          <p:cNvPr id="7" name="6 Conector recto"/>
          <p:cNvCxnSpPr/>
          <p:nvPr/>
        </p:nvCxnSpPr>
        <p:spPr>
          <a:xfrm>
            <a:off x="1" y="6324600"/>
            <a:ext cx="9148556" cy="0"/>
          </a:xfrm>
          <a:prstGeom prst="line">
            <a:avLst/>
          </a:prstGeom>
          <a:ln>
            <a:solidFill>
              <a:srgbClr val="002060"/>
            </a:solidFill>
          </a:ln>
        </p:spPr>
        <p:style>
          <a:lnRef idx="3">
            <a:schemeClr val="accent2"/>
          </a:lnRef>
          <a:fillRef idx="0">
            <a:schemeClr val="accent2"/>
          </a:fillRef>
          <a:effectRef idx="2">
            <a:schemeClr val="accent2"/>
          </a:effectRef>
          <a:fontRef idx="minor">
            <a:schemeClr val="tx1"/>
          </a:fontRef>
        </p:style>
      </p:cxnSp>
      <p:sp>
        <p:nvSpPr>
          <p:cNvPr id="2" name="AutoShape 2" descr="data:image/jpeg;base64,/9j/4AAQSkZJRgABAQAAAQABAAD/2wCEAAkGBxMTEhUTExMWFhUXGBoYGBgYGR0eGxobIB0aGx0aHxsgHiggGB4lGxoXITIhJSkrLi4uHR8zODMtOCgtLisBCgoKDg0OGxAQGy8mICYwLy8tMC8tLS0tLS8vLS0tLy8vLS0vLS01LS0tLS0tLS0tLS0vLS0tLS0tLS0tLS0tLf/AABEIAMIBAwMBIgACEQEDEQH/xAAcAAACAgMBAQAAAAAAAAAAAAAEBQMGAAIHAQj/xABDEAACAQIEAwYDBgIIBgIDAAABAhEDIQAEEjEFQVEGEyJhcYEykaEUQrHB0fAjUgcVcoKSsuHxJDNDU2LSosJzg5P/xAAaAQACAwEBAAAAAAAAAAAAAAABAgADBAUG/8QAMxEAAgEDAwEECgICAwEAAAAAAAECAxEhBBIxQRNRYbEUIjJxgZGh0eHwBULB8SNSYhX/2gAMAwEAAhEDEQA/AO0KuI85lxUpshMahE9DyI8wYPtiD+slPwK7+YED5tAPtOBs1xRlIVtFOdpJY/IAAfPFTajllyjKWEg7huZNSmrGzXDDowOlh8wcFRikjjjq7gEgN4vCFXxbGZ1cgu3ngj+uUJGoVCJuTUO3WBAOKHq6KftEdNxdmP8AidjTqDdHE/2W8LewkN/dxM2epDeon+IfrhGlTLVgyaQJBW4EmQbg74I4bnAaSzAYeFv7SnS31BxdGpCSuncZUmH5jO0XVlLqQwKm42IjEWR4qpppqdNQUBvEPiFjz6g4hqcRUc8K8txdEaqs216x6MJP/wA9eI6sUWLTTfQsP9ZJ/wBxP8Q/XA2RrAPVGoQX1rcc1Wf/AJBvnhNV7QJhVV44gqltIOpADYfdJI/znCekQLfQqhehWHWcCaorkwfFTA/ws3/vimVeOofuL/hGAavFvECAAIIgWBmDNuYg/M4T0qA70M13HSTmBgLi2aHdN6qfkyn8sUFuMt1I/vN+uI6nGasWqN7sSPkSRgR1UW7ZGloZKLePn+DpbZ4dRgLiufHcVbj/AJb/AOU4oY45U/mU+qL+Qxq/GHIPhpn1B/JsSOpTayGWjcYtteR0UZ9QNxjw8SX+YY52eMP0Qf3R+c40PF6h/l/wJ/64X0ld4/ofh5F64bxBdLEm7VKh9tbAfQDBf9Yp/MMc9yuZrsJAWObFEC/MjBH9YKvxVEY9Ep//AGt+GGdXPPzBHS+qsP6FwymcU1KrEi5VR6KoP+ZmwWM2vUYoVTjVMSFo+5Yj6DEX9e9Ka/Nv1wk9TFO1/MeGjvG/2Lxm64apSWbAtUP90QB/icH+7gzvR1xzxeO3vTX2LD88FUuO0j8QqL6MCPqMB6mN7MC0nVFv4nWimdJ8TQi/2mOkH2mfbE1GkFUKuygAegsMVT7Qr6TTrFiDIUgTMEc2E7nHj8ZdDpZwp6Mrr+Kx9cW7rq9vqirsrN5+jLfJ6n54CpuXrFpMUhoH9poLH2XSPdsI6fG6hHhAe33SG/AmMa5HjopqEO9y07liZJ9yTgblFXd0TsdztGzLTVOqzBWHRgDgHNJTpozjUkCf4bEewW6yTbbAlPj6HGlXiKVKiLPgTxt5t90e129lw0ancxJ6e3MQnKLXRZPdszXcEEeKBPiBM9Nse5msWVkaibgiVYEfUg/TBC5pDzGPdQPPE3t9zFenj4oqdOqoEEuCPTGYH4gJquUuuowQPn9ZxmMDck7HKlFptFzyudFJHptJNKNPVqZ+A+11PmpxXMxXLGWYk9T8/wA8BZjixaqN5EqR5cwfcA42L74zfyOocmkuDp1r0XtNq740DziNnxisBvzxzY3kYZTzcNRzy+fngGvnaqs8BiGaRAO8Qfwn3xMH62wr46zrpbWQNokj3jnyx0NLJqW18M16Ss1OxM9TMH7j+6kfjiA5euZOk8huPbn64TM2I6tZAyqY1HYc/U9BjdT2ydkn8/wdmrvjHc5JfD8jw5Kuf+mx+uMGQrf9p9v5ThUq43GEi6e6yv8AP8DzjV2XbXfw+me8YHKVf+2/+E/pjQ0GvKsIE7H0/PAy1iOZ+eJ14jVAgVagHQO364ENm62SVO023x39emSPVjAcTDidb/u1P8Z/XHv9aVv+4T/aAb/MDiQVPcsv5fkNV1NjwuH1f2IZxsuJftvWnTb+7p/yFcGp3aDVVpIJFkBfUfMy/hH1w1OknK6fHvBUnJxa2/VfcCy+XZ9thuxsB6nEwq00PhGtv5mHhHovP1PyxG/EyRHdppHwqdUD0hhPqcRnPEbJSH9yfxODBQTVmGpOSi7LyNMzmnc+Jifw+WNcvTLEAAnnbE2Wqs5gUqZ/u/64YowUWRUbnE/riipKEPXlK/zyZtTrFShZrPwF1PKE3NhNxzxIcmLw1uUj8cSO+I3c45stTUbwrHJn/K1f64IMzRK3kEeXLywNODUqcjcHGhWksSKnWQVP0IERvvjXRm607Swzdov5KM4bZLK+oKWg2wZR4q4Gl4qJ/K1/kdwfMYhFGmdqoH9tWH+XUPrjz7C5MKUbppdfwmfpjXKE914/TPkb41KailJ/PHmFvk0qiaJvv3bfF/dP3vTe3PAoz9QW1N6N4h8mkY8+yuHi6lTF5GGn2oVIFUByBYkAE+4vHkfX1WdeMHtcrNdxhr6uhTzJXb+LX7gCp5kNvT90Ok/IyvyjE7LF1c35EQR+R+eNeIUgl1tTJta4O8efr/rgTvTyxmqa2dtqS9/+rf5ObP8AkJb708Lxz5h6VXHP/X9MTNnniNZE288KTm/P5YiNck9MUx1FdZwB/wAjVasPKfEiABCgAQB5Cw+mMwnDjGYb0qqT/wChP/rH5fkM4rmakBgxAnxAWn1jf3xLQebzY4izKEgjyxHw+m4RdQjpO8emJKNSpDP9fIEpxlST6p/NMY0qerr7YJp0I3IX3lv9MaZZHIsD+A/XGPSct4mpgRa31Mm5xpoafHd7zHdSfIRSZeW3Xr788Je1NOdBUSecuoAHXxEXmMWBKciSSb7AQMUjtfxsCp3TMq6d1RS5I89gvpONVGh/yWeS2hJxneLBH0d4A+aoIgMsAzM5XpCoQJNrHEWbWl3jVDmCXZZDCkx0iRq8JgyQCMD5LMqKsmn4WUXqKAYmVIueZPy8sE8To1kJqUYYblSJ1COXMR69cdJRjFeqjZKpObvOTI63E6auf+MWNwDlXmDcSQ4m2CcrxSgSA2ZQ/wD6ay/k2K+MkKqB6ZEqNPdkyxi/hgXgEee2GXCOD1mWUp93P3jE+wO3vgSp03/VDwrVl/dlk+zpAbvlg7StT/0xsuTG/fU43vqX/Mownq8FrMy6q5BpxADXDc2EHfbDXIcNaS9SrUqtBALfdBsQOQ9sUPTw3XS8/uaVrJ7LN+X2JEyJ/npf/wBE/XHoyDkgAoSdgKiEn0GqThXneC5gsrJXK6gCqhQeXMbHzJjGz57uWSnpR80yxUrU0gKCfhF5jzHrA2wkdLFO78/waPS5Ti306u3lnkeplzSGoIXfrBKr6HYt58sL6mtmJaSfPHmSy7qQza4IsQb3mbyNsK8p2gro70q9SoAoJFTU0EA31XvuLjFjoL8Fcta3dWx3jZcu52Rj7HHpyNU/9N/dSB+GPVd6ig6iykSCXlSOskxjzhmYptVChwxG+m4EzzxnVKKzZ4LK+pcYNtoa0qApiwIaL4gqHB9TLncnAr0BeccudCdSW5nl61eVSTlIDZvPGrN+xgjROwjzxhX59f0wVQS5f0KGwcJe4j1jEOZU6TAt7W+W2GrZaBew+px4aI2It0/XF/ZbWWUKvZ1Iz7mIAPCPU/liREH3r+X6/piXi1KgSq01qsw+JSVFKfKfE0eseR5a5lANwY9ef+Ej64NaE21s+Z2dV/K3hsp4v1954c30P78sad/BmY/HGCiLQV9WLT8gPzxF9hZiYanPL4vzBxm9HycXcmP+G51WgsoZdmU8x+XkcS8f7LtTHe0yatEiQYuoibgeXPCHIk04Q/ETf8AP31x07hGasKZ/lBAPpBHn1+eNWm0eXCfDyn1Q0U3e3Q5YZGykY3VfP9++GOa4SBWqAHwB2C3Mx8/b2x6eGiLST68/c4xTpSTa7gXF8DGYkqDSSCdvX8jjMUZDcMzeeLsFo05WbsbT6frhjkqFxaB0N9sHLkwBMRAjEtLLGB13/XHaimgKbSsjKtahSANWEBMBm+Gemr7vvGJPtNBdqlMc/iWI9cDcbq0ly9XvArDQzaGI8QG+/MY4pmcyz/E0gbDYD0AsMaI2kaNPp+1XNjpHaztdQCvQRyrkQKitYecqSfaMc+ydahT+OpUqi5gU4vuYqM2oTA5YV11sDEifn5YgrVbmAFBuFmY8p5400o7UaHSVPCZZaXaDLEhfszaJ1eOoWYeSxHQWnrhueKLmKYFFDT0WD69PnDAfhJxXOF9m8xUqimEh9KVAGlZVoMzHhEGcXDI8By+QTva81HAANOm3g1TAYs3mQOUYM5Wx1JGpGLybd+ihaRFNKhGpKnd0iNW1w4522vjwcTdDozPda+amlTGoHYjw74Fz/HqmfVadPL0lVTOrTITyn7xj0GB2qVKKLTq0TmKCkEM4h0MgzTO9o2NvbDKT6llk82LAvHKdJ9I0AGwhBY3kEDyjDXK8QDCQtM+YmD8mt74olDs3VZGzFJxVohgxI+IAyLruCOZ8uWD81xM0FWnbW+0AkbwOhb064knYuo01O7liK5+y8WNzxSjTqlTOtgNUEkWsEU/dUb+eAeIceyNc6JGtTa+gkg7BiCpxVq+Uch3rioqqV1BvAZYkyqkgsIB5npj3O8MpCknwoKrsaZKnWVBMmTAZdhA54MVYStV34Sslwv3r4hFStl0cla+ZoFmJ+FXWd9wykb9OeLE1TLV6BiqW3Vv4TSTuZUX26YpzZKu4NVStWlTuwMQgLaYZTBuYv0vyxYMjxHK0gj0USnUS7/xSQ1jGoGQIkwQDO3lgtdbFMZWxci4rw9KTmk+cqIojwiiSBMQNWoA4K4Jl6WWcFHr1GcjeiACBNruNyd8aNW4hmiG1d3TYyCkXB5ybx8sLs/wmtR8a1KoqSzA6gWkAgeJSRBjY9cLturNBk0dIGa6i/njTQXxzvIcYzikd+rxUAKuV3IkSbRBiJ8h546L2f4ujUoYgCSATAFvMgc8cqWmlCdpS9Uw1qSWYmxyjfs4koZTTeBOGFWnGINYHljTHTQTujHcgen13x59kJubT1wWakcvb88RVq009Y5eE+TfuDhuwTeQ3BmyVO2oeIR4gP3OIqmSBBkD2E/T9MTZdtd+n7H541zNbTtM+XL/XFypxSJcBbhqbgj3BGBfsSC4ZbXgGT+GHtIyNQBVjvIsT1I8+u+AOI1pEGxO/+/zwJUYNXDYV5anNZDzDgkdOf5fXFzruyotUWKNf0P7+uKrw8xUUHfb59Dix8TnuQg3ZhPoAZ/LFNXHHd9S2nUcHuQkVixwwylA/v9cQJlWjphTxLtJTpN3NNu8rEAQASt+WoMNJjmNsU0tOoq7K4xc3gZZvKJrM6AfNiD8jjMJKPFqNIBCwJXcs4Jnc3Y6jc88Zh3XV8RNWxdzL21RVGksAxvB3I5298K148tTvBRUuUJUEbaoFp5Y5pn6GaGZptmWfU7hFabCSB4SLbHHQcpSCwiDSi+ED0H1Jxa6T4b5EmoxXeI+I5LiFVKRZKbMF8QLjmbiNjI3v6Y1y/Yql4hURoLagJ+H/AMdQ3GLcpIj9/vfGyJeZv+/nh1SUeBe3naywVjPdkaFWJNRWUBQdU+ECAIaREYpuc7FV1zCUVAdam1SCBAjVq/lidueOj8WzBRwDz2wRmqpWmBza/p5YWVbs05PoSFWaYpy6UsogpUyz6gFYxNSoRy9Nr7AYdU2eA0hYiFG3+/ngLK0VVTVJ8RsJ5Cdh+Py6Y8TO8oLdIH5m2M9NNrdPl5+xXOTbB+0tNKVMZhUVH1AMFJU1NVzZRDv5k9caUAKlMMoJB3B5bWP6YzjTtUVaYcrfUwAVpHL4gYII5DCxKBotrSoQwu4aIYeaiAvrGNcHaF3wdTRxlKKj1YE6tlqlRqZqFqnhWihPjZptpG5j6Tger2dK5laedqlCaZqak8T03IDBSJ8IM/dM2tfAlLP1K+ZmlUUxdCxCANtrDkiD0ODM9VzPd0BrpVXLsZ0gurSAq6tnA0nTBIE3AxZBPl9TTqKidqcPZX1fV/bwE3Gcm+laYenW7uTrElrgErrJJKrbeAJwl7qsDtuukaoMKTNiZCgmTIPXqcXROytSvTbMle5poAlRlBBMMVdyAIYjxagSJg4l4j2Qq0kpVKdalUpuSql/CwWGKswYnSGGr4bD0xYrGQW8G4JmKiakFSmNw+oDUDEGbAgXuOvlhuvZ6vVlftFIkIVC03Knn4iJGtibk88IwzGmlMvUUggFWJCCTyP3VvMbGbY6zwzhFGhTVaVNRYSdMFj1M3xXOUkU1Z7DmHFsvmcrRUd9mA5JUgtKCNJEC4Egt8sQdnaWa+0KtPM0mNUEAu80xqEtYiFIuJA32x0/ieVWopVwCCLzipcR4DTpUK7wHAAVadw3iO8jcKeXOTgxqXx1BTqqWGV/tlQr0K9Sm+ZVy4Vw1CdEiRFj4OcwL2PPFiyNM/ZWqVnVn0htK7AnYRcxH64qnDMistTNJ2d1KpogjWSNPhiXWRJI8VrA40y+ZIL0jT1vP/O1sAqiAdK/De5kiRI6Rha1JTWSxxuXrs5xR0/hk/wySJkSsmxHKbi1pHnhjn+KtTVNVMVNbBQ1L4WBJ8QmeQMjkQdsD9mq2VFIDTrc28Y8ZF/Cx5wDE3kRgSvV7uo+XgLk31U5X4qNUk+LyOox0Nsc+C2+rfgq2Rk/WRbGVdPhhgLGLwem5g4XZmy1I+8AY8xz+RI+WKTw/OZnhb9w410QWqWUQ4YQGDEWGoAxvMg9MXPLcQo5hQ1GqrgyLW2ibG9pGNWU7rgy1aTjlcBGQpHu185P5D6DExpgXxupbRC2gQP30xV+KcHzbM574srbJsFF/hECPWTOLe0UVYSKT6h+Y4mjP3VMFn67D2n4vXbEqZU6j3jjoAJJ+sdOuKNTetls5RWpN2sw6Hl9Y+WLTxhxVXTUIN5B6G0R8x9cUVdRtS8S1xshie7UgmmSRzJ2xHxLjpp0+8VQZYKAZMm5/DFV4c9ZalRGqMyq0ATyIB/MYYcazB0UwWVdVRhcwJjr6AnGN1JKas7/AOiRguAni2dq16ajTpUlg6q0E2EXPnb3OFXBOzRohqhpFqjAhV6A7ywHPywDms432YMjWFZlYreQFMxI6gYp2Z4vVdpNSoL2h28I9Jxoo9pUThLj88G2UHGyjjC8jplOnngAFo5ZRyXTt9MZigDPl/FUNd2O7BwJ6GChO0c8Zi/0eH/VA2vv+n5OwxTqqAQGWQY6MDKkdCCJBxFTrjvGH/kwA5mdsV/ILWpmad15hrCPU7YLzVQF9feCkPCSQVMm8gHl/rhFVWE3kxKLZalpQL78/wBB5Y2WhcGMR5KorKDqseoifO98TLUkkagByj8STfbpi1yUsIWwqztAPmUaJCqbrEauU87XsJxJxLKswsQDc3/TGud45RokKIaoSPD0Bm5/wnFdzFd2Wo7OzajKgx4ZOymJAPTbFNVx2NNXHUeL4DqpsFL7fykfjgWuoSm705dwpIDtYkC19hgbOW5kcrf64jp5tUUlyumCLkCbG3itfzwFZWVhUslX4Txatm62iqzgEEotJlpgtuAztsIDDrMYeZigmToCnpLFz/xDldWlW1BVZuZAMT5EjFc7OFUNTMuIp0vEoGxa8KB1uvO1sSZHM5ioauZC6wCO8KqHKTLL4T/ZiYsBBI52yW+dl7MfPovhz8jrxeyN+r8vyOc6+XQIlNphVkAysnkPLYxM3x7wLhFTMVVDmklOZ7xmlgB/JEyZtHU+uEFOpUf+KdRpGoFeoFshJ5n4VaLhSMWPK/YGyq93UrivJFSFDKRcTBsJGmwIvyO+NVsCNl34tmstWSklesoqMFcNlxpYjTo0RMmenimBYb4rPaDNoQuUTvmAgBK+pdFvCwmCDeLjbEWWORy7IWqPVqpUBSsqlVpqBLBRd9UxytI2wJ2p7QLnKhrVEpoVQppmKjR8NQmIcgERtFxG2FjEDHAyeWqvlIC5XSNTliamsrABN/DJAsTYEWGL6gOkGSTG5xyjhvEamVVqjUiaUwe8HSR8TeK0z4YAOOj8FzpekrObkTA5TywlT2lcyanob5hJwtr0ZtE4fGnNv2PXEDZeLD1wjiZDm3HOyVRXNShf/wABYiOhtbywDwpQWdTQYuDBIgW5dQOdsdOqpc+WBnogjAdZpWNENS0soqGYyvhhEgm0ncDniTiGYkAMStRgFFULrVhe1ZB8SwI1biRvhpn0p0hqqOEWQJMxPTbGtPJo/wADBufhIP05e+KpVb8od6htZiapWXNU/smZpaGA1KVbUjKIirSf74BjUp94MHAfEctksjTpH/qorFWS06jcgDcBrhTtHXEzU3pnwuRBkA3E7bG0+eIs9me9VaddFZLkkCGvEMOnPyM4zxqxWE8dwFVjIky3EXqoIqEEGdQPMEEEgXKyACNoJwUufzOg1NKyQBokkKdRBM/eGmPXfphNkMoaD6Qwek9g3kd1YcjE7dPbDvgGZqD+GygGDIa43K/IxI9cGM0r3z5gaQo7UZCvmnBQomlUamZ8Rm7eR2WNtjiUU9as23hX52J/DDLPD/liIIQAxMC7QAecfpiLiVbu6TVHuARYbkyABhKrlP1UBtvALSyEBqrmJMgczAF/IWxUP6Qc6xNOj90DWRA+I/WwO21+fJm/E6mYrrS2UXI6evnisdrM2WzLgiCvguADYyPPaL73xbpoWqLwX4X+SylGzHXZ0o2TWi50irUdFPmVMYRZrgxVmQyrqYM9f3zwxznDS2SoRUpoQrViHbSSDcaep36YLXMBlRc0yrVAhWBmRvpfl9ZHzGGblBucerfnyaa/Kt3LyKgyVFMeK3SYx7izZvgtdmJWmGUxBDKQbDbynGY0rUQa9pfMRSHWeTMZwAgQFNlViAf7ptPnJOGmQ4JUTSagmmRJk3Vh93zk9MGZHM92YWg0eZA/XDbPcdphdJpMWIEajEfiJO03xjnUWyzefczKqt1Y9p14ufYYU8fV9JqKxVQJOkbQdU2BNiJtjdONXH8MUzAkMJP91/hN/IYEz3DRWJLMzkqy3J2a3sY5jbC9pCn6s3YWFFrLZTeD51DXc1XtBCNsoEzsbg7QPXFrzZVEXUQAXEmeQv8AphfnOzKpT1U9RJJlXi3lMWOq4b2ONe1THQqqp+FdQ5iY+fIe+GlONSS2Pk0ypbmpXNOMcepUyAPGSCfCR8iZxVK+eq5t1pwsFjpgbT1PQD8MT5Hgr1q1RFNId2oY96+kESLCxucFcVRaNSrUpMCXsgA0hFsNvaMa9u1XWX0Hp0YxB+NZ1AUy6EGnSF//ACfmbe49ScRZKshemtPXTJB1MxtcnkCNSkACCd955rjlXQw6FTY+KQSDfnvNjh1XyDikjAKUMhWC7RGqCQA1+YsL7Ytp01CKiixu7LBxLPuKLoHdlcKpSmw0EKoCkrZbBVE77YB4Ll8ppLV3qpDKUpUhOsEMWDNshsonoedohroaFQoZV1AYDfTvABBKsDaDuLbXxLncjWpGnVqIe7qgsjbyBpDSBtv8JPnzxagDLiT0Q9buKL0FZUYKWDMsEyobxQDEgn88JaoGl23CEhQQPrc3EC8YPz3Z+q2TfNGsgUOUFMmNZB8U3sRe29sK6dGstAU6izJ8OqpBCkCIkgH+zPT0wItEYRleJ1BmFKVCBTaELLdZkGRdYkt74dcI7Q91JLa1kKiryiOsW87+fKa1mcnVpStRGpqp8UxuD8IO0iDtO3rgbM06WpQG0CCSfiJIi08rTtMcxhZ041FZiyipKzOy5LtJThZYSeVr48rdq6GpgHXw/EZsPXz8scaeLRc7mZuJkX2jbfHuTZtYp6VL1D3Y2IJYhRy68xtilUZRVtxR6PHvOq1ePq6yniWSOm28zt6nAVTtKnihlsNgZMdbYrhqig/cKClJgy03ZCNbCVarJsys0i2wAwkpZY5YVWq2EqB1bcjT++WMsYbm9zfh4oDoxG3aTtCtVe6YECxYmTJ6QpB955YrOXq6GDUswywLDQSAPIE4ircS1NOlFBM38XsZ/IYHqsQSQojfwzHt5Y1xpuKsnb5F8I2Rb8p24cKFq1UflJptP0vg/hXHVqMQ+YpNI8I0srA8pkQRGKGi94YCtq6Ab+2HeS7IVWglgNrc/S5AB98VVKNP+3+PsB0ovoXNcuxSZAIuQpBEi88jHtg/h5h1fyv5R+z8sUyvRzuWJ/hVDRGwYh/UyCSs8hNsXDIsrKCP9DbHKrJ02nFoRU1bAfmaLMjMTJ3nb97nAnEVmg0+TGQSQBckAc7fjhpkkBQGJRgR6HcT74J4dlmqAsAbWFvcnp5YkZ8JhcLFBXMpTy5qDTSNQyC0/EbA7TA9MVjP51s1VpoO7aq47p2CXIn4tR8ugBgb4e5mjSzWddWYvQoSwVTCOBbTP3SSQJBMidsR1+DjIM+ZMLqBGXpSS1MsWsxIuVXnzk46dOLjFyftPp5L4dSyEcmdsqYo93WpVVJAWh3ZVWCgBmBvMGR06XtgA51SkmkzJ8PeNpCFgJgmSswOXywNwLhlOoWZqZdZT+IX0IhLAeO4Laj4bHcjDEcDXu6qoih2bwnvCyKgO4JUzvAaD1kYu2RjFJ9AtbmVmtnJZirVEBJOgGyyZIHlOMxrmqhDsF0gAkAA6h/i+964zFmyPcQ+h6XDV9fQYEznD6Z3W/1wTVzc+QH16+2BzXC+NiNR2n7o3n5X+QxmnSizmWF+b4Oh6gDoTGEub4TVpXovN/ha1vbc8sWDv3eCiwvJm5+cbn8PliGooF7sep29hyxlqUI2ui6NepHFyonjjICDGrmL4rvFOJGs+oHSw8zP7/TE/bMqMx4bFhLGbE7W+UYrrpfZWJE7kx5Xxo0mnirTNqm5K5s9SILHmIJ5zvzsYn5YccXzNRu6pimyhBKs6wSGMlhbxKet9sS8LepRQlSpLQxgTC+YiwPKT1tzwVxHjDuhUvIPhnSJgXsb8unXljY3K+F9RsWJeO5qhm8yagldVLSzHxBqgSBAiVm3oROIct2YqVDTUMX8YEFoVSxAP9kE7kX2wuUACAuqVks1ybj4Z2/tDqcNuD1Wqqx706aI7wqSF1KCAUH87eV7dObgwMOzHB9eYTXQOYCuwdKbi8SAWjdJvby5E4Y5vLVhmHNSk9KjTcKtBVDsiaojWCAqgCxE77nAuY4guXzNR8rWdlemQGJ0srNEgmBqjkbfSce8ZCnL0p7xM0dQdnqeGpJkHnpEGJ8IJ3OI8ohDwzg1LSa1V3poz+bReDUNM/FpMQD6mQIInaXjRd6dIV2ZaGpEdwBU0SLghdIgACSBYHrhxXy4y8EPSKtSCd4raDTDKFC6ZLHwqwjms7mMV7WFL6VFQAiWrf8AkCwZQGsoA33YnlF1jyFhXB6CilVr1a2lkhhTSGetP3oYiVAE2nfa0YXZvijMlZERFXMaQylBqAWWBn7h8THVIkHa1x89nZYVDJNucwFiCDYgRBAk77mcG8L4YM9mqK96DrUM76IIgsSovuFA999jhxWQ9ieA08zmaaM5NIN/FAJBiGa/MBioEjbytjr+S4RSoVCaVKnSpkEQiAEiQRJ6AhjH/kTgrJcCytBf4OXXVEayJqH1f4vlAwLXDwafeMC2xO49PPbGPXan0anvav8AvUSN5uwuPYjJl2dlNTUZCMx0IN4UDzJN5wv7aZGhl6C1TT8KuqwpuJBAKg2kbR0J6YsgqOtlaOsicU7+knL1D3P2iov2ck6WVY8cGxBmGiYMxGrphdNWjrKW9xt+9COLUrFQpVuHLUWqtesjqZUd3MekiMajOZVnJpUK1eoxLHWwRZm5KrAAnqMe5zs8HCNRpugdQEFQE944JDaHIC3WGhiOgwPwwPlatSm9J9dSm1LRqNNxMQYEawY2gg4v7K/Mn++6w1iXO8SzasyotKioMEoUPXmCSdjytGAKlTMkd4K+sgkkXlRbxHymdtoM748pVTp0MjqFLG1obwgzIFzpH0xrnWMioGLahIIgLIF9oUHabYaNKMeEGy6B2W45UAjXBvDggAx/MkwAevrzBiw8L4nogP4SfMRuwgEWEFTYwYjkRio0uFMx8BW+6yZQ+fSdwT0+bTL8PLaqQDO8aiF8RBA+luv53z19JTqeDDtuXfhXEwulO8UFl2PL58+WDs87hTR1slMiHIkFgbkCNgeZxTuGcFzLs6MNKkDRUaQV9ALEx54uOTGmkiVX7wrbVEXHlzGMEtJUjLdH98fwV1q0VIXJUoUF7unSCqsEs4hRzEagFZufluSLTz/tPnaleuWeVIsFYgkX5x8LWuDceWOncSyVGvT0FdDXulhfmV2998c+z3A0o1FXMd4Ev4kAM8+91EQRJIKbxuRtjfpqdneXIYVYyVoiinw93q9zR/iGoYVR987gEG3Kb2tODaGaVmZc6aoRGAPdi4gkPTFwE6nfaBFjhcUdSWUkkEnUCZm99XOTzBw84q+XzlWmMrlDSYqqumpYZ+TLck+GZmNp642WQxVqlMkk04CSdIZlkLJgGTMxGMxfKf8AR8QAGrUZ52c/XVf1xmBcTtId5caTvV+FRoFpaywNh5+cYm+zBTqYrUf+ZybeixA+uMrZuN6iKIiFXVA6AmI+WAKuZQ2BeofMn8FgR64xuy5MARmM5eDUE9AL/j+WFeczWkFm1BRuWMW8/wDbEj122GlR0ED8MVPtdxdlHdBZ1A+K0Rztz98Uu85bRoR3OxWuM5nvKrNqZuSk9ByjlGPcgmoyf+mNRHMqASeV7gD3xFQphySzqvOZ/BRHyw6yufRFemieGCJJXUSZEtaAB0j8cdKMbKyOglZAlGs7htUi8EE6SW9DsP0wyyvBKgVQ5RJhpaSwJ+7ABO3KRecCZCkWh21E7DYQRB2BmBqHzHu0NYqGkKTqKlmJhTcxcmPDaw9L4LGQLTySMYK6CgcPUDwHHKAdoBAgee+CcvkhUanSQiSAQaj6Qpg7vHhGwHmY88e0q1LUEC6gQNTjTFiZkzIGxgEnriVck2vXTaaYILM8Kq3IPjIAuNheN74iIx7keEjLVkTOUQA6FkWmQxdoOm8nn6XjB9CjTr064zL9wEXXTYrJcACVCyNUMbxO8DbA3CKFF80hp0nq0kSKisS0bhqmyksJssC4EDYhlxPJ5OmKgpVhmClI2cjXTkwSLjxAEmCBeOuCwJlW4giup+zpUKbkkS+iFDs6r4VgxF4+hA2YT7PSYVaQcVAq0zVUEfDp1rBsbAX+GT7t6ddKjVAqsiVCyBFqAOFsxZmm4DR4ZgmeQxXOIURRqOv8SoFZtLadSkAgCoGEgyNN5MYCSCyDtLwQ5Ko1OoaVRyqn+GWYCSQFuBsFFvQzifs3nqtGolNFCuxTxaRsviMHlZbxBNxPSLK0qRVtVWmjKB4GDBnLctcWI3vvIE2u44VlMnRo0WqjMh3d0qFGUnTpkaFNokg6ucP6A3BYsC/0md2YqUIGvQXVzpAkamus2mYxcM7lA47xnEfzTFvX5Y5PQ4uyBEan3tAGq4RiQPEGpjeVVo8XhuJInng7vxm6iVqxou5BUjNMBTsDZgDYbwwBNxGJKzVpK4mzqi95TiFJH0F7Pq0uY0MV+JdW2oRf36HCj+k7NqmWp0iAweqreSxME2IgzHnfHPaeWLKoy61H0M7aJLjf7oAtYAliLyNuYy1qjBmdn8V2XkwsQCPvCwMbXtiRslZIjjm4xr8VzIyxyrutShTqrExqUjxAq0A6ZmDBI64CyPEjSdqgIdisAMSVvtJ5xuOkYsFGmmbLDMVFoa6ZeRTJtSWJIBlSzEnVz0kXtilrQRSCwaokywVgrkDeDBC2vJGJbAwV3bAmoSviaYG3MmBYaRcWM3wwp9n6ehKrVHDMX1rp0+G2iLavhJMyeW150q8LSh3TGotak6hoi6fASJmCbtuF2YWxBxHiep9ME0xJEwCRyEgELMAc49MR+AVbqe1874lo0hoAIEk3mfPe43xe+zvAkoKKlQaqzTLSTZrkcp+XXrih0KiCqjCAA9lkWBt5Sdr2v02x02gjsA004IHNh+X44RrNjNqZywgjvCekYHdf2MEBWtKj/FP5DEVUHmpEentscNtSRisDa/p9cZrpuNFVA9OZKnlykHkfxxHmPQ/LATVoxnqSRE3F3QDnuC5WnRGtWXvHhXMsdxYsTpTYel98TdmOGChT7yJqVbrvKIdvcj/fGmZ4k0rS0GpRq+CoP5TaGFoHMHDjJuHvI6SdgOQ9fLEhVcvVZonUexLvJlyoi5M4zE+qn1nzH++PMW9nEz2PGpKNqVvME/5pGIqzMeQUdBsPliPNZoc9/wB9cU3tF2pNFzTQK5jfVYHzA/XGFyc3tgWxi5OyGnabi60abFagFTkCZJPpvjnlbNNXfVUMn8P0wPWzRq1NdUkkm8bx0A2HljanSBJ3Vb3O8cpxqoUdiu+TZTpqKCUy1wFG8wf9OeGlIaUVSoY6l8Wxm4jzXxTYeeI+FP3bKO8JQEMVUFr8xcQCRb3vgqpT0hiGBa94DOF6gCBt5DGgtNlzcubOiqolpJvABa4ETYxbkOmNcnkWrOsNdiQCyyoAnUxja0+dsa1URKMl1OvUBTPx8odj1PvtHLEGWoKqKYEbmTLXiJ5C1/c7YJBvV7ul/DRUJBILmWQFSR4aYFieratxg/hWVq1IqPUGqIAZptBHhQWA5SABvhS1JgJDKAskwSW2sbgiL/MYZUM6opJqaVWFJsFBgWBtJv7+uFfA0Umxt2frvlc33mpIRCxkgBhcGCbTz6yLYh4zmqWZr6aR7tqrWLNuxsLAHSC4n+8CYww7M5fI16NbNZlyBTlRTUwTADBvckADmeuKyOI5gUu7QUtDVAxGlS8iIBMavujY4NuoH4DY5NclXK5kUqqlXXUjA6ZkFhzDC52gXvhn2fprQyjZ2mzd+pempZR3a+GxQxciLkkm7CMV/j9CvlylfM0tJqqO7WASymCQPiC2MEETf55xSpW1JQFNaalQ+hbwDeW6EFQbWAJM3Mh82J0EfEOIiq71tOqozEzEk7jrAO1o543p8NqioKSEM7+GmtNtQkgnSpM32t5Rh5wDM5dXRM6ne01RgBRAuSSy2gFoJqc5uOQwExCL3qVCKhYwIJZFE6SHkAGeQmIBwQCg0Sw0eMaJkn4pE2PPra0YsWV7BZ46CgQsy6jSLJrCkSpZWNgY6kjYxGE9amvdFg4Z2JkapJ1GSWuCSTO/n0xa+C9rP4dRq2ZrjMQppaQmgFQRpawmSd9/cGY79CCXJ52rlajUqbsmlSKokSaniBEACdIJEdcFf1Rk6eYp0qgrV6jialNTqIOoyV7q+mAbRO3mcJczNd2qGprqFiS0RqMyTE/vpiXgbVcu5r0g6tTYDvAv3nBUCTOokEiCDhRmO+0OUR2VaS19VZdNNaiGkQdehUUwoKcoO03wgzvBalFilde6Kkglh4CRYw4BDG33ZnbfBnEe0bvpeszVXpue7FQWViwLow3WY2jlaIOLTwLtc2bdqeYQGlUMmUBZR4SEQQVI1gm8na17G9kIyn8Rr0BlaCUQrV2Zu8CppIEAAECYJ3+uK4wqEDSDOqIIvygdTcm3lhrxqkKNV6QkNTJgk6QRup25gjbrucZwbN0EqqcwnfICGKAQAoBJAMjcwfMDEjwRinXUVhJMgQB05wPfF77Jcd1DQ8yPvfXpYDryxUeI5ii1aq1MlaRYlAbEbQrTJgSRY8hjenxMUHV6DGm2nxSQRJuTPnAsR88SUbiTgpqzOt0Xm9hPMmSf364lcdJPmdsc27P9q2ViKxGnYWO/O4/2xeeHcapVQCH3MCRA3i3XEU3xIwypyjybZhP98Bs5vBgfj5YY5iokHxC37v8ALFP472lprqSmwd7AEXUHnfnHTriucbixhJvBYKWdUzTLAG91CyIA+JeYPWMKv6yzNFwatBalH+emgEDqQBPTlgTsfl27l6rGTUc772tvvc/hi0ZBwLdcZowhGTwWzqbXtJKXEabAETBHLGYkbJpNwPljMWf8v/n5fkq3I4vxXjNXMEF4tMaRHthdpwQaBEgzI3wTksmHubAfX3xfGKirI6SSQPQy0gnpv/vhnQyoAAZgFidWmSBPM2k28+XXGtTLiQBMeQn6CZOLbxDss9FVcQWFPW8mWUknkQAPDE8xDRzOHXiNbuK7UyLLpHdGmCAyvoaStwGBN43kjmAMa5bJS5GssWB8gEEGSTYLFyeUHBdRWDyWMkFRLgegWPO8n6Y3pLTgpJdD4qjyACJGlQf5dUGIuYPLBZEeVHTQvd0FfVaRMG7bsYO1htIG9jiKmWCy8HSQWAiBM2meQNx+xNmqRpsyuf4Y8SwX8Igr93SCbRyET7LaVBXIlRpsCBqg3liSSNNov522xCHud4gJZAW0GRFvb6wfpiwdlkTuSagDaTrB5CAIs2x3Mxzwq7tWL6FRZMA7gwOW1wDv5Xm+CclxvuywKs/wWAUiwNzfyWB5YFsBTzkFylR28KKgUEuJiRJ69BAxPksxWLMsAWExvtyjaTc+2DK2Xr1A2a0hJstMxqgCAWkAATed725YVtlK4ps+tVC6VMHxRMADrvy9pxLksXHiWfr8QVDmnpJSo6g9QKQUNoMajq1CPLfnGIOxfapck7M9IOWnxQO+EqumC8eCIgA3Bnphb2NAFV8vWH8Kuio4nY3KsJ2MzfrGDuJdmTRgtXR6qt/y2ME0xZHE/dIAEDaI5WVPNmFrF0A8RZs1W7ynSjvmA7tB8LMQCFA5SbdfEYHIGoiU6roobwyCSALje0xaN58+uLLwruWUtWqNTzIYd2yD+HRvqBI1dSD5AbYrOdyr69NmLiSNd1uN94vhk8gsR0qVN/CpLeIHTqABI2BmBBFpPXDPMcDqVK9NhRWM346VNTBp7jSVfSJkeQPI42rdl3o6K1WQFAdFgkNZj8UA2KgQetrXw97McWeqgNYnWhdBLBiqjxBAd9iL+m1hhXJckUbgeR4/UpLVo1strYqKK95TH8MERAEaidREE8gMI2y+ZYVqqodNN4qiwCtJAlCQWuduXlsGPbCrWZ3rVSNDt3XeCC3hA0yALeGL7264S8Oz9ektektQlaqan1XgkEarzJg/Ii4iMH3EJeLcYGZqtmGRaWsKGUGbgKuqeZ2abdMD08o5JK7gyPp4dv3ywJT06dRYhPgbwiLEMRPWDM33GLDwNcvURlNUpmaqmnSmIh/CpBm784mRggEec4O9OrNRaiuAC3egzqiT4WAOkCI3FsL8wjIoMCDe4ErNhJ3jnHn1OLx23LGkRmKne5lancrUICkBVRmnSArLLFdVzqHQ2r/9WSmvvaRshelrhytvDJsHt8JnaeWIgFfRAxXWZUm+mA0c4kHlPXfGjU7sTyMfj7dMMDTvsVAJJBuFWTuYiYtMCSbYFVpkRMzck89pixjf/bEIRVLQBHra/wCx6Y870m6Le5tPTlztczjVy4bRAYg3Agj2IkRGDuFK5qpToMyVH8JMwJPKdwCMC5CPLVHImbXmTba58zGJKOXmogmJ0wI5Frg9LGcWFexug6KtZKbOJXTLJAIMajpsDAwPwhKJ7ta1OHWr4qhPINNuoMRf1wqmm7IjWC+HLBAEUQoAUegtjVhcnoLYMqiYYXBuPTlgZl8JPn+GMziclrIQueMXuce4EYfgPwxmJeQDnRyAqvDyIJUHqBtJ6xietw8Jp0fD8JJv/tzEGcW7iIUgKW0GoCoa3xRIn1Ej0GNeyfZyqXZszdEaFE/GRJtEeAaiZ8/XFkKqcdzOrvW3cF9jOCNUrnNV1UJTAWioUKCwF3KxyAHv6YP7ZcUWnTAAl2BgeQFzB5R+eHqsAAFEDkBYAemA+M8P1qG7sVNEuaUA940EKGJtpEk/7XXtLyysCR1K4KPwLsu1TLvnqapFMt4GEhlUAnTa5mfKRGE2WzWuspZQtNKlO6mNID6pEnw+FY6+eHee7TV6OXfKmgKbMoDESPDcSeV9rRtiuDMqo1OklIIUi3MAnrcjbnGNKLbhnafiK5nMtWu1IvKibDSBueZJBJAnfAvDs3UK1meQCAdIXeWEBRzMkGPKeQxBk+G94C0tpBEABgZvImCDuL72xYuA5CmMxS+0nu6EsXGzKYYrFtQBOm5EXMYZEK5maTMsKAxuWeRqkglrgzAjbyMYN4caa0wDqJDMC5XxR4TaLmZsS0iZAJGJM3RoCvUY6my+simB4TUE+E3jw6Yk7HyjAeWqBmYmESLKINR5ixO5HMxaB74gSXiOTbu6TmqW70MzKCbaWC6SZ6iLjl7ALIhw50qCqfxCCZUaQCZDWI3HnjTNZcKVixPqefMHc+WJMlk6pOnTrLEQpHObCImZO08xiEuWrgVJK9I6qbaaLrXLrA8cEhegHhO3RRznHQH4PTzdBXZmCxrpMkaoYTpvuJ5deYnHNv6zqU6DZdCFVm1Hw/EbajHIWA09Ppff6MOJJUoNli+o0ySpgg6SRIv0Y9eeKZJrI8X0KJxbJpQ0qtVqjMiM8qVh23UybxAm/wAsKHzQQBdZIFgeQnYkmwPva+LX/SBwxqWfLqpelUp6tIfT4vhPUHxEHSB97AnZClQTMPCnRWQ0Yb4U1hTNx4ioDWvMb3u6d1cFrMLArZ3KLlSCpy9hO5tILA3Mydt974UdkcwFrpQr+CmzaWuQwlbnVeAYmQPO2GnaPLrkicvRzLtoEM5tBbSwG8TYieW2K9SrINTPTViTeC0mVBHPYOdX+0YiRGN+1vZz7I7Ug1T7L3mpQTJJKKT4tiSIE7wo3icBZXgyurVVr0lNFdfdu0syreV3BAm42O2H/DXoVsnmnr19IUDRREF2YDwlQ0mCSBYcm2FsVZeG1mRapos3eg6SgkwphgRE73jpBw4hr9qYVGeFfT/E7tlOkkmSRTHhUwzCYFp6jEL19et3oIkRpCQAD5Xmwj6bYFcklgAbR4SLGLCDuDMkQY392WVzFArpqTqFIgarjUCNulyfKBBm0BjJDfiuQyj5FM1l3Z6ionfq4aVdjBYsZga5gXmRG+KtRrKAppwrq3eA8g0A2F4Atc7wfTB/2QqWod8simd3lSVUGAYCglrCdreuCuCcDzObo1BQp6qa+J3JAkgTGq0mAIHnffEwD3ifigq1mBdgxAUFtOm5vLdSSbmI6Y8ymVpUG/4imKqGVBWqyrNvFqAEr5xG/TDLNURmiamWpLR0US7rrMaVF41RLHxErHTmZLDinE632LJuaFAJR1Uwx0lqpsGZqfMSLzuWm1jiIDKxxXg9SiNbjuqbz3RXxE38IMwwBWSGIvHngDOZwEyKa07LAXUACLSJY3MSZ54tT8fr5jJ1csUWolNQ4ZmAemiMJUfz/dECNz1gVhuH1G0fwyNYlJBGoC5IJiRfA95DWjWLv/zKmmNIBMnYb3sDH0A5zg41BO9umPEyLUHVa1J0qMogNazXB25xEfpjatQAksJ9eX64FiHSuDZ8V6AcGdOlCepAFsEVkGned5xRuyfaAUtVNvhZhpEc9p8uWL1WW2KpHPrQ2yI2H4D8MZjGH4D8MZgYKRB2nH/DjyqpH1x0CoISBYAWjHmMxkj7K+Jol7CNKPxN++WMqMY354zGYvplSF/GaYNJgQD4SbidgSPrfFA7IIHesHAb/lfFflUPPzAPsMZjMWR4fwNWm4f70OmpSUCygRtA2xpnaKw3hFxewvbGYzFRlj7SOf8AamgoaAqgeG0Drit5YbnmNd+ePcZjVT9k6UfZRpk2JzFCTMuJn/8AKR+GGYtmaMWkLt74zGYsCKa9Vu8YajA5T646j2TGnJ8LZbFq1QMRYkTWEE8xAHyxmMwk+Bo8osHaauy1qWlmWaVaYJExEfLljmPYcTxBwbgCrAPLwMfxxmMwIewgy5Y5zo1cRqhri5g3vLX9cU/ix/4p/X/6YzGYZcgZpximFq2AHjcWEWnb0x1Ds9Wb7VlV1GAzACTABpNIA5YzGYKAU/idBftJXSukZ6moECILNIjoemJu1VNUZAgCjQwhRAiNrYzGYHUJU2Y6UM3LwTziCY9PLF37F1WVMwqkgAKQAYAMPcDkcZjMM+SIQ8RcrRlSVOikZFjJUTiv9+0hdTQFW0mLmTb1vjzGYEeAy9o0z1qxjyPvpBn1m+LFwvMuyUizs2mmoEkmB3o2nbYfIYzGYgjCf6RarMvDWZiSabEkmSfGm554SV/i9sZjMSQELqn/ADB6rjqPDjNMYzGYoqGfU8IlxmMxmKzE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0158" y="3657600"/>
            <a:ext cx="2877911"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3" name="Imagen 2"/>
          <p:cNvPicPr>
            <a:picLocks noChangeAspect="1"/>
          </p:cNvPicPr>
          <p:nvPr/>
        </p:nvPicPr>
        <p:blipFill>
          <a:blip r:embed="rId3"/>
          <a:stretch>
            <a:fillRect/>
          </a:stretch>
        </p:blipFill>
        <p:spPr>
          <a:xfrm>
            <a:off x="1298149" y="3870648"/>
            <a:ext cx="3053862" cy="2133600"/>
          </a:xfrm>
          <a:prstGeom prst="rect">
            <a:avLst/>
          </a:prstGeom>
        </p:spPr>
      </p:pic>
    </p:spTree>
    <p:extLst>
      <p:ext uri="{BB962C8B-B14F-4D97-AF65-F5344CB8AC3E}">
        <p14:creationId xmlns:p14="http://schemas.microsoft.com/office/powerpoint/2010/main" val="32108140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6 Título"/>
          <p:cNvSpPr>
            <a:spLocks noGrp="1"/>
          </p:cNvSpPr>
          <p:nvPr>
            <p:ph sz="half" idx="1"/>
          </p:nvPr>
        </p:nvSpPr>
        <p:spPr>
          <a:xfrm>
            <a:off x="608669" y="975048"/>
            <a:ext cx="7919400" cy="4968552"/>
          </a:xfrm>
        </p:spPr>
        <p:txBody>
          <a:bodyPr>
            <a:noAutofit/>
          </a:bodyPr>
          <a:lstStyle/>
          <a:p>
            <a:pPr lvl="0" algn="just">
              <a:buClr>
                <a:srgbClr val="FF0000"/>
              </a:buClr>
              <a:buFont typeface="Wingdings" panose="05000000000000000000" pitchFamily="2" charset="2"/>
              <a:buChar char="q"/>
            </a:pPr>
            <a:endParaRPr lang="es-GT" sz="800" dirty="0" smtClean="0"/>
          </a:p>
          <a:p>
            <a:pPr lvl="0" algn="just">
              <a:buClr>
                <a:srgbClr val="FF0000"/>
              </a:buClr>
              <a:buFont typeface="Wingdings" panose="05000000000000000000" pitchFamily="2" charset="2"/>
              <a:buChar char="q"/>
            </a:pPr>
            <a:r>
              <a:rPr lang="es-GT" sz="2000" dirty="0" smtClean="0"/>
              <a:t>Unión de las superficies cortadas de dos plantas de manera que produzca fusión. </a:t>
            </a:r>
          </a:p>
          <a:p>
            <a:pPr marL="0" lvl="0" indent="0" algn="just">
              <a:buClr>
                <a:srgbClr val="FF0000"/>
              </a:buClr>
              <a:buNone/>
            </a:pPr>
            <a:endParaRPr lang="es-GT" sz="800" dirty="0" smtClean="0"/>
          </a:p>
          <a:p>
            <a:pPr lvl="0" algn="just">
              <a:buClr>
                <a:srgbClr val="FF0000"/>
              </a:buClr>
              <a:buFont typeface="Wingdings" panose="05000000000000000000" pitchFamily="2" charset="2"/>
              <a:buChar char="q"/>
            </a:pPr>
            <a:r>
              <a:rPr lang="es-GT" sz="2000" dirty="0" smtClean="0"/>
              <a:t>La planta que sirve de soporte se llama </a:t>
            </a:r>
            <a:r>
              <a:rPr lang="es-GT" sz="2000" b="1" dirty="0" smtClean="0"/>
              <a:t>“patrón” </a:t>
            </a:r>
            <a:r>
              <a:rPr lang="es-GT" sz="2000" dirty="0" smtClean="0"/>
              <a:t>y la parte injertada </a:t>
            </a:r>
            <a:r>
              <a:rPr lang="es-GT" sz="2000" b="1" dirty="0" smtClean="0"/>
              <a:t>“púa”. </a:t>
            </a:r>
            <a:endParaRPr lang="es-GT" sz="2000" dirty="0" smtClean="0"/>
          </a:p>
          <a:p>
            <a:pPr lvl="0" algn="just">
              <a:buClr>
                <a:srgbClr val="FF0000"/>
              </a:buClr>
              <a:buFont typeface="Wingdings" panose="05000000000000000000" pitchFamily="2" charset="2"/>
              <a:buChar char="q"/>
            </a:pPr>
            <a:endParaRPr lang="es-GT" sz="800" b="1" dirty="0"/>
          </a:p>
          <a:p>
            <a:pPr lvl="0" algn="just">
              <a:buClr>
                <a:srgbClr val="FF0000"/>
              </a:buClr>
              <a:buFont typeface="Wingdings" panose="05000000000000000000" pitchFamily="2" charset="2"/>
              <a:buChar char="q"/>
            </a:pPr>
            <a:r>
              <a:rPr lang="es-GT" sz="2000" dirty="0" smtClean="0"/>
              <a:t>Combinación de características valiosas, ramas o yemas que produce frutos de calidad se injertan en plantas más resistentes que producen frutos de menor calidad. </a:t>
            </a:r>
          </a:p>
          <a:p>
            <a:pPr lvl="0" algn="just">
              <a:buClr>
                <a:srgbClr val="FF0000"/>
              </a:buClr>
              <a:buFont typeface="Wingdings" panose="05000000000000000000" pitchFamily="2" charset="2"/>
              <a:buChar char="q"/>
            </a:pPr>
            <a:endParaRPr lang="es-GT" sz="1800" dirty="0" smtClean="0"/>
          </a:p>
          <a:p>
            <a:pPr lvl="0" algn="just">
              <a:buClr>
                <a:srgbClr val="FF0000"/>
              </a:buClr>
              <a:buFont typeface="Wingdings" panose="05000000000000000000" pitchFamily="2" charset="2"/>
              <a:buChar char="q"/>
            </a:pPr>
            <a:endParaRPr lang="es-GT" sz="800" dirty="0" smtClean="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400" dirty="0" smtClean="0"/>
          </a:p>
          <a:p>
            <a:pPr marL="0" lvl="0" indent="0" algn="just">
              <a:buClr>
                <a:srgbClr val="FF0000"/>
              </a:buClr>
              <a:buNone/>
            </a:pPr>
            <a:endParaRPr lang="es-GT" sz="800" dirty="0" smtClean="0"/>
          </a:p>
          <a:p>
            <a:pPr lvl="1" algn="just">
              <a:buClr>
                <a:srgbClr val="FF0000"/>
              </a:buClr>
              <a:buFont typeface="Wingdings" panose="05000000000000000000" pitchFamily="2" charset="2"/>
              <a:buChar char="v"/>
            </a:pPr>
            <a:endParaRPr lang="es-GT" sz="1400" dirty="0" smtClean="0"/>
          </a:p>
          <a:p>
            <a:pPr lvl="0" algn="just">
              <a:buClr>
                <a:srgbClr val="0070C0"/>
              </a:buClr>
              <a:buFont typeface="Wingdings" panose="05000000000000000000" pitchFamily="2" charset="2"/>
              <a:buChar char="q"/>
            </a:pPr>
            <a:endParaRPr lang="es-GT" sz="1800" dirty="0" smtClean="0"/>
          </a:p>
          <a:p>
            <a:pPr lvl="0" algn="just">
              <a:buClr>
                <a:srgbClr val="0070C0"/>
              </a:buClr>
              <a:buFont typeface="Wingdings" panose="05000000000000000000" pitchFamily="2" charset="2"/>
              <a:buChar char="q"/>
            </a:pPr>
            <a:endParaRPr lang="es-GT" sz="1800" b="1" dirty="0" smtClean="0"/>
          </a:p>
          <a:p>
            <a:pPr lvl="0" algn="just">
              <a:buClr>
                <a:srgbClr val="0070C0"/>
              </a:buClr>
              <a:buFont typeface="Wingdings" panose="05000000000000000000" pitchFamily="2" charset="2"/>
              <a:buChar char="q"/>
            </a:pPr>
            <a:endParaRPr lang="es-GT" sz="1800" b="1" dirty="0"/>
          </a:p>
          <a:p>
            <a:pPr lvl="0" algn="just">
              <a:buClr>
                <a:srgbClr val="0070C0"/>
              </a:buClr>
              <a:buFont typeface="Wingdings" panose="05000000000000000000" pitchFamily="2" charset="2"/>
              <a:buChar char="q"/>
            </a:pPr>
            <a:endParaRPr lang="es-GT" sz="1800" b="1" dirty="0" smtClean="0"/>
          </a:p>
          <a:p>
            <a:pPr lvl="0" algn="just">
              <a:buClr>
                <a:srgbClr val="0070C0"/>
              </a:buClr>
              <a:buFont typeface="Wingdings" panose="05000000000000000000" pitchFamily="2" charset="2"/>
              <a:buChar char="q"/>
            </a:pPr>
            <a:endParaRPr lang="es-GT" sz="1800" b="1" dirty="0" smtClean="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smtClean="0"/>
          </a:p>
          <a:p>
            <a:pPr lvl="1">
              <a:buClr>
                <a:schemeClr val="accent3"/>
              </a:buClr>
              <a:buFont typeface="Wingdings" pitchFamily="2" charset="2"/>
              <a:buChar char="§"/>
            </a:pPr>
            <a:endParaRPr lang="es-GT" sz="1600" dirty="0"/>
          </a:p>
          <a:p>
            <a:pPr lvl="1">
              <a:buClr>
                <a:schemeClr val="accent3"/>
              </a:buClr>
              <a:buFont typeface="Wingdings" pitchFamily="2" charset="2"/>
              <a:buChar char="§"/>
            </a:pPr>
            <a:endParaRPr lang="es-GT" sz="1000" u="sng" dirty="0"/>
          </a:p>
          <a:p>
            <a:pPr lvl="1">
              <a:buClr>
                <a:schemeClr val="accent3"/>
              </a:buClr>
              <a:buFont typeface="Wingdings" pitchFamily="2" charset="2"/>
              <a:buChar char="§"/>
            </a:pPr>
            <a:endParaRPr lang="es-GT" sz="1000" u="sng" dirty="0" smtClean="0"/>
          </a:p>
          <a:p>
            <a:pPr lvl="1">
              <a:buClr>
                <a:schemeClr val="accent3"/>
              </a:buClr>
              <a:buFont typeface="Wingdings" pitchFamily="2" charset="2"/>
              <a:buChar char="§"/>
            </a:pPr>
            <a:endParaRPr lang="es-GT" sz="1400" u="sng" dirty="0"/>
          </a:p>
          <a:p>
            <a:pPr lvl="1">
              <a:buClr>
                <a:schemeClr val="accent3"/>
              </a:buClr>
              <a:buFont typeface="Wingdings" pitchFamily="2" charset="2"/>
              <a:buChar char="§"/>
            </a:pPr>
            <a:endParaRPr lang="es-GT" sz="1400" u="sng" dirty="0" smtClean="0"/>
          </a:p>
        </p:txBody>
      </p:sp>
      <p:sp>
        <p:nvSpPr>
          <p:cNvPr id="4" name="AutoShape 8" descr="Resultado de imagen para tomate podr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dirty="0"/>
          </a:p>
        </p:txBody>
      </p:sp>
      <p:sp>
        <p:nvSpPr>
          <p:cNvPr id="12" name="11 Rectángulo"/>
          <p:cNvSpPr/>
          <p:nvPr/>
        </p:nvSpPr>
        <p:spPr>
          <a:xfrm>
            <a:off x="-7259" y="0"/>
            <a:ext cx="9151257" cy="914400"/>
          </a:xfrm>
          <a:prstGeom prst="rect">
            <a:avLst/>
          </a:prstGeom>
          <a:solidFill>
            <a:srgbClr val="00B0F0">
              <a:alpha val="77000"/>
            </a:srgbClr>
          </a:solidFill>
          <a:ln>
            <a:solidFill>
              <a:srgbClr val="00B0F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s-GT" sz="2800" b="1" dirty="0" smtClean="0">
                <a:solidFill>
                  <a:srgbClr val="002060"/>
                </a:solidFill>
              </a:rPr>
              <a:t>Injerto</a:t>
            </a:r>
            <a:endParaRPr lang="es-GT" sz="2800" b="1" dirty="0">
              <a:solidFill>
                <a:srgbClr val="002060"/>
              </a:solidFill>
            </a:endParaRPr>
          </a:p>
        </p:txBody>
      </p:sp>
      <p:cxnSp>
        <p:nvCxnSpPr>
          <p:cNvPr id="7" name="6 Conector recto"/>
          <p:cNvCxnSpPr/>
          <p:nvPr/>
        </p:nvCxnSpPr>
        <p:spPr>
          <a:xfrm>
            <a:off x="1" y="6324600"/>
            <a:ext cx="9148556" cy="0"/>
          </a:xfrm>
          <a:prstGeom prst="line">
            <a:avLst/>
          </a:prstGeom>
          <a:ln>
            <a:solidFill>
              <a:srgbClr val="002060"/>
            </a:solidFill>
          </a:ln>
        </p:spPr>
        <p:style>
          <a:lnRef idx="3">
            <a:schemeClr val="accent2"/>
          </a:lnRef>
          <a:fillRef idx="0">
            <a:schemeClr val="accent2"/>
          </a:fillRef>
          <a:effectRef idx="2">
            <a:schemeClr val="accent2"/>
          </a:effectRef>
          <a:fontRef idx="minor">
            <a:schemeClr val="tx1"/>
          </a:fontRef>
        </p:style>
      </p:cxnSp>
      <p:sp>
        <p:nvSpPr>
          <p:cNvPr id="2" name="AutoShape 2" descr="data:image/jpeg;base64,/9j/4AAQSkZJRgABAQAAAQABAAD/2wCEAAkGBxMTEhUTExMWFhUXGBoYGBgYGR0eGxobIB0aGx0aHxsgHiggGB4lGxoXITIhJSkrLi4uHR8zODMtOCgtLisBCgoKDg0OGxAQGy8mICYwLy8tMC8tLS0tLS8vLS0tLy8vLS0vLS01LS0tLS0tLS0tLS0vLS0tLS0tLS0tLS0tLf/AABEIAMIBAwMBIgACEQEDEQH/xAAcAAACAgMBAQAAAAAAAAAAAAAEBQMGAAIHAQj/xABDEAACAQIEAwYDBgIIBgIDAAABAhEDIQAEEjEFQVEGEyJhcYEykaEUQrHB0fAjUgcVcoKSsuHxJDNDU2LSosJzg5P/xAAaAQACAwEBAAAAAAAAAAAAAAABAgADBAUG/8QAMxEAAgEDAwEECgICAwEAAAAAAAECAxEhBBIxQRNRYbEUIjJxgZGh0eHwBULB8SNSYhX/2gAMAwEAAhEDEQA/AO0KuI85lxUpshMahE9DyI8wYPtiD+slPwK7+YED5tAPtOBs1xRlIVtFOdpJY/IAAfPFTajllyjKWEg7huZNSmrGzXDDowOlh8wcFRikjjjq7gEgN4vCFXxbGZ1cgu3ngj+uUJGoVCJuTUO3WBAOKHq6KftEdNxdmP8AidjTqDdHE/2W8LewkN/dxM2epDeon+IfrhGlTLVgyaQJBW4EmQbg74I4bnAaSzAYeFv7SnS31BxdGpCSuncZUmH5jO0XVlLqQwKm42IjEWR4qpppqdNQUBvEPiFjz6g4hqcRUc8K8txdEaqs216x6MJP/wA9eI6sUWLTTfQsP9ZJ/wBxP8Q/XA2RrAPVGoQX1rcc1Wf/AJBvnhNV7QJhVV44gqltIOpADYfdJI/znCekQLfQqhehWHWcCaorkwfFTA/ws3/vimVeOofuL/hGAavFvECAAIIgWBmDNuYg/M4T0qA70M13HSTmBgLi2aHdN6qfkyn8sUFuMt1I/vN+uI6nGasWqN7sSPkSRgR1UW7ZGloZKLePn+DpbZ4dRgLiufHcVbj/AJb/AOU4oY45U/mU+qL+Qxq/GHIPhpn1B/JsSOpTayGWjcYtteR0UZ9QNxjw8SX+YY52eMP0Qf3R+c40PF6h/l/wJ/64X0ld4/ofh5F64bxBdLEm7VKh9tbAfQDBf9Yp/MMc9yuZrsJAWObFEC/MjBH9YKvxVEY9Ep//AGt+GGdXPPzBHS+qsP6FwymcU1KrEi5VR6KoP+ZmwWM2vUYoVTjVMSFo+5Yj6DEX9e9Ka/Nv1wk9TFO1/MeGjvG/2Lxm64apSWbAtUP90QB/icH+7gzvR1xzxeO3vTX2LD88FUuO0j8QqL6MCPqMB6mN7MC0nVFv4nWimdJ8TQi/2mOkH2mfbE1GkFUKuygAegsMVT7Qr6TTrFiDIUgTMEc2E7nHj8ZdDpZwp6Mrr+Kx9cW7rq9vqirsrN5+jLfJ6n54CpuXrFpMUhoH9poLH2XSPdsI6fG6hHhAe33SG/AmMa5HjopqEO9y07liZJ9yTgblFXd0TsdztGzLTVOqzBWHRgDgHNJTpozjUkCf4bEewW6yTbbAlPj6HGlXiKVKiLPgTxt5t90e129lw0ancxJ6e3MQnKLXRZPdszXcEEeKBPiBM9Nse5msWVkaibgiVYEfUg/TBC5pDzGPdQPPE3t9zFenj4oqdOqoEEuCPTGYH4gJquUuuowQPn9ZxmMDck7HKlFptFzyudFJHptJNKNPVqZ+A+11PmpxXMxXLGWYk9T8/wA8BZjixaqN5EqR5cwfcA42L74zfyOocmkuDp1r0XtNq740DziNnxisBvzxzY3kYZTzcNRzy+fngGvnaqs8BiGaRAO8Qfwn3xMH62wr46zrpbWQNokj3jnyx0NLJqW18M16Ss1OxM9TMH7j+6kfjiA5euZOk8huPbn64TM2I6tZAyqY1HYc/U9BjdT2ydkn8/wdmrvjHc5JfD8jw5Kuf+mx+uMGQrf9p9v5ThUq43GEi6e6yv8AP8DzjV2XbXfw+me8YHKVf+2/+E/pjQ0GvKsIE7H0/PAy1iOZ+eJ14jVAgVagHQO364ENm62SVO023x39emSPVjAcTDidb/u1P8Z/XHv9aVv+4T/aAb/MDiQVPcsv5fkNV1NjwuH1f2IZxsuJftvWnTb+7p/yFcGp3aDVVpIJFkBfUfMy/hH1w1OknK6fHvBUnJxa2/VfcCy+XZ9thuxsB6nEwq00PhGtv5mHhHovP1PyxG/EyRHdppHwqdUD0hhPqcRnPEbJSH9yfxODBQTVmGpOSi7LyNMzmnc+Jifw+WNcvTLEAAnnbE2Wqs5gUqZ/u/64YowUWRUbnE/riipKEPXlK/zyZtTrFShZrPwF1PKE3NhNxzxIcmLw1uUj8cSO+I3c45stTUbwrHJn/K1f64IMzRK3kEeXLywNODUqcjcHGhWksSKnWQVP0IERvvjXRm607Swzdov5KM4bZLK+oKWg2wZR4q4Gl4qJ/K1/kdwfMYhFGmdqoH9tWH+XUPrjz7C5MKUbppdfwmfpjXKE914/TPkb41KailJ/PHmFvk0qiaJvv3bfF/dP3vTe3PAoz9QW1N6N4h8mkY8+yuHi6lTF5GGn2oVIFUByBYkAE+4vHkfX1WdeMHtcrNdxhr6uhTzJXb+LX7gCp5kNvT90Ok/IyvyjE7LF1c35EQR+R+eNeIUgl1tTJta4O8efr/rgTvTyxmqa2dtqS9/+rf5ObP8AkJb708Lxz5h6VXHP/X9MTNnniNZE288KTm/P5YiNck9MUx1FdZwB/wAjVasPKfEiABCgAQB5Cw+mMwnDjGYb0qqT/wChP/rH5fkM4rmakBgxAnxAWn1jf3xLQebzY4izKEgjyxHw+m4RdQjpO8emJKNSpDP9fIEpxlST6p/NMY0qerr7YJp0I3IX3lv9MaZZHIsD+A/XGPSct4mpgRa31Mm5xpoafHd7zHdSfIRSZeW3Xr788Je1NOdBUSecuoAHXxEXmMWBKciSSb7AQMUjtfxsCp3TMq6d1RS5I89gvpONVGh/yWeS2hJxneLBH0d4A+aoIgMsAzM5XpCoQJNrHEWbWl3jVDmCXZZDCkx0iRq8JgyQCMD5LMqKsmn4WUXqKAYmVIueZPy8sE8To1kJqUYYblSJ1COXMR69cdJRjFeqjZKpObvOTI63E6auf+MWNwDlXmDcSQ4m2CcrxSgSA2ZQ/wD6ay/k2K+MkKqB6ZEqNPdkyxi/hgXgEee2GXCOD1mWUp93P3jE+wO3vgSp03/VDwrVl/dlk+zpAbvlg7StT/0xsuTG/fU43vqX/Mownq8FrMy6q5BpxADXDc2EHfbDXIcNaS9SrUqtBALfdBsQOQ9sUPTw3XS8/uaVrJ7LN+X2JEyJ/npf/wBE/XHoyDkgAoSdgKiEn0GqThXneC5gsrJXK6gCqhQeXMbHzJjGz57uWSnpR80yxUrU0gKCfhF5jzHrA2wkdLFO78/waPS5Ti306u3lnkeplzSGoIXfrBKr6HYt58sL6mtmJaSfPHmSy7qQza4IsQb3mbyNsK8p2gro70q9SoAoJFTU0EA31XvuLjFjoL8Fcta3dWx3jZcu52Rj7HHpyNU/9N/dSB+GPVd6ig6iykSCXlSOskxjzhmYptVChwxG+m4EzzxnVKKzZ4LK+pcYNtoa0qApiwIaL4gqHB9TLncnAr0BeccudCdSW5nl61eVSTlIDZvPGrN+xgjROwjzxhX59f0wVQS5f0KGwcJe4j1jEOZU6TAt7W+W2GrZaBew+px4aI2It0/XF/ZbWWUKvZ1Iz7mIAPCPU/liREH3r+X6/piXi1KgSq01qsw+JSVFKfKfE0eseR5a5lANwY9ef+Ej64NaE21s+Z2dV/K3hsp4v1954c30P78sad/BmY/HGCiLQV9WLT8gPzxF9hZiYanPL4vzBxm9HycXcmP+G51WgsoZdmU8x+XkcS8f7LtTHe0yatEiQYuoibgeXPCHIk04Q/ETf8AP31x07hGasKZ/lBAPpBHn1+eNWm0eXCfDyn1Q0U3e3Q5YZGykY3VfP9++GOa4SBWqAHwB2C3Mx8/b2x6eGiLST68/c4xTpSTa7gXF8DGYkqDSSCdvX8jjMUZDcMzeeLsFo05WbsbT6frhjkqFxaB0N9sHLkwBMRAjEtLLGB13/XHaimgKbSsjKtahSANWEBMBm+Gemr7vvGJPtNBdqlMc/iWI9cDcbq0ly9XvArDQzaGI8QG+/MY4pmcyz/E0gbDYD0AsMaI2kaNPp+1XNjpHaztdQCvQRyrkQKitYecqSfaMc+ydahT+OpUqi5gU4vuYqM2oTA5YV11sDEifn5YgrVbmAFBuFmY8p5400o7UaHSVPCZZaXaDLEhfszaJ1eOoWYeSxHQWnrhueKLmKYFFDT0WD69PnDAfhJxXOF9m8xUqimEh9KVAGlZVoMzHhEGcXDI8By+QTva81HAANOm3g1TAYs3mQOUYM5Wx1JGpGLybd+ihaRFNKhGpKnd0iNW1w4522vjwcTdDozPda+amlTGoHYjw74Fz/HqmfVadPL0lVTOrTITyn7xj0GB2qVKKLTq0TmKCkEM4h0MgzTO9o2NvbDKT6llk82LAvHKdJ9I0AGwhBY3kEDyjDXK8QDCQtM+YmD8mt74olDs3VZGzFJxVohgxI+IAyLruCOZ8uWD81xM0FWnbW+0AkbwOhb064knYuo01O7liK5+y8WNzxSjTqlTOtgNUEkWsEU/dUb+eAeIceyNc6JGtTa+gkg7BiCpxVq+Uch3rioqqV1BvAZYkyqkgsIB5npj3O8MpCknwoKrsaZKnWVBMmTAZdhA54MVYStV34Sslwv3r4hFStl0cla+ZoFmJ+FXWd9wykb9OeLE1TLV6BiqW3Vv4TSTuZUX26YpzZKu4NVStWlTuwMQgLaYZTBuYv0vyxYMjxHK0gj0USnUS7/xSQ1jGoGQIkwQDO3lgtdbFMZWxci4rw9KTmk+cqIojwiiSBMQNWoA4K4Jl6WWcFHr1GcjeiACBNruNyd8aNW4hmiG1d3TYyCkXB5ybx8sLs/wmtR8a1KoqSzA6gWkAgeJSRBjY9cLturNBk0dIGa6i/njTQXxzvIcYzikd+rxUAKuV3IkSbRBiJ8h546L2f4ujUoYgCSATAFvMgc8cqWmlCdpS9Uw1qSWYmxyjfs4koZTTeBOGFWnGINYHljTHTQTujHcgen13x59kJubT1wWakcvb88RVq009Y5eE+TfuDhuwTeQ3BmyVO2oeIR4gP3OIqmSBBkD2E/T9MTZdtd+n7H541zNbTtM+XL/XFypxSJcBbhqbgj3BGBfsSC4ZbXgGT+GHtIyNQBVjvIsT1I8+u+AOI1pEGxO/+/zwJUYNXDYV5anNZDzDgkdOf5fXFzruyotUWKNf0P7+uKrw8xUUHfb59Dix8TnuQg3ZhPoAZ/LFNXHHd9S2nUcHuQkVixwwylA/v9cQJlWjphTxLtJTpN3NNu8rEAQASt+WoMNJjmNsU0tOoq7K4xc3gZZvKJrM6AfNiD8jjMJKPFqNIBCwJXcs4Jnc3Y6jc88Zh3XV8RNWxdzL21RVGksAxvB3I5298K148tTvBRUuUJUEbaoFp5Y5pn6GaGZptmWfU7hFabCSB4SLbHHQcpSCwiDSi+ED0H1Jxa6T4b5EmoxXeI+I5LiFVKRZKbMF8QLjmbiNjI3v6Y1y/Yql4hURoLagJ+H/AMdQ3GLcpIj9/vfGyJeZv+/nh1SUeBe3naywVjPdkaFWJNRWUBQdU+ECAIaREYpuc7FV1zCUVAdam1SCBAjVq/lidueOj8WzBRwDz2wRmqpWmBza/p5YWVbs05PoSFWaYpy6UsogpUyz6gFYxNSoRy9Nr7AYdU2eA0hYiFG3+/ngLK0VVTVJ8RsJ5Cdh+Py6Y8TO8oLdIH5m2M9NNrdPl5+xXOTbB+0tNKVMZhUVH1AMFJU1NVzZRDv5k9caUAKlMMoJB3B5bWP6YzjTtUVaYcrfUwAVpHL4gYII5DCxKBotrSoQwu4aIYeaiAvrGNcHaF3wdTRxlKKj1YE6tlqlRqZqFqnhWihPjZptpG5j6Tger2dK5laedqlCaZqak8T03IDBSJ8IM/dM2tfAlLP1K+ZmlUUxdCxCANtrDkiD0ODM9VzPd0BrpVXLsZ0gurSAq6tnA0nTBIE3AxZBPl9TTqKidqcPZX1fV/bwE3Gcm+laYenW7uTrElrgErrJJKrbeAJwl7qsDtuukaoMKTNiZCgmTIPXqcXROytSvTbMle5poAlRlBBMMVdyAIYjxagSJg4l4j2Qq0kpVKdalUpuSql/CwWGKswYnSGGr4bD0xYrGQW8G4JmKiakFSmNw+oDUDEGbAgXuOvlhuvZ6vVlftFIkIVC03Knn4iJGtibk88IwzGmlMvUUggFWJCCTyP3VvMbGbY6zwzhFGhTVaVNRYSdMFj1M3xXOUkU1Z7DmHFsvmcrRUd9mA5JUgtKCNJEC4Egt8sQdnaWa+0KtPM0mNUEAu80xqEtYiFIuJA32x0/ieVWopVwCCLzipcR4DTpUK7wHAAVadw3iO8jcKeXOTgxqXx1BTqqWGV/tlQr0K9Sm+ZVy4Vw1CdEiRFj4OcwL2PPFiyNM/ZWqVnVn0htK7AnYRcxH64qnDMistTNJ2d1KpogjWSNPhiXWRJI8VrA40y+ZIL0jT1vP/O1sAqiAdK/De5kiRI6Rha1JTWSxxuXrs5xR0/hk/wySJkSsmxHKbi1pHnhjn+KtTVNVMVNbBQ1L4WBJ8QmeQMjkQdsD9mq2VFIDTrc28Y8ZF/Cx5wDE3kRgSvV7uo+XgLk31U5X4qNUk+LyOox0Nsc+C2+rfgq2Rk/WRbGVdPhhgLGLwem5g4XZmy1I+8AY8xz+RI+WKTw/OZnhb9w410QWqWUQ4YQGDEWGoAxvMg9MXPLcQo5hQ1GqrgyLW2ibG9pGNWU7rgy1aTjlcBGQpHu185P5D6DExpgXxupbRC2gQP30xV+KcHzbM574srbJsFF/hECPWTOLe0UVYSKT6h+Y4mjP3VMFn67D2n4vXbEqZU6j3jjoAJJ+sdOuKNTetls5RWpN2sw6Hl9Y+WLTxhxVXTUIN5B6G0R8x9cUVdRtS8S1xshie7UgmmSRzJ2xHxLjpp0+8VQZYKAZMm5/DFV4c9ZalRGqMyq0ATyIB/MYYcazB0UwWVdVRhcwJjr6AnGN1JKas7/AOiRguAni2dq16ajTpUlg6q0E2EXPnb3OFXBOzRohqhpFqjAhV6A7ywHPywDms432YMjWFZlYreQFMxI6gYp2Z4vVdpNSoL2h28I9Jxoo9pUThLj88G2UHGyjjC8jplOnngAFo5ZRyXTt9MZigDPl/FUNd2O7BwJ6GChO0c8Zi/0eH/VA2vv+n5OwxTqqAQGWQY6MDKkdCCJBxFTrjvGH/kwA5mdsV/ILWpmad15hrCPU7YLzVQF9feCkPCSQVMm8gHl/rhFVWE3kxKLZalpQL78/wBB5Y2WhcGMR5KorKDqseoifO98TLUkkagByj8STfbpi1yUsIWwqztAPmUaJCqbrEauU87XsJxJxLKswsQDc3/TGud45RokKIaoSPD0Bm5/wnFdzFd2Wo7OzajKgx4ZOymJAPTbFNVx2NNXHUeL4DqpsFL7fykfjgWuoSm705dwpIDtYkC19hgbOW5kcrf64jp5tUUlyumCLkCbG3itfzwFZWVhUslX4Txatm62iqzgEEotJlpgtuAztsIDDrMYeZigmToCnpLFz/xDldWlW1BVZuZAMT5EjFc7OFUNTMuIp0vEoGxa8KB1uvO1sSZHM5ioauZC6wCO8KqHKTLL4T/ZiYsBBI52yW+dl7MfPovhz8jrxeyN+r8vyOc6+XQIlNphVkAysnkPLYxM3x7wLhFTMVVDmklOZ7xmlgB/JEyZtHU+uEFOpUf+KdRpGoFeoFshJ5n4VaLhSMWPK/YGyq93UrivJFSFDKRcTBsJGmwIvyO+NVsCNl34tmstWSklesoqMFcNlxpYjTo0RMmenimBYb4rPaDNoQuUTvmAgBK+pdFvCwmCDeLjbEWWORy7IWqPVqpUBSsqlVpqBLBRd9UxytI2wJ2p7QLnKhrVEpoVQppmKjR8NQmIcgERtFxG2FjEDHAyeWqvlIC5XSNTliamsrABN/DJAsTYEWGL6gOkGSTG5xyjhvEamVVqjUiaUwe8HSR8TeK0z4YAOOj8FzpekrObkTA5TywlT2lcyanob5hJwtr0ZtE4fGnNv2PXEDZeLD1wjiZDm3HOyVRXNShf/wABYiOhtbywDwpQWdTQYuDBIgW5dQOdsdOqpc+WBnogjAdZpWNENS0soqGYyvhhEgm0ncDniTiGYkAMStRgFFULrVhe1ZB8SwI1biRvhpn0p0hqqOEWQJMxPTbGtPJo/wADBufhIP05e+KpVb8od6htZiapWXNU/smZpaGA1KVbUjKIirSf74BjUp94MHAfEctksjTpH/qorFWS06jcgDcBrhTtHXEzU3pnwuRBkA3E7bG0+eIs9me9VaddFZLkkCGvEMOnPyM4zxqxWE8dwFVjIky3EXqoIqEEGdQPMEEEgXKyACNoJwUufzOg1NKyQBokkKdRBM/eGmPXfphNkMoaD6Qwek9g3kd1YcjE7dPbDvgGZqD+GygGDIa43K/IxI9cGM0r3z5gaQo7UZCvmnBQomlUamZ8Rm7eR2WNtjiUU9as23hX52J/DDLPD/liIIQAxMC7QAecfpiLiVbu6TVHuARYbkyABhKrlP1UBtvALSyEBqrmJMgczAF/IWxUP6Qc6xNOj90DWRA+I/WwO21+fJm/E6mYrrS2UXI6evnisdrM2WzLgiCvguADYyPPaL73xbpoWqLwX4X+SylGzHXZ0o2TWi50irUdFPmVMYRZrgxVmQyrqYM9f3zwxznDS2SoRUpoQrViHbSSDcaep36YLXMBlRc0yrVAhWBmRvpfl9ZHzGGblBucerfnyaa/Kt3LyKgyVFMeK3SYx7izZvgtdmJWmGUxBDKQbDbynGY0rUQa9pfMRSHWeTMZwAgQFNlViAf7ptPnJOGmQ4JUTSagmmRJk3Vh93zk9MGZHM92YWg0eZA/XDbPcdphdJpMWIEajEfiJO03xjnUWyzefczKqt1Y9p14ufYYU8fV9JqKxVQJOkbQdU2BNiJtjdONXH8MUzAkMJP91/hN/IYEz3DRWJLMzkqy3J2a3sY5jbC9pCn6s3YWFFrLZTeD51DXc1XtBCNsoEzsbg7QPXFrzZVEXUQAXEmeQv8AphfnOzKpT1U9RJJlXi3lMWOq4b2ONe1THQqqp+FdQ5iY+fIe+GlONSS2Pk0ypbmpXNOMcepUyAPGSCfCR8iZxVK+eq5t1pwsFjpgbT1PQD8MT5Hgr1q1RFNId2oY96+kESLCxucFcVRaNSrUpMCXsgA0hFsNvaMa9u1XWX0Hp0YxB+NZ1AUy6EGnSF//ACfmbe49ScRZKshemtPXTJB1MxtcnkCNSkACCd955rjlXQw6FTY+KQSDfnvNjh1XyDikjAKUMhWC7RGqCQA1+YsL7Ytp01CKiixu7LBxLPuKLoHdlcKpSmw0EKoCkrZbBVE77YB4Ll8ppLV3qpDKUpUhOsEMWDNshsonoedohroaFQoZV1AYDfTvABBKsDaDuLbXxLncjWpGnVqIe7qgsjbyBpDSBtv8JPnzxagDLiT0Q9buKL0FZUYKWDMsEyobxQDEgn88JaoGl23CEhQQPrc3EC8YPz3Z+q2TfNGsgUOUFMmNZB8U3sRe29sK6dGstAU6izJ8OqpBCkCIkgH+zPT0wItEYRleJ1BmFKVCBTaELLdZkGRdYkt74dcI7Q91JLa1kKiryiOsW87+fKa1mcnVpStRGpqp8UxuD8IO0iDtO3rgbM06WpQG0CCSfiJIi08rTtMcxhZ041FZiyipKzOy5LtJThZYSeVr48rdq6GpgHXw/EZsPXz8scaeLRc7mZuJkX2jbfHuTZtYp6VL1D3Y2IJYhRy68xtilUZRVtxR6PHvOq1ePq6yniWSOm28zt6nAVTtKnihlsNgZMdbYrhqig/cKClJgy03ZCNbCVarJsys0i2wAwkpZY5YVWq2EqB1bcjT++WMsYbm9zfh4oDoxG3aTtCtVe6YECxYmTJ6QpB955YrOXq6GDUswywLDQSAPIE4ircS1NOlFBM38XsZ/IYHqsQSQojfwzHt5Y1xpuKsnb5F8I2Rb8p24cKFq1UflJptP0vg/hXHVqMQ+YpNI8I0srA8pkQRGKGi94YCtq6Ab+2HeS7IVWglgNrc/S5AB98VVKNP+3+PsB0ovoXNcuxSZAIuQpBEi88jHtg/h5h1fyv5R+z8sUyvRzuWJ/hVDRGwYh/UyCSs8hNsXDIsrKCP9DbHKrJ02nFoRU1bAfmaLMjMTJ3nb97nAnEVmg0+TGQSQBckAc7fjhpkkBQGJRgR6HcT74J4dlmqAsAbWFvcnp5YkZ8JhcLFBXMpTy5qDTSNQyC0/EbA7TA9MVjP51s1VpoO7aq47p2CXIn4tR8ugBgb4e5mjSzWddWYvQoSwVTCOBbTP3SSQJBMidsR1+DjIM+ZMLqBGXpSS1MsWsxIuVXnzk46dOLjFyftPp5L4dSyEcmdsqYo93WpVVJAWh3ZVWCgBmBvMGR06XtgA51SkmkzJ8PeNpCFgJgmSswOXywNwLhlOoWZqZdZT+IX0IhLAeO4Laj4bHcjDEcDXu6qoih2bwnvCyKgO4JUzvAaD1kYu2RjFJ9AtbmVmtnJZirVEBJOgGyyZIHlOMxrmqhDsF0gAkAA6h/i+964zFmyPcQ+h6XDV9fQYEznD6Z3W/1wTVzc+QH16+2BzXC+NiNR2n7o3n5X+QxmnSizmWF+b4Oh6gDoTGEub4TVpXovN/ha1vbc8sWDv3eCiwvJm5+cbn8PliGooF7sep29hyxlqUI2ui6NepHFyonjjICDGrmL4rvFOJGs+oHSw8zP7/TE/bMqMx4bFhLGbE7W+UYrrpfZWJE7kx5Xxo0mnirTNqm5K5s9SILHmIJ5zvzsYn5YccXzNRu6pimyhBKs6wSGMlhbxKet9sS8LepRQlSpLQxgTC+YiwPKT1tzwVxHjDuhUvIPhnSJgXsb8unXljY3K+F9RsWJeO5qhm8yagldVLSzHxBqgSBAiVm3oROIct2YqVDTUMX8YEFoVSxAP9kE7kX2wuUACAuqVks1ybj4Z2/tDqcNuD1Wqqx706aI7wqSF1KCAUH87eV7dObgwMOzHB9eYTXQOYCuwdKbi8SAWjdJvby5E4Y5vLVhmHNSk9KjTcKtBVDsiaojWCAqgCxE77nAuY4guXzNR8rWdlemQGJ0srNEgmBqjkbfSce8ZCnL0p7xM0dQdnqeGpJkHnpEGJ8IJ3OI8ohDwzg1LSa1V3poz+bReDUNM/FpMQD6mQIInaXjRd6dIV2ZaGpEdwBU0SLghdIgACSBYHrhxXy4y8EPSKtSCd4raDTDKFC6ZLHwqwjms7mMV7WFL6VFQAiWrf8AkCwZQGsoA33YnlF1jyFhXB6CilVr1a2lkhhTSGetP3oYiVAE2nfa0YXZvijMlZERFXMaQylBqAWWBn7h8THVIkHa1x89nZYVDJNucwFiCDYgRBAk77mcG8L4YM9mqK96DrUM76IIgsSovuFA999jhxWQ9ieA08zmaaM5NIN/FAJBiGa/MBioEjbytjr+S4RSoVCaVKnSpkEQiAEiQRJ6AhjH/kTgrJcCytBf4OXXVEayJqH1f4vlAwLXDwafeMC2xO49PPbGPXan0anvav8AvUSN5uwuPYjJl2dlNTUZCMx0IN4UDzJN5wv7aZGhl6C1TT8KuqwpuJBAKg2kbR0J6YsgqOtlaOsicU7+knL1D3P2iov2ck6WVY8cGxBmGiYMxGrphdNWjrKW9xt+9COLUrFQpVuHLUWqtesjqZUd3MekiMajOZVnJpUK1eoxLHWwRZm5KrAAnqMe5zs8HCNRpugdQEFQE944JDaHIC3WGhiOgwPwwPlatSm9J9dSm1LRqNNxMQYEawY2gg4v7K/Mn++6w1iXO8SzasyotKioMEoUPXmCSdjytGAKlTMkd4K+sgkkXlRbxHymdtoM748pVTp0MjqFLG1obwgzIFzpH0xrnWMioGLahIIgLIF9oUHabYaNKMeEGy6B2W45UAjXBvDggAx/MkwAevrzBiw8L4nogP4SfMRuwgEWEFTYwYjkRio0uFMx8BW+6yZQ+fSdwT0+bTL8PLaqQDO8aiF8RBA+luv53z19JTqeDDtuXfhXEwulO8UFl2PL58+WDs87hTR1slMiHIkFgbkCNgeZxTuGcFzLs6MNKkDRUaQV9ALEx54uOTGmkiVX7wrbVEXHlzGMEtJUjLdH98fwV1q0VIXJUoUF7unSCqsEs4hRzEagFZufluSLTz/tPnaleuWeVIsFYgkX5x8LWuDceWOncSyVGvT0FdDXulhfmV2998c+z3A0o1FXMd4Ev4kAM8+91EQRJIKbxuRtjfpqdneXIYVYyVoiinw93q9zR/iGoYVR987gEG3Kb2tODaGaVmZc6aoRGAPdi4gkPTFwE6nfaBFjhcUdSWUkkEnUCZm99XOTzBw84q+XzlWmMrlDSYqqumpYZ+TLck+GZmNp642WQxVqlMkk04CSdIZlkLJgGTMxGMxfKf8AR8QAGrUZ52c/XVf1xmBcTtId5caTvV+FRoFpaywNh5+cYm+zBTqYrUf+ZybeixA+uMrZuN6iKIiFXVA6AmI+WAKuZQ2BeofMn8FgR64xuy5MARmM5eDUE9AL/j+WFeczWkFm1BRuWMW8/wDbEj122GlR0ED8MVPtdxdlHdBZ1A+K0Rztz98Uu85bRoR3OxWuM5nvKrNqZuSk9ByjlGPcgmoyf+mNRHMqASeV7gD3xFQphySzqvOZ/BRHyw6yufRFemieGCJJXUSZEtaAB0j8cdKMbKyOglZAlGs7htUi8EE6SW9DsP0wyyvBKgVQ5RJhpaSwJ+7ABO3KRecCZCkWh21E7DYQRB2BmBqHzHu0NYqGkKTqKlmJhTcxcmPDaw9L4LGQLTySMYK6CgcPUDwHHKAdoBAgee+CcvkhUanSQiSAQaj6Qpg7vHhGwHmY88e0q1LUEC6gQNTjTFiZkzIGxgEnriVck2vXTaaYILM8Kq3IPjIAuNheN74iIx7keEjLVkTOUQA6FkWmQxdoOm8nn6XjB9CjTr064zL9wEXXTYrJcACVCyNUMbxO8DbA3CKFF80hp0nq0kSKisS0bhqmyksJssC4EDYhlxPJ5OmKgpVhmClI2cjXTkwSLjxAEmCBeOuCwJlW4giup+zpUKbkkS+iFDs6r4VgxF4+hA2YT7PSYVaQcVAq0zVUEfDp1rBsbAX+GT7t6ddKjVAqsiVCyBFqAOFsxZmm4DR4ZgmeQxXOIURRqOv8SoFZtLadSkAgCoGEgyNN5MYCSCyDtLwQ5Ko1OoaVRyqn+GWYCSQFuBsFFvQzifs3nqtGolNFCuxTxaRsviMHlZbxBNxPSLK0qRVtVWmjKB4GDBnLctcWI3vvIE2u44VlMnRo0WqjMh3d0qFGUnTpkaFNokg6ucP6A3BYsC/0md2YqUIGvQXVzpAkamus2mYxcM7lA47xnEfzTFvX5Y5PQ4uyBEan3tAGq4RiQPEGpjeVVo8XhuJInng7vxm6iVqxou5BUjNMBTsDZgDYbwwBNxGJKzVpK4mzqi95TiFJH0F7Pq0uY0MV+JdW2oRf36HCj+k7NqmWp0iAweqreSxME2IgzHnfHPaeWLKoy61H0M7aJLjf7oAtYAliLyNuYy1qjBmdn8V2XkwsQCPvCwMbXtiRslZIjjm4xr8VzIyxyrutShTqrExqUjxAq0A6ZmDBI64CyPEjSdqgIdisAMSVvtJ5xuOkYsFGmmbLDMVFoa6ZeRTJtSWJIBlSzEnVz0kXtilrQRSCwaokywVgrkDeDBC2vJGJbAwV3bAmoSviaYG3MmBYaRcWM3wwp9n6ehKrVHDMX1rp0+G2iLavhJMyeW150q8LSh3TGotak6hoi6fASJmCbtuF2YWxBxHiep9ME0xJEwCRyEgELMAc49MR+AVbqe1874lo0hoAIEk3mfPe43xe+zvAkoKKlQaqzTLSTZrkcp+XXrih0KiCqjCAA9lkWBt5Sdr2v02x02gjsA004IHNh+X44RrNjNqZywgjvCekYHdf2MEBWtKj/FP5DEVUHmpEentscNtSRisDa/p9cZrpuNFVA9OZKnlykHkfxxHmPQ/LATVoxnqSRE3F3QDnuC5WnRGtWXvHhXMsdxYsTpTYel98TdmOGChT7yJqVbrvKIdvcj/fGmZ4k0rS0GpRq+CoP5TaGFoHMHDjJuHvI6SdgOQ9fLEhVcvVZonUexLvJlyoi5M4zE+qn1nzH++PMW9nEz2PGpKNqVvME/5pGIqzMeQUdBsPliPNZoc9/wB9cU3tF2pNFzTQK5jfVYHzA/XGFyc3tgWxi5OyGnabi60abFagFTkCZJPpvjnlbNNXfVUMn8P0wPWzRq1NdUkkm8bx0A2HljanSBJ3Vb3O8cpxqoUdiu+TZTpqKCUy1wFG8wf9OeGlIaUVSoY6l8Wxm4jzXxTYeeI+FP3bKO8JQEMVUFr8xcQCRb3vgqpT0hiGBa94DOF6gCBt5DGgtNlzcubOiqolpJvABa4ETYxbkOmNcnkWrOsNdiQCyyoAnUxja0+dsa1URKMl1OvUBTPx8odj1PvtHLEGWoKqKYEbmTLXiJ5C1/c7YJBvV7ul/DRUJBILmWQFSR4aYFieratxg/hWVq1IqPUGqIAZptBHhQWA5SABvhS1JgJDKAskwSW2sbgiL/MYZUM6opJqaVWFJsFBgWBtJv7+uFfA0Umxt2frvlc33mpIRCxkgBhcGCbTz6yLYh4zmqWZr6aR7tqrWLNuxsLAHSC4n+8CYww7M5fI16NbNZlyBTlRTUwTADBvckADmeuKyOI5gUu7QUtDVAxGlS8iIBMavujY4NuoH4DY5NclXK5kUqqlXXUjA6ZkFhzDC52gXvhn2fprQyjZ2mzd+pempZR3a+GxQxciLkkm7CMV/j9CvlylfM0tJqqO7WASymCQPiC2MEETf55xSpW1JQFNaalQ+hbwDeW6EFQbWAJM3Mh82J0EfEOIiq71tOqozEzEk7jrAO1o543p8NqioKSEM7+GmtNtQkgnSpM32t5Rh5wDM5dXRM6ne01RgBRAuSSy2gFoJqc5uOQwExCL3qVCKhYwIJZFE6SHkAGeQmIBwQCg0Sw0eMaJkn4pE2PPra0YsWV7BZ46CgQsy6jSLJrCkSpZWNgY6kjYxGE9amvdFg4Z2JkapJ1GSWuCSTO/n0xa+C9rP4dRq2ZrjMQppaQmgFQRpawmSd9/cGY79CCXJ52rlajUqbsmlSKokSaniBEACdIJEdcFf1Rk6eYp0qgrV6jialNTqIOoyV7q+mAbRO3mcJczNd2qGprqFiS0RqMyTE/vpiXgbVcu5r0g6tTYDvAv3nBUCTOokEiCDhRmO+0OUR2VaS19VZdNNaiGkQdehUUwoKcoO03wgzvBalFilde6Kkglh4CRYw4BDG33ZnbfBnEe0bvpeszVXpue7FQWViwLow3WY2jlaIOLTwLtc2bdqeYQGlUMmUBZR4SEQQVI1gm8na17G9kIyn8Rr0BlaCUQrV2Zu8CppIEAAECYJ3+uK4wqEDSDOqIIvygdTcm3lhrxqkKNV6QkNTJgk6QRup25gjbrucZwbN0EqqcwnfICGKAQAoBJAMjcwfMDEjwRinXUVhJMgQB05wPfF77Jcd1DQ8yPvfXpYDryxUeI5ii1aq1MlaRYlAbEbQrTJgSRY8hjenxMUHV6DGm2nxSQRJuTPnAsR88SUbiTgpqzOt0Xm9hPMmSf364lcdJPmdsc27P9q2ViKxGnYWO/O4/2xeeHcapVQCH3MCRA3i3XEU3xIwypyjybZhP98Bs5vBgfj5YY5iokHxC37v8ALFP472lprqSmwd7AEXUHnfnHTriucbixhJvBYKWdUzTLAG91CyIA+JeYPWMKv6yzNFwatBalH+emgEDqQBPTlgTsfl27l6rGTUc772tvvc/hi0ZBwLdcZowhGTwWzqbXtJKXEabAETBHLGYkbJpNwPljMWf8v/n5fkq3I4vxXjNXMEF4tMaRHthdpwQaBEgzI3wTksmHubAfX3xfGKirI6SSQPQy0gnpv/vhnQyoAAZgFidWmSBPM2k28+XXGtTLiQBMeQn6CZOLbxDss9FVcQWFPW8mWUknkQAPDE8xDRzOHXiNbuK7UyLLpHdGmCAyvoaStwGBN43kjmAMa5bJS5GssWB8gEEGSTYLFyeUHBdRWDyWMkFRLgegWPO8n6Y3pLTgpJdD4qjyACJGlQf5dUGIuYPLBZEeVHTQvd0FfVaRMG7bsYO1htIG9jiKmWCy8HSQWAiBM2meQNx+xNmqRpsyuf4Y8SwX8Igr93SCbRyET7LaVBXIlRpsCBqg3liSSNNov522xCHud4gJZAW0GRFvb6wfpiwdlkTuSagDaTrB5CAIs2x3Mxzwq7tWL6FRZMA7gwOW1wDv5Xm+CclxvuywKs/wWAUiwNzfyWB5YFsBTzkFylR28KKgUEuJiRJ69BAxPksxWLMsAWExvtyjaTc+2DK2Xr1A2a0hJstMxqgCAWkAATed725YVtlK4ps+tVC6VMHxRMADrvy9pxLksXHiWfr8QVDmnpJSo6g9QKQUNoMajq1CPLfnGIOxfapck7M9IOWnxQO+EqumC8eCIgA3Bnphb2NAFV8vWH8Kuio4nY3KsJ2MzfrGDuJdmTRgtXR6qt/y2ME0xZHE/dIAEDaI5WVPNmFrF0A8RZs1W7ynSjvmA7tB8LMQCFA5SbdfEYHIGoiU6roobwyCSALje0xaN58+uLLwruWUtWqNTzIYd2yD+HRvqBI1dSD5AbYrOdyr69NmLiSNd1uN94vhk8gsR0qVN/CpLeIHTqABI2BmBBFpPXDPMcDqVK9NhRWM346VNTBp7jSVfSJkeQPI42rdl3o6K1WQFAdFgkNZj8UA2KgQetrXw97McWeqgNYnWhdBLBiqjxBAd9iL+m1hhXJckUbgeR4/UpLVo1strYqKK95TH8MERAEaidREE8gMI2y+ZYVqqodNN4qiwCtJAlCQWuduXlsGPbCrWZ3rVSNDt3XeCC3hA0yALeGL7264S8Oz9ektektQlaqan1XgkEarzJg/Ii4iMH3EJeLcYGZqtmGRaWsKGUGbgKuqeZ2abdMD08o5JK7gyPp4dv3ywJT06dRYhPgbwiLEMRPWDM33GLDwNcvURlNUpmaqmnSmIh/CpBm784mRggEec4O9OrNRaiuAC3egzqiT4WAOkCI3FsL8wjIoMCDe4ErNhJ3jnHn1OLx23LGkRmKne5lancrUICkBVRmnSArLLFdVzqHQ2r/9WSmvvaRshelrhytvDJsHt8JnaeWIgFfRAxXWZUm+mA0c4kHlPXfGjU7sTyMfj7dMMDTvsVAJJBuFWTuYiYtMCSbYFVpkRMzck89pixjf/bEIRVLQBHra/wCx6Y870m6Le5tPTlztczjVy4bRAYg3Agj2IkRGDuFK5qpToMyVH8JMwJPKdwCMC5CPLVHImbXmTba58zGJKOXmogmJ0wI5Frg9LGcWFexug6KtZKbOJXTLJAIMajpsDAwPwhKJ7ta1OHWr4qhPINNuoMRf1wqmm7IjWC+HLBAEUQoAUegtjVhcnoLYMqiYYXBuPTlgZl8JPn+GMziclrIQueMXuce4EYfgPwxmJeQDnRyAqvDyIJUHqBtJ6xietw8Jp0fD8JJv/tzEGcW7iIUgKW0GoCoa3xRIn1Ej0GNeyfZyqXZszdEaFE/GRJtEeAaiZ8/XFkKqcdzOrvW3cF9jOCNUrnNV1UJTAWioUKCwF3KxyAHv6YP7ZcUWnTAAl2BgeQFzB5R+eHqsAAFEDkBYAemA+M8P1qG7sVNEuaUA940EKGJtpEk/7XXtLyysCR1K4KPwLsu1TLvnqapFMt4GEhlUAnTa5mfKRGE2WzWuspZQtNKlO6mNID6pEnw+FY6+eHee7TV6OXfKmgKbMoDESPDcSeV9rRtiuDMqo1OklIIUi3MAnrcjbnGNKLbhnafiK5nMtWu1IvKibDSBueZJBJAnfAvDs3UK1meQCAdIXeWEBRzMkGPKeQxBk+G94C0tpBEABgZvImCDuL72xYuA5CmMxS+0nu6EsXGzKYYrFtQBOm5EXMYZEK5maTMsKAxuWeRqkglrgzAjbyMYN4caa0wDqJDMC5XxR4TaLmZsS0iZAJGJM3RoCvUY6my+simB4TUE+E3jw6Yk7HyjAeWqBmYmESLKINR5ixO5HMxaB74gSXiOTbu6TmqW70MzKCbaWC6SZ6iLjl7ALIhw50qCqfxCCZUaQCZDWI3HnjTNZcKVixPqefMHc+WJMlk6pOnTrLEQpHObCImZO08xiEuWrgVJK9I6qbaaLrXLrA8cEhegHhO3RRznHQH4PTzdBXZmCxrpMkaoYTpvuJ5deYnHNv6zqU6DZdCFVm1Hw/EbajHIWA09Ppff6MOJJUoNli+o0ySpgg6SRIv0Y9eeKZJrI8X0KJxbJpQ0qtVqjMiM8qVh23UybxAm/wAsKHzQQBdZIFgeQnYkmwPva+LX/SBwxqWfLqpelUp6tIfT4vhPUHxEHSB97AnZClQTMPCnRWQ0Yb4U1hTNx4ioDWvMb3u6d1cFrMLArZ3KLlSCpy9hO5tILA3Mydt974UdkcwFrpQr+CmzaWuQwlbnVeAYmQPO2GnaPLrkicvRzLtoEM5tBbSwG8TYieW2K9SrINTPTViTeC0mVBHPYOdX+0YiRGN+1vZz7I7Ug1T7L3mpQTJJKKT4tiSIE7wo3icBZXgyurVVr0lNFdfdu0syreV3BAm42O2H/DXoVsnmnr19IUDRREF2YDwlQ0mCSBYcm2FsVZeG1mRapos3eg6SgkwphgRE73jpBw4hr9qYVGeFfT/E7tlOkkmSRTHhUwzCYFp6jEL19et3oIkRpCQAD5Xmwj6bYFcklgAbR4SLGLCDuDMkQY392WVzFArpqTqFIgarjUCNulyfKBBm0BjJDfiuQyj5FM1l3Z6ionfq4aVdjBYsZga5gXmRG+KtRrKAppwrq3eA8g0A2F4Atc7wfTB/2QqWod8simd3lSVUGAYCglrCdreuCuCcDzObo1BQp6qa+J3JAkgTGq0mAIHnffEwD3ifigq1mBdgxAUFtOm5vLdSSbmI6Y8ymVpUG/4imKqGVBWqyrNvFqAEr5xG/TDLNURmiamWpLR0US7rrMaVF41RLHxErHTmZLDinE632LJuaFAJR1Uwx0lqpsGZqfMSLzuWm1jiIDKxxXg9SiNbjuqbz3RXxE38IMwwBWSGIvHngDOZwEyKa07LAXUACLSJY3MSZ54tT8fr5jJ1csUWolNQ4ZmAemiMJUfz/dECNz1gVhuH1G0fwyNYlJBGoC5IJiRfA95DWjWLv/zKmmNIBMnYb3sDH0A5zg41BO9umPEyLUHVa1J0qMogNazXB25xEfpjatQAksJ9eX64FiHSuDZ8V6AcGdOlCepAFsEVkGned5xRuyfaAUtVNvhZhpEc9p8uWL1WW2KpHPrQ2yI2H4D8MZjGH4D8MZgYKRB2nH/DjyqpH1x0CoISBYAWjHmMxkj7K+Jol7CNKPxN++WMqMY354zGYvplSF/GaYNJgQD4SbidgSPrfFA7IIHesHAb/lfFflUPPzAPsMZjMWR4fwNWm4f70OmpSUCygRtA2xpnaKw3hFxewvbGYzFRlj7SOf8AamgoaAqgeG0Drit5YbnmNd+ePcZjVT9k6UfZRpk2JzFCTMuJn/8AKR+GGYtmaMWkLt74zGYsCKa9Vu8YajA5T646j2TGnJ8LZbFq1QMRYkTWEE8xAHyxmMwk+Bo8osHaauy1qWlmWaVaYJExEfLljmPYcTxBwbgCrAPLwMfxxmMwIewgy5Y5zo1cRqhri5g3vLX9cU/ix/4p/X/6YzGYZcgZpximFq2AHjcWEWnb0x1Ds9Wb7VlV1GAzACTABpNIA5YzGYKAU/idBftJXSukZ6moECILNIjoemJu1VNUZAgCjQwhRAiNrYzGYHUJU2Y6UM3LwTziCY9PLF37F1WVMwqkgAKQAYAMPcDkcZjMM+SIQ8RcrRlSVOikZFjJUTiv9+0hdTQFW0mLmTb1vjzGYEeAy9o0z1qxjyPvpBn1m+LFwvMuyUizs2mmoEkmB3o2nbYfIYzGYgjCf6RarMvDWZiSabEkmSfGm554SV/i9sZjMSQELqn/ADB6rjqPDjNMYzGYoqGfU8IlxmMxmKzE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pic>
        <p:nvPicPr>
          <p:cNvPr id="8194" name="Picture 2" descr="http://www.naranjamania.com/wordpress/wp-content/uploads/2013/12/escude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022529"/>
            <a:ext cx="3562350" cy="20734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9098255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6 Título"/>
          <p:cNvSpPr>
            <a:spLocks noGrp="1"/>
          </p:cNvSpPr>
          <p:nvPr>
            <p:ph sz="half" idx="1"/>
          </p:nvPr>
        </p:nvSpPr>
        <p:spPr>
          <a:xfrm>
            <a:off x="608669" y="975048"/>
            <a:ext cx="7919400" cy="4968552"/>
          </a:xfrm>
        </p:spPr>
        <p:txBody>
          <a:bodyPr>
            <a:noAutofit/>
          </a:bodyPr>
          <a:lstStyle/>
          <a:p>
            <a:pPr lvl="0" algn="just">
              <a:buClr>
                <a:srgbClr val="FF0000"/>
              </a:buClr>
              <a:buFont typeface="Wingdings" panose="05000000000000000000" pitchFamily="2" charset="2"/>
              <a:buChar char="q"/>
            </a:pPr>
            <a:endParaRPr lang="es-GT" sz="800" dirty="0" smtClean="0"/>
          </a:p>
          <a:p>
            <a:pPr lvl="0" algn="just">
              <a:buClr>
                <a:srgbClr val="FF0000"/>
              </a:buClr>
              <a:buFont typeface="Wingdings" panose="05000000000000000000" pitchFamily="2" charset="2"/>
              <a:buChar char="q"/>
            </a:pPr>
            <a:r>
              <a:rPr lang="es-GT" sz="2000" dirty="0" smtClean="0"/>
              <a:t>Consiste en formar nuevos ejemplares a partir de una rama o planta madre, no separada de la misma, a la que se le hace brotar raíces. </a:t>
            </a:r>
          </a:p>
          <a:p>
            <a:pPr marL="0" lvl="0" indent="0" algn="just">
              <a:buClr>
                <a:srgbClr val="FF0000"/>
              </a:buClr>
              <a:buNone/>
            </a:pPr>
            <a:endParaRPr lang="es-GT" sz="800" dirty="0" smtClean="0"/>
          </a:p>
          <a:p>
            <a:pPr lvl="0" algn="just">
              <a:buClr>
                <a:srgbClr val="FF0000"/>
              </a:buClr>
              <a:buFont typeface="Wingdings" panose="05000000000000000000" pitchFamily="2" charset="2"/>
              <a:buChar char="q"/>
            </a:pPr>
            <a:r>
              <a:rPr lang="es-GT" sz="2000" dirty="0" smtClean="0"/>
              <a:t>Ventaja, aún recibe agua y nutrientes. </a:t>
            </a:r>
          </a:p>
          <a:p>
            <a:pPr lvl="0" algn="just">
              <a:buClr>
                <a:srgbClr val="FF0000"/>
              </a:buClr>
              <a:buFont typeface="Wingdings" panose="05000000000000000000" pitchFamily="2" charset="2"/>
              <a:buChar char="q"/>
            </a:pPr>
            <a:endParaRPr lang="es-GT" sz="1800" dirty="0" smtClean="0"/>
          </a:p>
          <a:p>
            <a:pPr lvl="0" algn="just">
              <a:buClr>
                <a:srgbClr val="FF0000"/>
              </a:buClr>
              <a:buFont typeface="Wingdings" panose="05000000000000000000" pitchFamily="2" charset="2"/>
              <a:buChar char="q"/>
            </a:pPr>
            <a:endParaRPr lang="es-GT" sz="800" dirty="0" smtClean="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400" dirty="0" smtClean="0"/>
          </a:p>
          <a:p>
            <a:pPr marL="0" lvl="0" indent="0" algn="just">
              <a:buClr>
                <a:srgbClr val="FF0000"/>
              </a:buClr>
              <a:buNone/>
            </a:pPr>
            <a:endParaRPr lang="es-GT" sz="800" dirty="0" smtClean="0"/>
          </a:p>
          <a:p>
            <a:pPr lvl="1" algn="just">
              <a:buClr>
                <a:srgbClr val="FF0000"/>
              </a:buClr>
              <a:buFont typeface="Wingdings" panose="05000000000000000000" pitchFamily="2" charset="2"/>
              <a:buChar char="v"/>
            </a:pPr>
            <a:endParaRPr lang="es-GT" sz="1400" dirty="0" smtClean="0"/>
          </a:p>
          <a:p>
            <a:pPr lvl="0" algn="just">
              <a:buClr>
                <a:srgbClr val="0070C0"/>
              </a:buClr>
              <a:buFont typeface="Wingdings" panose="05000000000000000000" pitchFamily="2" charset="2"/>
              <a:buChar char="q"/>
            </a:pPr>
            <a:endParaRPr lang="es-GT" sz="1800" dirty="0" smtClean="0"/>
          </a:p>
          <a:p>
            <a:pPr lvl="0" algn="just">
              <a:buClr>
                <a:srgbClr val="0070C0"/>
              </a:buClr>
              <a:buFont typeface="Wingdings" panose="05000000000000000000" pitchFamily="2" charset="2"/>
              <a:buChar char="q"/>
            </a:pPr>
            <a:endParaRPr lang="es-GT" sz="1800" b="1" dirty="0" smtClean="0"/>
          </a:p>
          <a:p>
            <a:pPr lvl="0" algn="just">
              <a:buClr>
                <a:srgbClr val="0070C0"/>
              </a:buClr>
              <a:buFont typeface="Wingdings" panose="05000000000000000000" pitchFamily="2" charset="2"/>
              <a:buChar char="q"/>
            </a:pPr>
            <a:endParaRPr lang="es-GT" sz="1800" b="1" dirty="0"/>
          </a:p>
          <a:p>
            <a:pPr lvl="0" algn="just">
              <a:buClr>
                <a:srgbClr val="0070C0"/>
              </a:buClr>
              <a:buFont typeface="Wingdings" panose="05000000000000000000" pitchFamily="2" charset="2"/>
              <a:buChar char="q"/>
            </a:pPr>
            <a:endParaRPr lang="es-GT" sz="1800" b="1" dirty="0" smtClean="0"/>
          </a:p>
          <a:p>
            <a:pPr lvl="0" algn="just">
              <a:buClr>
                <a:srgbClr val="0070C0"/>
              </a:buClr>
              <a:buFont typeface="Wingdings" panose="05000000000000000000" pitchFamily="2" charset="2"/>
              <a:buChar char="q"/>
            </a:pPr>
            <a:endParaRPr lang="es-GT" sz="1800" b="1" dirty="0" smtClean="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smtClean="0"/>
          </a:p>
          <a:p>
            <a:pPr lvl="1">
              <a:buClr>
                <a:schemeClr val="accent3"/>
              </a:buClr>
              <a:buFont typeface="Wingdings" pitchFamily="2" charset="2"/>
              <a:buChar char="§"/>
            </a:pPr>
            <a:endParaRPr lang="es-GT" sz="1600" dirty="0"/>
          </a:p>
          <a:p>
            <a:pPr lvl="1">
              <a:buClr>
                <a:schemeClr val="accent3"/>
              </a:buClr>
              <a:buFont typeface="Wingdings" pitchFamily="2" charset="2"/>
              <a:buChar char="§"/>
            </a:pPr>
            <a:endParaRPr lang="es-GT" sz="1000" u="sng" dirty="0"/>
          </a:p>
          <a:p>
            <a:pPr lvl="1">
              <a:buClr>
                <a:schemeClr val="accent3"/>
              </a:buClr>
              <a:buFont typeface="Wingdings" pitchFamily="2" charset="2"/>
              <a:buChar char="§"/>
            </a:pPr>
            <a:endParaRPr lang="es-GT" sz="1000" u="sng" dirty="0" smtClean="0"/>
          </a:p>
          <a:p>
            <a:pPr lvl="1">
              <a:buClr>
                <a:schemeClr val="accent3"/>
              </a:buClr>
              <a:buFont typeface="Wingdings" pitchFamily="2" charset="2"/>
              <a:buChar char="§"/>
            </a:pPr>
            <a:endParaRPr lang="es-GT" sz="1400" u="sng" dirty="0"/>
          </a:p>
          <a:p>
            <a:pPr lvl="1">
              <a:buClr>
                <a:schemeClr val="accent3"/>
              </a:buClr>
              <a:buFont typeface="Wingdings" pitchFamily="2" charset="2"/>
              <a:buChar char="§"/>
            </a:pPr>
            <a:endParaRPr lang="es-GT" sz="1400" u="sng" dirty="0" smtClean="0"/>
          </a:p>
        </p:txBody>
      </p:sp>
      <p:sp>
        <p:nvSpPr>
          <p:cNvPr id="4" name="AutoShape 8" descr="Resultado de imagen para tomate podr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dirty="0"/>
          </a:p>
        </p:txBody>
      </p:sp>
      <p:sp>
        <p:nvSpPr>
          <p:cNvPr id="12" name="11 Rectángulo"/>
          <p:cNvSpPr/>
          <p:nvPr/>
        </p:nvSpPr>
        <p:spPr>
          <a:xfrm>
            <a:off x="-7259" y="0"/>
            <a:ext cx="9151257" cy="914400"/>
          </a:xfrm>
          <a:prstGeom prst="rect">
            <a:avLst/>
          </a:prstGeom>
          <a:solidFill>
            <a:srgbClr val="00B0F0">
              <a:alpha val="77000"/>
            </a:srgbClr>
          </a:solidFill>
          <a:ln>
            <a:solidFill>
              <a:srgbClr val="00B0F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s-GT" sz="2800" b="1" dirty="0" smtClean="0">
                <a:solidFill>
                  <a:srgbClr val="002060"/>
                </a:solidFill>
              </a:rPr>
              <a:t>Acodo</a:t>
            </a:r>
            <a:endParaRPr lang="es-GT" sz="2800" b="1" dirty="0">
              <a:solidFill>
                <a:srgbClr val="002060"/>
              </a:solidFill>
            </a:endParaRPr>
          </a:p>
        </p:txBody>
      </p:sp>
      <p:cxnSp>
        <p:nvCxnSpPr>
          <p:cNvPr id="7" name="6 Conector recto"/>
          <p:cNvCxnSpPr/>
          <p:nvPr/>
        </p:nvCxnSpPr>
        <p:spPr>
          <a:xfrm>
            <a:off x="1" y="6324600"/>
            <a:ext cx="9148556" cy="0"/>
          </a:xfrm>
          <a:prstGeom prst="line">
            <a:avLst/>
          </a:prstGeom>
          <a:ln>
            <a:solidFill>
              <a:srgbClr val="002060"/>
            </a:solidFill>
          </a:ln>
        </p:spPr>
        <p:style>
          <a:lnRef idx="3">
            <a:schemeClr val="accent2"/>
          </a:lnRef>
          <a:fillRef idx="0">
            <a:schemeClr val="accent2"/>
          </a:fillRef>
          <a:effectRef idx="2">
            <a:schemeClr val="accent2"/>
          </a:effectRef>
          <a:fontRef idx="minor">
            <a:schemeClr val="tx1"/>
          </a:fontRef>
        </p:style>
      </p:cxnSp>
      <p:sp>
        <p:nvSpPr>
          <p:cNvPr id="2" name="AutoShape 2" descr="data:image/jpeg;base64,/9j/4AAQSkZJRgABAQAAAQABAAD/2wCEAAkGBxMTEhUTExMWFhUXGBoYGBgYGR0eGxobIB0aGx0aHxsgHiggGB4lGxoXITIhJSkrLi4uHR8zODMtOCgtLisBCgoKDg0OGxAQGy8mICYwLy8tMC8tLS0tLS8vLS0tLy8vLS0vLS01LS0tLS0tLS0tLS0vLS0tLS0tLS0tLS0tLf/AABEIAMIBAwMBIgACEQEDEQH/xAAcAAACAgMBAQAAAAAAAAAAAAAEBQMGAAIHAQj/xABDEAACAQIEAwYDBgIIBgIDAAABAhEDIQAEEjEFQVEGEyJhcYEykaEUQrHB0fAjUgcVcoKSsuHxJDNDU2LSosJzg5P/xAAaAQACAwEBAAAAAAAAAAAAAAABAgADBAUG/8QAMxEAAgEDAwEECgICAwEAAAAAAAECAxEhBBIxQRNRYbEUIjJxgZGh0eHwBULB8SNSYhX/2gAMAwEAAhEDEQA/AO0KuI85lxUpshMahE9DyI8wYPtiD+slPwK7+YED5tAPtOBs1xRlIVtFOdpJY/IAAfPFTajllyjKWEg7huZNSmrGzXDDowOlh8wcFRikjjjq7gEgN4vCFXxbGZ1cgu3ngj+uUJGoVCJuTUO3WBAOKHq6KftEdNxdmP8AidjTqDdHE/2W8LewkN/dxM2epDeon+IfrhGlTLVgyaQJBW4EmQbg74I4bnAaSzAYeFv7SnS31BxdGpCSuncZUmH5jO0XVlLqQwKm42IjEWR4qpppqdNQUBvEPiFjz6g4hqcRUc8K8txdEaqs216x6MJP/wA9eI6sUWLTTfQsP9ZJ/wBxP8Q/XA2RrAPVGoQX1rcc1Wf/AJBvnhNV7QJhVV44gqltIOpADYfdJI/znCekQLfQqhehWHWcCaorkwfFTA/ws3/vimVeOofuL/hGAavFvECAAIIgWBmDNuYg/M4T0qA70M13HSTmBgLi2aHdN6qfkyn8sUFuMt1I/vN+uI6nGasWqN7sSPkSRgR1UW7ZGloZKLePn+DpbZ4dRgLiufHcVbj/AJb/AOU4oY45U/mU+qL+Qxq/GHIPhpn1B/JsSOpTayGWjcYtteR0UZ9QNxjw8SX+YY52eMP0Qf3R+c40PF6h/l/wJ/64X0ld4/ofh5F64bxBdLEm7VKh9tbAfQDBf9Yp/MMc9yuZrsJAWObFEC/MjBH9YKvxVEY9Ep//AGt+GGdXPPzBHS+qsP6FwymcU1KrEi5VR6KoP+ZmwWM2vUYoVTjVMSFo+5Yj6DEX9e9Ka/Nv1wk9TFO1/MeGjvG/2Lxm64apSWbAtUP90QB/icH+7gzvR1xzxeO3vTX2LD88FUuO0j8QqL6MCPqMB6mN7MC0nVFv4nWimdJ8TQi/2mOkH2mfbE1GkFUKuygAegsMVT7Qr6TTrFiDIUgTMEc2E7nHj8ZdDpZwp6Mrr+Kx9cW7rq9vqirsrN5+jLfJ6n54CpuXrFpMUhoH9poLH2XSPdsI6fG6hHhAe33SG/AmMa5HjopqEO9y07liZJ9yTgblFXd0TsdztGzLTVOqzBWHRgDgHNJTpozjUkCf4bEewW6yTbbAlPj6HGlXiKVKiLPgTxt5t90e129lw0ancxJ6e3MQnKLXRZPdszXcEEeKBPiBM9Nse5msWVkaibgiVYEfUg/TBC5pDzGPdQPPE3t9zFenj4oqdOqoEEuCPTGYH4gJquUuuowQPn9ZxmMDck7HKlFptFzyudFJHptJNKNPVqZ+A+11PmpxXMxXLGWYk9T8/wA8BZjixaqN5EqR5cwfcA42L74zfyOocmkuDp1r0XtNq740DziNnxisBvzxzY3kYZTzcNRzy+fngGvnaqs8BiGaRAO8Qfwn3xMH62wr46zrpbWQNokj3jnyx0NLJqW18M16Ss1OxM9TMH7j+6kfjiA5euZOk8huPbn64TM2I6tZAyqY1HYc/U9BjdT2ydkn8/wdmrvjHc5JfD8jw5Kuf+mx+uMGQrf9p9v5ThUq43GEi6e6yv8AP8DzjV2XbXfw+me8YHKVf+2/+E/pjQ0GvKsIE7H0/PAy1iOZ+eJ14jVAgVagHQO364ENm62SVO023x39emSPVjAcTDidb/u1P8Z/XHv9aVv+4T/aAb/MDiQVPcsv5fkNV1NjwuH1f2IZxsuJftvWnTb+7p/yFcGp3aDVVpIJFkBfUfMy/hH1w1OknK6fHvBUnJxa2/VfcCy+XZ9thuxsB6nEwq00PhGtv5mHhHovP1PyxG/EyRHdppHwqdUD0hhPqcRnPEbJSH9yfxODBQTVmGpOSi7LyNMzmnc+Jifw+WNcvTLEAAnnbE2Wqs5gUqZ/u/64YowUWRUbnE/riipKEPXlK/zyZtTrFShZrPwF1PKE3NhNxzxIcmLw1uUj8cSO+I3c45stTUbwrHJn/K1f64IMzRK3kEeXLywNODUqcjcHGhWksSKnWQVP0IERvvjXRm607Swzdov5KM4bZLK+oKWg2wZR4q4Gl4qJ/K1/kdwfMYhFGmdqoH9tWH+XUPrjz7C5MKUbppdfwmfpjXKE914/TPkb41KailJ/PHmFvk0qiaJvv3bfF/dP3vTe3PAoz9QW1N6N4h8mkY8+yuHi6lTF5GGn2oVIFUByBYkAE+4vHkfX1WdeMHtcrNdxhr6uhTzJXb+LX7gCp5kNvT90Ok/IyvyjE7LF1c35EQR+R+eNeIUgl1tTJta4O8efr/rgTvTyxmqa2dtqS9/+rf5ObP8AkJb708Lxz5h6VXHP/X9MTNnniNZE288KTm/P5YiNck9MUx1FdZwB/wAjVasPKfEiABCgAQB5Cw+mMwnDjGYb0qqT/wChP/rH5fkM4rmakBgxAnxAWn1jf3xLQebzY4izKEgjyxHw+m4RdQjpO8emJKNSpDP9fIEpxlST6p/NMY0qerr7YJp0I3IX3lv9MaZZHIsD+A/XGPSct4mpgRa31Mm5xpoafHd7zHdSfIRSZeW3Xr788Je1NOdBUSecuoAHXxEXmMWBKciSSb7AQMUjtfxsCp3TMq6d1RS5I89gvpONVGh/yWeS2hJxneLBH0d4A+aoIgMsAzM5XpCoQJNrHEWbWl3jVDmCXZZDCkx0iRq8JgyQCMD5LMqKsmn4WUXqKAYmVIueZPy8sE8To1kJqUYYblSJ1COXMR69cdJRjFeqjZKpObvOTI63E6auf+MWNwDlXmDcSQ4m2CcrxSgSA2ZQ/wD6ay/k2K+MkKqB6ZEqNPdkyxi/hgXgEee2GXCOD1mWUp93P3jE+wO3vgSp03/VDwrVl/dlk+zpAbvlg7StT/0xsuTG/fU43vqX/Mownq8FrMy6q5BpxADXDc2EHfbDXIcNaS9SrUqtBALfdBsQOQ9sUPTw3XS8/uaVrJ7LN+X2JEyJ/npf/wBE/XHoyDkgAoSdgKiEn0GqThXneC5gsrJXK6gCqhQeXMbHzJjGz57uWSnpR80yxUrU0gKCfhF5jzHrA2wkdLFO78/waPS5Ti306u3lnkeplzSGoIXfrBKr6HYt58sL6mtmJaSfPHmSy7qQza4IsQb3mbyNsK8p2gro70q9SoAoJFTU0EA31XvuLjFjoL8Fcta3dWx3jZcu52Rj7HHpyNU/9N/dSB+GPVd6ig6iykSCXlSOskxjzhmYptVChwxG+m4EzzxnVKKzZ4LK+pcYNtoa0qApiwIaL4gqHB9TLncnAr0BeccudCdSW5nl61eVSTlIDZvPGrN+xgjROwjzxhX59f0wVQS5f0KGwcJe4j1jEOZU6TAt7W+W2GrZaBew+px4aI2It0/XF/ZbWWUKvZ1Iz7mIAPCPU/liREH3r+X6/piXi1KgSq01qsw+JSVFKfKfE0eseR5a5lANwY9ef+Ej64NaE21s+Z2dV/K3hsp4v1954c30P78sad/BmY/HGCiLQV9WLT8gPzxF9hZiYanPL4vzBxm9HycXcmP+G51WgsoZdmU8x+XkcS8f7LtTHe0yatEiQYuoibgeXPCHIk04Q/ETf8AP31x07hGasKZ/lBAPpBHn1+eNWm0eXCfDyn1Q0U3e3Q5YZGykY3VfP9++GOa4SBWqAHwB2C3Mx8/b2x6eGiLST68/c4xTpSTa7gXF8DGYkqDSSCdvX8jjMUZDcMzeeLsFo05WbsbT6frhjkqFxaB0N9sHLkwBMRAjEtLLGB13/XHaimgKbSsjKtahSANWEBMBm+Gemr7vvGJPtNBdqlMc/iWI9cDcbq0ly9XvArDQzaGI8QG+/MY4pmcyz/E0gbDYD0AsMaI2kaNPp+1XNjpHaztdQCvQRyrkQKitYecqSfaMc+ydahT+OpUqi5gU4vuYqM2oTA5YV11sDEifn5YgrVbmAFBuFmY8p5400o7UaHSVPCZZaXaDLEhfszaJ1eOoWYeSxHQWnrhueKLmKYFFDT0WD69PnDAfhJxXOF9m8xUqimEh9KVAGlZVoMzHhEGcXDI8By+QTva81HAANOm3g1TAYs3mQOUYM5Wx1JGpGLybd+ihaRFNKhGpKnd0iNW1w4522vjwcTdDozPda+amlTGoHYjw74Fz/HqmfVadPL0lVTOrTITyn7xj0GB2qVKKLTq0TmKCkEM4h0MgzTO9o2NvbDKT6llk82LAvHKdJ9I0AGwhBY3kEDyjDXK8QDCQtM+YmD8mt74olDs3VZGzFJxVohgxI+IAyLruCOZ8uWD81xM0FWnbW+0AkbwOhb064knYuo01O7liK5+y8WNzxSjTqlTOtgNUEkWsEU/dUb+eAeIceyNc6JGtTa+gkg7BiCpxVq+Uch3rioqqV1BvAZYkyqkgsIB5npj3O8MpCknwoKrsaZKnWVBMmTAZdhA54MVYStV34Sslwv3r4hFStl0cla+ZoFmJ+FXWd9wykb9OeLE1TLV6BiqW3Vv4TSTuZUX26YpzZKu4NVStWlTuwMQgLaYZTBuYv0vyxYMjxHK0gj0USnUS7/xSQ1jGoGQIkwQDO3lgtdbFMZWxci4rw9KTmk+cqIojwiiSBMQNWoA4K4Jl6WWcFHr1GcjeiACBNruNyd8aNW4hmiG1d3TYyCkXB5ybx8sLs/wmtR8a1KoqSzA6gWkAgeJSRBjY9cLturNBk0dIGa6i/njTQXxzvIcYzikd+rxUAKuV3IkSbRBiJ8h546L2f4ujUoYgCSATAFvMgc8cqWmlCdpS9Uw1qSWYmxyjfs4koZTTeBOGFWnGINYHljTHTQTujHcgen13x59kJubT1wWakcvb88RVq009Y5eE+TfuDhuwTeQ3BmyVO2oeIR4gP3OIqmSBBkD2E/T9MTZdtd+n7H541zNbTtM+XL/XFypxSJcBbhqbgj3BGBfsSC4ZbXgGT+GHtIyNQBVjvIsT1I8+u+AOI1pEGxO/+/zwJUYNXDYV5anNZDzDgkdOf5fXFzruyotUWKNf0P7+uKrw8xUUHfb59Dix8TnuQg3ZhPoAZ/LFNXHHd9S2nUcHuQkVixwwylA/v9cQJlWjphTxLtJTpN3NNu8rEAQASt+WoMNJjmNsU0tOoq7K4xc3gZZvKJrM6AfNiD8jjMJKPFqNIBCwJXcs4Jnc3Y6jc88Zh3XV8RNWxdzL21RVGksAxvB3I5298K148tTvBRUuUJUEbaoFp5Y5pn6GaGZptmWfU7hFabCSB4SLbHHQcpSCwiDSi+ED0H1Jxa6T4b5EmoxXeI+I5LiFVKRZKbMF8QLjmbiNjI3v6Y1y/Yql4hURoLagJ+H/AMdQ3GLcpIj9/vfGyJeZv+/nh1SUeBe3naywVjPdkaFWJNRWUBQdU+ECAIaREYpuc7FV1zCUVAdam1SCBAjVq/lidueOj8WzBRwDz2wRmqpWmBza/p5YWVbs05PoSFWaYpy6UsogpUyz6gFYxNSoRy9Nr7AYdU2eA0hYiFG3+/ngLK0VVTVJ8RsJ5Cdh+Py6Y8TO8oLdIH5m2M9NNrdPl5+xXOTbB+0tNKVMZhUVH1AMFJU1NVzZRDv5k9caUAKlMMoJB3B5bWP6YzjTtUVaYcrfUwAVpHL4gYII5DCxKBotrSoQwu4aIYeaiAvrGNcHaF3wdTRxlKKj1YE6tlqlRqZqFqnhWihPjZptpG5j6Tger2dK5laedqlCaZqak8T03IDBSJ8IM/dM2tfAlLP1K+ZmlUUxdCxCANtrDkiD0ODM9VzPd0BrpVXLsZ0gurSAq6tnA0nTBIE3AxZBPl9TTqKidqcPZX1fV/bwE3Gcm+laYenW7uTrElrgErrJJKrbeAJwl7qsDtuukaoMKTNiZCgmTIPXqcXROytSvTbMle5poAlRlBBMMVdyAIYjxagSJg4l4j2Qq0kpVKdalUpuSql/CwWGKswYnSGGr4bD0xYrGQW8G4JmKiakFSmNw+oDUDEGbAgXuOvlhuvZ6vVlftFIkIVC03Knn4iJGtibk88IwzGmlMvUUggFWJCCTyP3VvMbGbY6zwzhFGhTVaVNRYSdMFj1M3xXOUkU1Z7DmHFsvmcrRUd9mA5JUgtKCNJEC4Egt8sQdnaWa+0KtPM0mNUEAu80xqEtYiFIuJA32x0/ieVWopVwCCLzipcR4DTpUK7wHAAVadw3iO8jcKeXOTgxqXx1BTqqWGV/tlQr0K9Sm+ZVy4Vw1CdEiRFj4OcwL2PPFiyNM/ZWqVnVn0htK7AnYRcxH64qnDMistTNJ2d1KpogjWSNPhiXWRJI8VrA40y+ZIL0jT1vP/O1sAqiAdK/De5kiRI6Rha1JTWSxxuXrs5xR0/hk/wySJkSsmxHKbi1pHnhjn+KtTVNVMVNbBQ1L4WBJ8QmeQMjkQdsD9mq2VFIDTrc28Y8ZF/Cx5wDE3kRgSvV7uo+XgLk31U5X4qNUk+LyOox0Nsc+C2+rfgq2Rk/WRbGVdPhhgLGLwem5g4XZmy1I+8AY8xz+RI+WKTw/OZnhb9w410QWqWUQ4YQGDEWGoAxvMg9MXPLcQo5hQ1GqrgyLW2ibG9pGNWU7rgy1aTjlcBGQpHu185P5D6DExpgXxupbRC2gQP30xV+KcHzbM574srbJsFF/hECPWTOLe0UVYSKT6h+Y4mjP3VMFn67D2n4vXbEqZU6j3jjoAJJ+sdOuKNTetls5RWpN2sw6Hl9Y+WLTxhxVXTUIN5B6G0R8x9cUVdRtS8S1xshie7UgmmSRzJ2xHxLjpp0+8VQZYKAZMm5/DFV4c9ZalRGqMyq0ATyIB/MYYcazB0UwWVdVRhcwJjr6AnGN1JKas7/AOiRguAni2dq16ajTpUlg6q0E2EXPnb3OFXBOzRohqhpFqjAhV6A7ywHPywDms432YMjWFZlYreQFMxI6gYp2Z4vVdpNSoL2h28I9Jxoo9pUThLj88G2UHGyjjC8jplOnngAFo5ZRyXTt9MZigDPl/FUNd2O7BwJ6GChO0c8Zi/0eH/VA2vv+n5OwxTqqAQGWQY6MDKkdCCJBxFTrjvGH/kwA5mdsV/ILWpmad15hrCPU7YLzVQF9feCkPCSQVMm8gHl/rhFVWE3kxKLZalpQL78/wBB5Y2WhcGMR5KorKDqseoifO98TLUkkagByj8STfbpi1yUsIWwqztAPmUaJCqbrEauU87XsJxJxLKswsQDc3/TGud45RokKIaoSPD0Bm5/wnFdzFd2Wo7OzajKgx4ZOymJAPTbFNVx2NNXHUeL4DqpsFL7fykfjgWuoSm705dwpIDtYkC19hgbOW5kcrf64jp5tUUlyumCLkCbG3itfzwFZWVhUslX4Txatm62iqzgEEotJlpgtuAztsIDDrMYeZigmToCnpLFz/xDldWlW1BVZuZAMT5EjFc7OFUNTMuIp0vEoGxa8KB1uvO1sSZHM5ioauZC6wCO8KqHKTLL4T/ZiYsBBI52yW+dl7MfPovhz8jrxeyN+r8vyOc6+XQIlNphVkAysnkPLYxM3x7wLhFTMVVDmklOZ7xmlgB/JEyZtHU+uEFOpUf+KdRpGoFeoFshJ5n4VaLhSMWPK/YGyq93UrivJFSFDKRcTBsJGmwIvyO+NVsCNl34tmstWSklesoqMFcNlxpYjTo0RMmenimBYb4rPaDNoQuUTvmAgBK+pdFvCwmCDeLjbEWWORy7IWqPVqpUBSsqlVpqBLBRd9UxytI2wJ2p7QLnKhrVEpoVQppmKjR8NQmIcgERtFxG2FjEDHAyeWqvlIC5XSNTliamsrABN/DJAsTYEWGL6gOkGSTG5xyjhvEamVVqjUiaUwe8HSR8TeK0z4YAOOj8FzpekrObkTA5TywlT2lcyanob5hJwtr0ZtE4fGnNv2PXEDZeLD1wjiZDm3HOyVRXNShf/wABYiOhtbywDwpQWdTQYuDBIgW5dQOdsdOqpc+WBnogjAdZpWNENS0soqGYyvhhEgm0ncDniTiGYkAMStRgFFULrVhe1ZB8SwI1biRvhpn0p0hqqOEWQJMxPTbGtPJo/wADBufhIP05e+KpVb8od6htZiapWXNU/smZpaGA1KVbUjKIirSf74BjUp94MHAfEctksjTpH/qorFWS06jcgDcBrhTtHXEzU3pnwuRBkA3E7bG0+eIs9me9VaddFZLkkCGvEMOnPyM4zxqxWE8dwFVjIky3EXqoIqEEGdQPMEEEgXKyACNoJwUufzOg1NKyQBokkKdRBM/eGmPXfphNkMoaD6Qwek9g3kd1YcjE7dPbDvgGZqD+GygGDIa43K/IxI9cGM0r3z5gaQo7UZCvmnBQomlUamZ8Rm7eR2WNtjiUU9as23hX52J/DDLPD/liIIQAxMC7QAecfpiLiVbu6TVHuARYbkyABhKrlP1UBtvALSyEBqrmJMgczAF/IWxUP6Qc6xNOj90DWRA+I/WwO21+fJm/E6mYrrS2UXI6evnisdrM2WzLgiCvguADYyPPaL73xbpoWqLwX4X+SylGzHXZ0o2TWi50irUdFPmVMYRZrgxVmQyrqYM9f3zwxznDS2SoRUpoQrViHbSSDcaep36YLXMBlRc0yrVAhWBmRvpfl9ZHzGGblBucerfnyaa/Kt3LyKgyVFMeK3SYx7izZvgtdmJWmGUxBDKQbDbynGY0rUQa9pfMRSHWeTMZwAgQFNlViAf7ptPnJOGmQ4JUTSagmmRJk3Vh93zk9MGZHM92YWg0eZA/XDbPcdphdJpMWIEajEfiJO03xjnUWyzefczKqt1Y9p14ufYYU8fV9JqKxVQJOkbQdU2BNiJtjdONXH8MUzAkMJP91/hN/IYEz3DRWJLMzkqy3J2a3sY5jbC9pCn6s3YWFFrLZTeD51DXc1XtBCNsoEzsbg7QPXFrzZVEXUQAXEmeQv8AphfnOzKpT1U9RJJlXi3lMWOq4b2ONe1THQqqp+FdQ5iY+fIe+GlONSS2Pk0ypbmpXNOMcepUyAPGSCfCR8iZxVK+eq5t1pwsFjpgbT1PQD8MT5Hgr1q1RFNId2oY96+kESLCxucFcVRaNSrUpMCXsgA0hFsNvaMa9u1XWX0Hp0YxB+NZ1AUy6EGnSF//ACfmbe49ScRZKshemtPXTJB1MxtcnkCNSkACCd955rjlXQw6FTY+KQSDfnvNjh1XyDikjAKUMhWC7RGqCQA1+YsL7Ytp01CKiixu7LBxLPuKLoHdlcKpSmw0EKoCkrZbBVE77YB4Ll8ppLV3qpDKUpUhOsEMWDNshsonoedohroaFQoZV1AYDfTvABBKsDaDuLbXxLncjWpGnVqIe7qgsjbyBpDSBtv8JPnzxagDLiT0Q9buKL0FZUYKWDMsEyobxQDEgn88JaoGl23CEhQQPrc3EC8YPz3Z+q2TfNGsgUOUFMmNZB8U3sRe29sK6dGstAU6izJ8OqpBCkCIkgH+zPT0wItEYRleJ1BmFKVCBTaELLdZkGRdYkt74dcI7Q91JLa1kKiryiOsW87+fKa1mcnVpStRGpqp8UxuD8IO0iDtO3rgbM06WpQG0CCSfiJIi08rTtMcxhZ041FZiyipKzOy5LtJThZYSeVr48rdq6GpgHXw/EZsPXz8scaeLRc7mZuJkX2jbfHuTZtYp6VL1D3Y2IJYhRy68xtilUZRVtxR6PHvOq1ePq6yniWSOm28zt6nAVTtKnihlsNgZMdbYrhqig/cKClJgy03ZCNbCVarJsys0i2wAwkpZY5YVWq2EqB1bcjT++WMsYbm9zfh4oDoxG3aTtCtVe6YECxYmTJ6QpB955YrOXq6GDUswywLDQSAPIE4ircS1NOlFBM38XsZ/IYHqsQSQojfwzHt5Y1xpuKsnb5F8I2Rb8p24cKFq1UflJptP0vg/hXHVqMQ+YpNI8I0srA8pkQRGKGi94YCtq6Ab+2HeS7IVWglgNrc/S5AB98VVKNP+3+PsB0ovoXNcuxSZAIuQpBEi88jHtg/h5h1fyv5R+z8sUyvRzuWJ/hVDRGwYh/UyCSs8hNsXDIsrKCP9DbHKrJ02nFoRU1bAfmaLMjMTJ3nb97nAnEVmg0+TGQSQBckAc7fjhpkkBQGJRgR6HcT74J4dlmqAsAbWFvcnp5YkZ8JhcLFBXMpTy5qDTSNQyC0/EbA7TA9MVjP51s1VpoO7aq47p2CXIn4tR8ugBgb4e5mjSzWddWYvQoSwVTCOBbTP3SSQJBMidsR1+DjIM+ZMLqBGXpSS1MsWsxIuVXnzk46dOLjFyftPp5L4dSyEcmdsqYo93WpVVJAWh3ZVWCgBmBvMGR06XtgA51SkmkzJ8PeNpCFgJgmSswOXywNwLhlOoWZqZdZT+IX0IhLAeO4Laj4bHcjDEcDXu6qoih2bwnvCyKgO4JUzvAaD1kYu2RjFJ9AtbmVmtnJZirVEBJOgGyyZIHlOMxrmqhDsF0gAkAA6h/i+964zFmyPcQ+h6XDV9fQYEznD6Z3W/1wTVzc+QH16+2BzXC+NiNR2n7o3n5X+QxmnSizmWF+b4Oh6gDoTGEub4TVpXovN/ha1vbc8sWDv3eCiwvJm5+cbn8PliGooF7sep29hyxlqUI2ui6NepHFyonjjICDGrmL4rvFOJGs+oHSw8zP7/TE/bMqMx4bFhLGbE7W+UYrrpfZWJE7kx5Xxo0mnirTNqm5K5s9SILHmIJ5zvzsYn5YccXzNRu6pimyhBKs6wSGMlhbxKet9sS8LepRQlSpLQxgTC+YiwPKT1tzwVxHjDuhUvIPhnSJgXsb8unXljY3K+F9RsWJeO5qhm8yagldVLSzHxBqgSBAiVm3oROIct2YqVDTUMX8YEFoVSxAP9kE7kX2wuUACAuqVks1ybj4Z2/tDqcNuD1Wqqx706aI7wqSF1KCAUH87eV7dObgwMOzHB9eYTXQOYCuwdKbi8SAWjdJvby5E4Y5vLVhmHNSk9KjTcKtBVDsiaojWCAqgCxE77nAuY4guXzNR8rWdlemQGJ0srNEgmBqjkbfSce8ZCnL0p7xM0dQdnqeGpJkHnpEGJ8IJ3OI8ohDwzg1LSa1V3poz+bReDUNM/FpMQD6mQIInaXjRd6dIV2ZaGpEdwBU0SLghdIgACSBYHrhxXy4y8EPSKtSCd4raDTDKFC6ZLHwqwjms7mMV7WFL6VFQAiWrf8AkCwZQGsoA33YnlF1jyFhXB6CilVr1a2lkhhTSGetP3oYiVAE2nfa0YXZvijMlZERFXMaQylBqAWWBn7h8THVIkHa1x89nZYVDJNucwFiCDYgRBAk77mcG8L4YM9mqK96DrUM76IIgsSovuFA999jhxWQ9ieA08zmaaM5NIN/FAJBiGa/MBioEjbytjr+S4RSoVCaVKnSpkEQiAEiQRJ6AhjH/kTgrJcCytBf4OXXVEayJqH1f4vlAwLXDwafeMC2xO49PPbGPXan0anvav8AvUSN5uwuPYjJl2dlNTUZCMx0IN4UDzJN5wv7aZGhl6C1TT8KuqwpuJBAKg2kbR0J6YsgqOtlaOsicU7+knL1D3P2iov2ck6WVY8cGxBmGiYMxGrphdNWjrKW9xt+9COLUrFQpVuHLUWqtesjqZUd3MekiMajOZVnJpUK1eoxLHWwRZm5KrAAnqMe5zs8HCNRpugdQEFQE944JDaHIC3WGhiOgwPwwPlatSm9J9dSm1LRqNNxMQYEawY2gg4v7K/Mn++6w1iXO8SzasyotKioMEoUPXmCSdjytGAKlTMkd4K+sgkkXlRbxHymdtoM748pVTp0MjqFLG1obwgzIFzpH0xrnWMioGLahIIgLIF9oUHabYaNKMeEGy6B2W45UAjXBvDggAx/MkwAevrzBiw8L4nogP4SfMRuwgEWEFTYwYjkRio0uFMx8BW+6yZQ+fSdwT0+bTL8PLaqQDO8aiF8RBA+luv53z19JTqeDDtuXfhXEwulO8UFl2PL58+WDs87hTR1slMiHIkFgbkCNgeZxTuGcFzLs6MNKkDRUaQV9ALEx54uOTGmkiVX7wrbVEXHlzGMEtJUjLdH98fwV1q0VIXJUoUF7unSCqsEs4hRzEagFZufluSLTz/tPnaleuWeVIsFYgkX5x8LWuDceWOncSyVGvT0FdDXulhfmV2998c+z3A0o1FXMd4Ev4kAM8+91EQRJIKbxuRtjfpqdneXIYVYyVoiinw93q9zR/iGoYVR987gEG3Kb2tODaGaVmZc6aoRGAPdi4gkPTFwE6nfaBFjhcUdSWUkkEnUCZm99XOTzBw84q+XzlWmMrlDSYqqumpYZ+TLck+GZmNp642WQxVqlMkk04CSdIZlkLJgGTMxGMxfKf8AR8QAGrUZ52c/XVf1xmBcTtId5caTvV+FRoFpaywNh5+cYm+zBTqYrUf+ZybeixA+uMrZuN6iKIiFXVA6AmI+WAKuZQ2BeofMn8FgR64xuy5MARmM5eDUE9AL/j+WFeczWkFm1BRuWMW8/wDbEj122GlR0ED8MVPtdxdlHdBZ1A+K0Rztz98Uu85bRoR3OxWuM5nvKrNqZuSk9ByjlGPcgmoyf+mNRHMqASeV7gD3xFQphySzqvOZ/BRHyw6yufRFemieGCJJXUSZEtaAB0j8cdKMbKyOglZAlGs7htUi8EE6SW9DsP0wyyvBKgVQ5RJhpaSwJ+7ABO3KRecCZCkWh21E7DYQRB2BmBqHzHu0NYqGkKTqKlmJhTcxcmPDaw9L4LGQLTySMYK6CgcPUDwHHKAdoBAgee+CcvkhUanSQiSAQaj6Qpg7vHhGwHmY88e0q1LUEC6gQNTjTFiZkzIGxgEnriVck2vXTaaYILM8Kq3IPjIAuNheN74iIx7keEjLVkTOUQA6FkWmQxdoOm8nn6XjB9CjTr064zL9wEXXTYrJcACVCyNUMbxO8DbA3CKFF80hp0nq0kSKisS0bhqmyksJssC4EDYhlxPJ5OmKgpVhmClI2cjXTkwSLjxAEmCBeOuCwJlW4giup+zpUKbkkS+iFDs6r4VgxF4+hA2YT7PSYVaQcVAq0zVUEfDp1rBsbAX+GT7t6ddKjVAqsiVCyBFqAOFsxZmm4DR4ZgmeQxXOIURRqOv8SoFZtLadSkAgCoGEgyNN5MYCSCyDtLwQ5Ko1OoaVRyqn+GWYCSQFuBsFFvQzifs3nqtGolNFCuxTxaRsviMHlZbxBNxPSLK0qRVtVWmjKB4GDBnLctcWI3vvIE2u44VlMnRo0WqjMh3d0qFGUnTpkaFNokg6ucP6A3BYsC/0md2YqUIGvQXVzpAkamus2mYxcM7lA47xnEfzTFvX5Y5PQ4uyBEan3tAGq4RiQPEGpjeVVo8XhuJInng7vxm6iVqxou5BUjNMBTsDZgDYbwwBNxGJKzVpK4mzqi95TiFJH0F7Pq0uY0MV+JdW2oRf36HCj+k7NqmWp0iAweqreSxME2IgzHnfHPaeWLKoy61H0M7aJLjf7oAtYAliLyNuYy1qjBmdn8V2XkwsQCPvCwMbXtiRslZIjjm4xr8VzIyxyrutShTqrExqUjxAq0A6ZmDBI64CyPEjSdqgIdisAMSVvtJ5xuOkYsFGmmbLDMVFoa6ZeRTJtSWJIBlSzEnVz0kXtilrQRSCwaokywVgrkDeDBC2vJGJbAwV3bAmoSviaYG3MmBYaRcWM3wwp9n6ehKrVHDMX1rp0+G2iLavhJMyeW150q8LSh3TGotak6hoi6fASJmCbtuF2YWxBxHiep9ME0xJEwCRyEgELMAc49MR+AVbqe1874lo0hoAIEk3mfPe43xe+zvAkoKKlQaqzTLSTZrkcp+XXrih0KiCqjCAA9lkWBt5Sdr2v02x02gjsA004IHNh+X44RrNjNqZywgjvCekYHdf2MEBWtKj/FP5DEVUHmpEentscNtSRisDa/p9cZrpuNFVA9OZKnlykHkfxxHmPQ/LATVoxnqSRE3F3QDnuC5WnRGtWXvHhXMsdxYsTpTYel98TdmOGChT7yJqVbrvKIdvcj/fGmZ4k0rS0GpRq+CoP5TaGFoHMHDjJuHvI6SdgOQ9fLEhVcvVZonUexLvJlyoi5M4zE+qn1nzH++PMW9nEz2PGpKNqVvME/5pGIqzMeQUdBsPliPNZoc9/wB9cU3tF2pNFzTQK5jfVYHzA/XGFyc3tgWxi5OyGnabi60abFagFTkCZJPpvjnlbNNXfVUMn8P0wPWzRq1NdUkkm8bx0A2HljanSBJ3Vb3O8cpxqoUdiu+TZTpqKCUy1wFG8wf9OeGlIaUVSoY6l8Wxm4jzXxTYeeI+FP3bKO8JQEMVUFr8xcQCRb3vgqpT0hiGBa94DOF6gCBt5DGgtNlzcubOiqolpJvABa4ETYxbkOmNcnkWrOsNdiQCyyoAnUxja0+dsa1URKMl1OvUBTPx8odj1PvtHLEGWoKqKYEbmTLXiJ5C1/c7YJBvV7ul/DRUJBILmWQFSR4aYFieratxg/hWVq1IqPUGqIAZptBHhQWA5SABvhS1JgJDKAskwSW2sbgiL/MYZUM6opJqaVWFJsFBgWBtJv7+uFfA0Umxt2frvlc33mpIRCxkgBhcGCbTz6yLYh4zmqWZr6aR7tqrWLNuxsLAHSC4n+8CYww7M5fI16NbNZlyBTlRTUwTADBvckADmeuKyOI5gUu7QUtDVAxGlS8iIBMavujY4NuoH4DY5NclXK5kUqqlXXUjA6ZkFhzDC52gXvhn2fprQyjZ2mzd+pempZR3a+GxQxciLkkm7CMV/j9CvlylfM0tJqqO7WASymCQPiC2MEETf55xSpW1JQFNaalQ+hbwDeW6EFQbWAJM3Mh82J0EfEOIiq71tOqozEzEk7jrAO1o543p8NqioKSEM7+GmtNtQkgnSpM32t5Rh5wDM5dXRM6ne01RgBRAuSSy2gFoJqc5uOQwExCL3qVCKhYwIJZFE6SHkAGeQmIBwQCg0Sw0eMaJkn4pE2PPra0YsWV7BZ46CgQsy6jSLJrCkSpZWNgY6kjYxGE9amvdFg4Z2JkapJ1GSWuCSTO/n0xa+C9rP4dRq2ZrjMQppaQmgFQRpawmSd9/cGY79CCXJ52rlajUqbsmlSKokSaniBEACdIJEdcFf1Rk6eYp0qgrV6jialNTqIOoyV7q+mAbRO3mcJczNd2qGprqFiS0RqMyTE/vpiXgbVcu5r0g6tTYDvAv3nBUCTOokEiCDhRmO+0OUR2VaS19VZdNNaiGkQdehUUwoKcoO03wgzvBalFilde6Kkglh4CRYw4BDG33ZnbfBnEe0bvpeszVXpue7FQWViwLow3WY2jlaIOLTwLtc2bdqeYQGlUMmUBZR4SEQQVI1gm8na17G9kIyn8Rr0BlaCUQrV2Zu8CppIEAAECYJ3+uK4wqEDSDOqIIvygdTcm3lhrxqkKNV6QkNTJgk6QRup25gjbrucZwbN0EqqcwnfICGKAQAoBJAMjcwfMDEjwRinXUVhJMgQB05wPfF77Jcd1DQ8yPvfXpYDryxUeI5ii1aq1MlaRYlAbEbQrTJgSRY8hjenxMUHV6DGm2nxSQRJuTPnAsR88SUbiTgpqzOt0Xm9hPMmSf364lcdJPmdsc27P9q2ViKxGnYWO/O4/2xeeHcapVQCH3MCRA3i3XEU3xIwypyjybZhP98Bs5vBgfj5YY5iokHxC37v8ALFP472lprqSmwd7AEXUHnfnHTriucbixhJvBYKWdUzTLAG91CyIA+JeYPWMKv6yzNFwatBalH+emgEDqQBPTlgTsfl27l6rGTUc772tvvc/hi0ZBwLdcZowhGTwWzqbXtJKXEabAETBHLGYkbJpNwPljMWf8v/n5fkq3I4vxXjNXMEF4tMaRHthdpwQaBEgzI3wTksmHubAfX3xfGKirI6SSQPQy0gnpv/vhnQyoAAZgFidWmSBPM2k28+XXGtTLiQBMeQn6CZOLbxDss9FVcQWFPW8mWUknkQAPDE8xDRzOHXiNbuK7UyLLpHdGmCAyvoaStwGBN43kjmAMa5bJS5GssWB8gEEGSTYLFyeUHBdRWDyWMkFRLgegWPO8n6Y3pLTgpJdD4qjyACJGlQf5dUGIuYPLBZEeVHTQvd0FfVaRMG7bsYO1htIG9jiKmWCy8HSQWAiBM2meQNx+xNmqRpsyuf4Y8SwX8Igr93SCbRyET7LaVBXIlRpsCBqg3liSSNNov522xCHud4gJZAW0GRFvb6wfpiwdlkTuSagDaTrB5CAIs2x3Mxzwq7tWL6FRZMA7gwOW1wDv5Xm+CclxvuywKs/wWAUiwNzfyWB5YFsBTzkFylR28KKgUEuJiRJ69BAxPksxWLMsAWExvtyjaTc+2DK2Xr1A2a0hJstMxqgCAWkAATed725YVtlK4ps+tVC6VMHxRMADrvy9pxLksXHiWfr8QVDmnpJSo6g9QKQUNoMajq1CPLfnGIOxfapck7M9IOWnxQO+EqumC8eCIgA3Bnphb2NAFV8vWH8Kuio4nY3KsJ2MzfrGDuJdmTRgtXR6qt/y2ME0xZHE/dIAEDaI5WVPNmFrF0A8RZs1W7ynSjvmA7tB8LMQCFA5SbdfEYHIGoiU6roobwyCSALje0xaN58+uLLwruWUtWqNTzIYd2yD+HRvqBI1dSD5AbYrOdyr69NmLiSNd1uN94vhk8gsR0qVN/CpLeIHTqABI2BmBBFpPXDPMcDqVK9NhRWM346VNTBp7jSVfSJkeQPI42rdl3o6K1WQFAdFgkNZj8UA2KgQetrXw97McWeqgNYnWhdBLBiqjxBAd9iL+m1hhXJckUbgeR4/UpLVo1strYqKK95TH8MERAEaidREE8gMI2y+ZYVqqodNN4qiwCtJAlCQWuduXlsGPbCrWZ3rVSNDt3XeCC3hA0yALeGL7264S8Oz9ektektQlaqan1XgkEarzJg/Ii4iMH3EJeLcYGZqtmGRaWsKGUGbgKuqeZ2abdMD08o5JK7gyPp4dv3ywJT06dRYhPgbwiLEMRPWDM33GLDwNcvURlNUpmaqmnSmIh/CpBm784mRggEec4O9OrNRaiuAC3egzqiT4WAOkCI3FsL8wjIoMCDe4ErNhJ3jnHn1OLx23LGkRmKne5lancrUICkBVRmnSArLLFdVzqHQ2r/9WSmvvaRshelrhytvDJsHt8JnaeWIgFfRAxXWZUm+mA0c4kHlPXfGjU7sTyMfj7dMMDTvsVAJJBuFWTuYiYtMCSbYFVpkRMzck89pixjf/bEIRVLQBHra/wCx6Y870m6Le5tPTlztczjVy4bRAYg3Agj2IkRGDuFK5qpToMyVH8JMwJPKdwCMC5CPLVHImbXmTba58zGJKOXmogmJ0wI5Frg9LGcWFexug6KtZKbOJXTLJAIMajpsDAwPwhKJ7ta1OHWr4qhPINNuoMRf1wqmm7IjWC+HLBAEUQoAUegtjVhcnoLYMqiYYXBuPTlgZl8JPn+GMziclrIQueMXuce4EYfgPwxmJeQDnRyAqvDyIJUHqBtJ6xietw8Jp0fD8JJv/tzEGcW7iIUgKW0GoCoa3xRIn1Ej0GNeyfZyqXZszdEaFE/GRJtEeAaiZ8/XFkKqcdzOrvW3cF9jOCNUrnNV1UJTAWioUKCwF3KxyAHv6YP7ZcUWnTAAl2BgeQFzB5R+eHqsAAFEDkBYAemA+M8P1qG7sVNEuaUA940EKGJtpEk/7XXtLyysCR1K4KPwLsu1TLvnqapFMt4GEhlUAnTa5mfKRGE2WzWuspZQtNKlO6mNID6pEnw+FY6+eHee7TV6OXfKmgKbMoDESPDcSeV9rRtiuDMqo1OklIIUi3MAnrcjbnGNKLbhnafiK5nMtWu1IvKibDSBueZJBJAnfAvDs3UK1meQCAdIXeWEBRzMkGPKeQxBk+G94C0tpBEABgZvImCDuL72xYuA5CmMxS+0nu6EsXGzKYYrFtQBOm5EXMYZEK5maTMsKAxuWeRqkglrgzAjbyMYN4caa0wDqJDMC5XxR4TaLmZsS0iZAJGJM3RoCvUY6my+simB4TUE+E3jw6Yk7HyjAeWqBmYmESLKINR5ixO5HMxaB74gSXiOTbu6TmqW70MzKCbaWC6SZ6iLjl7ALIhw50qCqfxCCZUaQCZDWI3HnjTNZcKVixPqefMHc+WJMlk6pOnTrLEQpHObCImZO08xiEuWrgVJK9I6qbaaLrXLrA8cEhegHhO3RRznHQH4PTzdBXZmCxrpMkaoYTpvuJ5deYnHNv6zqU6DZdCFVm1Hw/EbajHIWA09Ppff6MOJJUoNli+o0ySpgg6SRIv0Y9eeKZJrI8X0KJxbJpQ0qtVqjMiM8qVh23UybxAm/wAsKHzQQBdZIFgeQnYkmwPva+LX/SBwxqWfLqpelUp6tIfT4vhPUHxEHSB97AnZClQTMPCnRWQ0Yb4U1hTNx4ioDWvMb3u6d1cFrMLArZ3KLlSCpy9hO5tILA3Mydt974UdkcwFrpQr+CmzaWuQwlbnVeAYmQPO2GnaPLrkicvRzLtoEM5tBbSwG8TYieW2K9SrINTPTViTeC0mVBHPYOdX+0YiRGN+1vZz7I7Ug1T7L3mpQTJJKKT4tiSIE7wo3icBZXgyurVVr0lNFdfdu0syreV3BAm42O2H/DXoVsnmnr19IUDRREF2YDwlQ0mCSBYcm2FsVZeG1mRapos3eg6SgkwphgRE73jpBw4hr9qYVGeFfT/E7tlOkkmSRTHhUwzCYFp6jEL19et3oIkRpCQAD5Xmwj6bYFcklgAbR4SLGLCDuDMkQY392WVzFArpqTqFIgarjUCNulyfKBBm0BjJDfiuQyj5FM1l3Z6ionfq4aVdjBYsZga5gXmRG+KtRrKAppwrq3eA8g0A2F4Atc7wfTB/2QqWod8simd3lSVUGAYCglrCdreuCuCcDzObo1BQp6qa+J3JAkgTGq0mAIHnffEwD3ifigq1mBdgxAUFtOm5vLdSSbmI6Y8ymVpUG/4imKqGVBWqyrNvFqAEr5xG/TDLNURmiamWpLR0US7rrMaVF41RLHxErHTmZLDinE632LJuaFAJR1Uwx0lqpsGZqfMSLzuWm1jiIDKxxXg9SiNbjuqbz3RXxE38IMwwBWSGIvHngDOZwEyKa07LAXUACLSJY3MSZ54tT8fr5jJ1csUWolNQ4ZmAemiMJUfz/dECNz1gVhuH1G0fwyNYlJBGoC5IJiRfA95DWjWLv/zKmmNIBMnYb3sDH0A5zg41BO9umPEyLUHVa1J0qMogNazXB25xEfpjatQAksJ9eX64FiHSuDZ8V6AcGdOlCepAFsEVkGned5xRuyfaAUtVNvhZhpEc9p8uWL1WW2KpHPrQ2yI2H4D8MZjGH4D8MZgYKRB2nH/DjyqpH1x0CoISBYAWjHmMxkj7K+Jol7CNKPxN++WMqMY354zGYvplSF/GaYNJgQD4SbidgSPrfFA7IIHesHAb/lfFflUPPzAPsMZjMWR4fwNWm4f70OmpSUCygRtA2xpnaKw3hFxewvbGYzFRlj7SOf8AamgoaAqgeG0Drit5YbnmNd+ePcZjVT9k6UfZRpk2JzFCTMuJn/8AKR+GGYtmaMWkLt74zGYsCKa9Vu8YajA5T646j2TGnJ8LZbFq1QMRYkTWEE8xAHyxmMwk+Bo8osHaauy1qWlmWaVaYJExEfLljmPYcTxBwbgCrAPLwMfxxmMwIewgy5Y5zo1cRqhri5g3vLX9cU/ix/4p/X/6YzGYZcgZpximFq2AHjcWEWnb0x1Ds9Wb7VlV1GAzACTABpNIA5YzGYKAU/idBftJXSukZ6moECILNIjoemJu1VNUZAgCjQwhRAiNrYzGYHUJU2Y6UM3LwTziCY9PLF37F1WVMwqkgAKQAYAMPcDkcZjMM+SIQ8RcrRlSVOikZFjJUTiv9+0hdTQFW0mLmTb1vjzGYEeAy9o0z1qxjyPvpBn1m+LFwvMuyUizs2mmoEkmB3o2nbYfIYzGYgjCf6RarMvDWZiSabEkmSfGm554SV/i9sZjMSQELqn/ADB6rjqPDjNMYzGYoqGfU8IlxmMxmKzE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pic>
        <p:nvPicPr>
          <p:cNvPr id="10242" name="Picture 2" descr="https://perezguarinos.files.wordpress.com/2012/09/aco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8400" y="3429000"/>
            <a:ext cx="3556000"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9543086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6 Título"/>
          <p:cNvSpPr>
            <a:spLocks noGrp="1"/>
          </p:cNvSpPr>
          <p:nvPr>
            <p:ph sz="half" idx="1"/>
          </p:nvPr>
        </p:nvSpPr>
        <p:spPr>
          <a:xfrm>
            <a:off x="608669" y="975048"/>
            <a:ext cx="7919400" cy="4968552"/>
          </a:xfrm>
        </p:spPr>
        <p:txBody>
          <a:bodyPr>
            <a:noAutofit/>
          </a:bodyPr>
          <a:lstStyle/>
          <a:p>
            <a:pPr lvl="0" algn="just">
              <a:buClr>
                <a:srgbClr val="FF0000"/>
              </a:buClr>
              <a:buFont typeface="Wingdings" panose="05000000000000000000" pitchFamily="2" charset="2"/>
              <a:buChar char="q"/>
            </a:pPr>
            <a:endParaRPr lang="es-GT" sz="800" dirty="0" smtClean="0"/>
          </a:p>
          <a:p>
            <a:pPr lvl="0" algn="just">
              <a:buClr>
                <a:srgbClr val="FF0000"/>
              </a:buClr>
              <a:buFont typeface="Wingdings" panose="05000000000000000000" pitchFamily="2" charset="2"/>
              <a:buChar char="q"/>
            </a:pPr>
            <a:r>
              <a:rPr lang="es-GT" sz="2000" dirty="0" err="1" smtClean="0"/>
              <a:t>Micropropagación</a:t>
            </a:r>
            <a:r>
              <a:rPr lang="es-GT" sz="2000" dirty="0" smtClean="0"/>
              <a:t>, producción de plantas bajo condiciones estériles. </a:t>
            </a:r>
          </a:p>
          <a:p>
            <a:pPr marL="0" lvl="0" indent="0" algn="just">
              <a:buClr>
                <a:srgbClr val="FF0000"/>
              </a:buClr>
              <a:buNone/>
            </a:pPr>
            <a:endParaRPr lang="es-GT" sz="800" dirty="0" smtClean="0"/>
          </a:p>
          <a:p>
            <a:pPr lvl="0" algn="just">
              <a:buClr>
                <a:srgbClr val="FF0000"/>
              </a:buClr>
              <a:buFont typeface="Wingdings" panose="05000000000000000000" pitchFamily="2" charset="2"/>
              <a:buChar char="q"/>
            </a:pPr>
            <a:r>
              <a:rPr lang="es-GT" sz="2000" dirty="0" smtClean="0"/>
              <a:t>Remoción de una porción de tejido colocado en un tubo de ensayo con un medio gelificado (con hormona y nutrientes). </a:t>
            </a:r>
          </a:p>
          <a:p>
            <a:pPr marL="0" lvl="0" indent="0" algn="just">
              <a:buClr>
                <a:srgbClr val="FF0000"/>
              </a:buClr>
              <a:buNone/>
            </a:pPr>
            <a:endParaRPr lang="es-GT" sz="800" dirty="0" smtClean="0"/>
          </a:p>
          <a:p>
            <a:pPr lvl="0" algn="just">
              <a:buClr>
                <a:srgbClr val="FF0000"/>
              </a:buClr>
              <a:buFont typeface="Wingdings" panose="05000000000000000000" pitchFamily="2" charset="2"/>
              <a:buChar char="q"/>
            </a:pPr>
            <a:r>
              <a:rPr lang="es-GT" sz="2000" dirty="0" smtClean="0"/>
              <a:t>Producción libre de virus, hongos y bacterias. </a:t>
            </a:r>
          </a:p>
          <a:p>
            <a:pPr lvl="0" algn="just">
              <a:buClr>
                <a:srgbClr val="FF0000"/>
              </a:buClr>
              <a:buFont typeface="Wingdings" panose="05000000000000000000" pitchFamily="2" charset="2"/>
              <a:buChar char="q"/>
            </a:pPr>
            <a:endParaRPr lang="es-GT" sz="1800" dirty="0" smtClean="0"/>
          </a:p>
          <a:p>
            <a:pPr lvl="0" algn="just">
              <a:buClr>
                <a:srgbClr val="FF0000"/>
              </a:buClr>
              <a:buFont typeface="Wingdings" panose="05000000000000000000" pitchFamily="2" charset="2"/>
              <a:buChar char="q"/>
            </a:pPr>
            <a:endParaRPr lang="es-GT" sz="800" dirty="0" smtClean="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400" dirty="0" smtClean="0"/>
          </a:p>
          <a:p>
            <a:pPr marL="0" lvl="0" indent="0" algn="just">
              <a:buClr>
                <a:srgbClr val="FF0000"/>
              </a:buClr>
              <a:buNone/>
            </a:pPr>
            <a:endParaRPr lang="es-GT" sz="800" dirty="0" smtClean="0"/>
          </a:p>
          <a:p>
            <a:pPr lvl="1" algn="just">
              <a:buClr>
                <a:srgbClr val="FF0000"/>
              </a:buClr>
              <a:buFont typeface="Wingdings" panose="05000000000000000000" pitchFamily="2" charset="2"/>
              <a:buChar char="v"/>
            </a:pPr>
            <a:endParaRPr lang="es-GT" sz="1400" dirty="0" smtClean="0"/>
          </a:p>
          <a:p>
            <a:pPr lvl="0" algn="just">
              <a:buClr>
                <a:srgbClr val="0070C0"/>
              </a:buClr>
              <a:buFont typeface="Wingdings" panose="05000000000000000000" pitchFamily="2" charset="2"/>
              <a:buChar char="q"/>
            </a:pPr>
            <a:endParaRPr lang="es-GT" sz="1800" dirty="0" smtClean="0"/>
          </a:p>
          <a:p>
            <a:pPr lvl="0" algn="just">
              <a:buClr>
                <a:srgbClr val="0070C0"/>
              </a:buClr>
              <a:buFont typeface="Wingdings" panose="05000000000000000000" pitchFamily="2" charset="2"/>
              <a:buChar char="q"/>
            </a:pPr>
            <a:endParaRPr lang="es-GT" sz="1800" b="1" dirty="0" smtClean="0"/>
          </a:p>
          <a:p>
            <a:pPr lvl="0" algn="just">
              <a:buClr>
                <a:srgbClr val="0070C0"/>
              </a:buClr>
              <a:buFont typeface="Wingdings" panose="05000000000000000000" pitchFamily="2" charset="2"/>
              <a:buChar char="q"/>
            </a:pPr>
            <a:endParaRPr lang="es-GT" sz="1800" b="1" dirty="0"/>
          </a:p>
          <a:p>
            <a:pPr lvl="0" algn="just">
              <a:buClr>
                <a:srgbClr val="0070C0"/>
              </a:buClr>
              <a:buFont typeface="Wingdings" panose="05000000000000000000" pitchFamily="2" charset="2"/>
              <a:buChar char="q"/>
            </a:pPr>
            <a:endParaRPr lang="es-GT" sz="1800" b="1" dirty="0" smtClean="0"/>
          </a:p>
          <a:p>
            <a:pPr lvl="0" algn="just">
              <a:buClr>
                <a:srgbClr val="0070C0"/>
              </a:buClr>
              <a:buFont typeface="Wingdings" panose="05000000000000000000" pitchFamily="2" charset="2"/>
              <a:buChar char="q"/>
            </a:pPr>
            <a:endParaRPr lang="es-GT" sz="1800" b="1" dirty="0" smtClean="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smtClean="0"/>
          </a:p>
          <a:p>
            <a:pPr lvl="1">
              <a:buClr>
                <a:schemeClr val="accent3"/>
              </a:buClr>
              <a:buFont typeface="Wingdings" pitchFamily="2" charset="2"/>
              <a:buChar char="§"/>
            </a:pPr>
            <a:endParaRPr lang="es-GT" sz="1600" dirty="0"/>
          </a:p>
          <a:p>
            <a:pPr lvl="1">
              <a:buClr>
                <a:schemeClr val="accent3"/>
              </a:buClr>
              <a:buFont typeface="Wingdings" pitchFamily="2" charset="2"/>
              <a:buChar char="§"/>
            </a:pPr>
            <a:endParaRPr lang="es-GT" sz="1000" u="sng" dirty="0"/>
          </a:p>
          <a:p>
            <a:pPr lvl="1">
              <a:buClr>
                <a:schemeClr val="accent3"/>
              </a:buClr>
              <a:buFont typeface="Wingdings" pitchFamily="2" charset="2"/>
              <a:buChar char="§"/>
            </a:pPr>
            <a:endParaRPr lang="es-GT" sz="1000" u="sng" dirty="0" smtClean="0"/>
          </a:p>
          <a:p>
            <a:pPr lvl="1">
              <a:buClr>
                <a:schemeClr val="accent3"/>
              </a:buClr>
              <a:buFont typeface="Wingdings" pitchFamily="2" charset="2"/>
              <a:buChar char="§"/>
            </a:pPr>
            <a:endParaRPr lang="es-GT" sz="1400" u="sng" dirty="0"/>
          </a:p>
          <a:p>
            <a:pPr lvl="1">
              <a:buClr>
                <a:schemeClr val="accent3"/>
              </a:buClr>
              <a:buFont typeface="Wingdings" pitchFamily="2" charset="2"/>
              <a:buChar char="§"/>
            </a:pPr>
            <a:endParaRPr lang="es-GT" sz="1400" u="sng" dirty="0" smtClean="0"/>
          </a:p>
        </p:txBody>
      </p:sp>
      <p:sp>
        <p:nvSpPr>
          <p:cNvPr id="4" name="AutoShape 8" descr="Resultado de imagen para tomate podr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dirty="0"/>
          </a:p>
        </p:txBody>
      </p:sp>
      <p:sp>
        <p:nvSpPr>
          <p:cNvPr id="12" name="11 Rectángulo"/>
          <p:cNvSpPr/>
          <p:nvPr/>
        </p:nvSpPr>
        <p:spPr>
          <a:xfrm>
            <a:off x="-7259" y="0"/>
            <a:ext cx="9151257" cy="914400"/>
          </a:xfrm>
          <a:prstGeom prst="rect">
            <a:avLst/>
          </a:prstGeom>
          <a:solidFill>
            <a:srgbClr val="00B0F0">
              <a:alpha val="77000"/>
            </a:srgbClr>
          </a:solidFill>
          <a:ln>
            <a:solidFill>
              <a:srgbClr val="00B0F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s-GT" sz="2800" b="1" dirty="0" smtClean="0">
                <a:solidFill>
                  <a:srgbClr val="002060"/>
                </a:solidFill>
              </a:rPr>
              <a:t>Cultivo de tejidos</a:t>
            </a:r>
            <a:endParaRPr lang="es-GT" sz="2800" b="1" dirty="0">
              <a:solidFill>
                <a:srgbClr val="002060"/>
              </a:solidFill>
            </a:endParaRPr>
          </a:p>
        </p:txBody>
      </p:sp>
      <p:cxnSp>
        <p:nvCxnSpPr>
          <p:cNvPr id="7" name="6 Conector recto"/>
          <p:cNvCxnSpPr/>
          <p:nvPr/>
        </p:nvCxnSpPr>
        <p:spPr>
          <a:xfrm>
            <a:off x="1" y="6324600"/>
            <a:ext cx="9148556" cy="0"/>
          </a:xfrm>
          <a:prstGeom prst="line">
            <a:avLst/>
          </a:prstGeom>
          <a:ln>
            <a:solidFill>
              <a:srgbClr val="002060"/>
            </a:solidFill>
          </a:ln>
        </p:spPr>
        <p:style>
          <a:lnRef idx="3">
            <a:schemeClr val="accent2"/>
          </a:lnRef>
          <a:fillRef idx="0">
            <a:schemeClr val="accent2"/>
          </a:fillRef>
          <a:effectRef idx="2">
            <a:schemeClr val="accent2"/>
          </a:effectRef>
          <a:fontRef idx="minor">
            <a:schemeClr val="tx1"/>
          </a:fontRef>
        </p:style>
      </p:cxnSp>
      <p:sp>
        <p:nvSpPr>
          <p:cNvPr id="2" name="AutoShape 2" descr="data:image/jpeg;base64,/9j/4AAQSkZJRgABAQAAAQABAAD/2wCEAAkGBxMTEhUTExMWFhUXGBoYGBgYGR0eGxobIB0aGx0aHxsgHiggGB4lGxoXITIhJSkrLi4uHR8zODMtOCgtLisBCgoKDg0OGxAQGy8mICYwLy8tMC8tLS0tLS8vLS0tLy8vLS0vLS01LS0tLS0tLS0tLS0vLS0tLS0tLS0tLS0tLf/AABEIAMIBAwMBIgACEQEDEQH/xAAcAAACAgMBAQAAAAAAAAAAAAAEBQMGAAIHAQj/xABDEAACAQIEAwYDBgIIBgIDAAABAhEDIQAEEjEFQVEGEyJhcYEykaEUQrHB0fAjUgcVcoKSsuHxJDNDU2LSosJzg5P/xAAaAQACAwEBAAAAAAAAAAAAAAABAgADBAUG/8QAMxEAAgEDAwEECgICAwEAAAAAAAECAxEhBBIxQRNRYbEUIjJxgZGh0eHwBULB8SNSYhX/2gAMAwEAAhEDEQA/AO0KuI85lxUpshMahE9DyI8wYPtiD+slPwK7+YED5tAPtOBs1xRlIVtFOdpJY/IAAfPFTajllyjKWEg7huZNSmrGzXDDowOlh8wcFRikjjjq7gEgN4vCFXxbGZ1cgu3ngj+uUJGoVCJuTUO3WBAOKHq6KftEdNxdmP8AidjTqDdHE/2W8LewkN/dxM2epDeon+IfrhGlTLVgyaQJBW4EmQbg74I4bnAaSzAYeFv7SnS31BxdGpCSuncZUmH5jO0XVlLqQwKm42IjEWR4qpppqdNQUBvEPiFjz6g4hqcRUc8K8txdEaqs216x6MJP/wA9eI6sUWLTTfQsP9ZJ/wBxP8Q/XA2RrAPVGoQX1rcc1Wf/AJBvnhNV7QJhVV44gqltIOpADYfdJI/znCekQLfQqhehWHWcCaorkwfFTA/ws3/vimVeOofuL/hGAavFvECAAIIgWBmDNuYg/M4T0qA70M13HSTmBgLi2aHdN6qfkyn8sUFuMt1I/vN+uI6nGasWqN7sSPkSRgR1UW7ZGloZKLePn+DpbZ4dRgLiufHcVbj/AJb/AOU4oY45U/mU+qL+Qxq/GHIPhpn1B/JsSOpTayGWjcYtteR0UZ9QNxjw8SX+YY52eMP0Qf3R+c40PF6h/l/wJ/64X0ld4/ofh5F64bxBdLEm7VKh9tbAfQDBf9Yp/MMc9yuZrsJAWObFEC/MjBH9YKvxVEY9Ep//AGt+GGdXPPzBHS+qsP6FwymcU1KrEi5VR6KoP+ZmwWM2vUYoVTjVMSFo+5Yj6DEX9e9Ka/Nv1wk9TFO1/MeGjvG/2Lxm64apSWbAtUP90QB/icH+7gzvR1xzxeO3vTX2LD88FUuO0j8QqL6MCPqMB6mN7MC0nVFv4nWimdJ8TQi/2mOkH2mfbE1GkFUKuygAegsMVT7Qr6TTrFiDIUgTMEc2E7nHj8ZdDpZwp6Mrr+Kx9cW7rq9vqirsrN5+jLfJ6n54CpuXrFpMUhoH9poLH2XSPdsI6fG6hHhAe33SG/AmMa5HjopqEO9y07liZJ9yTgblFXd0TsdztGzLTVOqzBWHRgDgHNJTpozjUkCf4bEewW6yTbbAlPj6HGlXiKVKiLPgTxt5t90e129lw0ancxJ6e3MQnKLXRZPdszXcEEeKBPiBM9Nse5msWVkaibgiVYEfUg/TBC5pDzGPdQPPE3t9zFenj4oqdOqoEEuCPTGYH4gJquUuuowQPn9ZxmMDck7HKlFptFzyudFJHptJNKNPVqZ+A+11PmpxXMxXLGWYk9T8/wA8BZjixaqN5EqR5cwfcA42L74zfyOocmkuDp1r0XtNq740DziNnxisBvzxzY3kYZTzcNRzy+fngGvnaqs8BiGaRAO8Qfwn3xMH62wr46zrpbWQNokj3jnyx0NLJqW18M16Ss1OxM9TMH7j+6kfjiA5euZOk8huPbn64TM2I6tZAyqY1HYc/U9BjdT2ydkn8/wdmrvjHc5JfD8jw5Kuf+mx+uMGQrf9p9v5ThUq43GEi6e6yv8AP8DzjV2XbXfw+me8YHKVf+2/+E/pjQ0GvKsIE7H0/PAy1iOZ+eJ14jVAgVagHQO364ENm62SVO023x39emSPVjAcTDidb/u1P8Z/XHv9aVv+4T/aAb/MDiQVPcsv5fkNV1NjwuH1f2IZxsuJftvWnTb+7p/yFcGp3aDVVpIJFkBfUfMy/hH1w1OknK6fHvBUnJxa2/VfcCy+XZ9thuxsB6nEwq00PhGtv5mHhHovP1PyxG/EyRHdppHwqdUD0hhPqcRnPEbJSH9yfxODBQTVmGpOSi7LyNMzmnc+Jifw+WNcvTLEAAnnbE2Wqs5gUqZ/u/64YowUWRUbnE/riipKEPXlK/zyZtTrFShZrPwF1PKE3NhNxzxIcmLw1uUj8cSO+I3c45stTUbwrHJn/K1f64IMzRK3kEeXLywNODUqcjcHGhWksSKnWQVP0IERvvjXRm607Swzdov5KM4bZLK+oKWg2wZR4q4Gl4qJ/K1/kdwfMYhFGmdqoH9tWH+XUPrjz7C5MKUbppdfwmfpjXKE914/TPkb41KailJ/PHmFvk0qiaJvv3bfF/dP3vTe3PAoz9QW1N6N4h8mkY8+yuHi6lTF5GGn2oVIFUByBYkAE+4vHkfX1WdeMHtcrNdxhr6uhTzJXb+LX7gCp5kNvT90Ok/IyvyjE7LF1c35EQR+R+eNeIUgl1tTJta4O8efr/rgTvTyxmqa2dtqS9/+rf5ObP8AkJb708Lxz5h6VXHP/X9MTNnniNZE288KTm/P5YiNck9MUx1FdZwB/wAjVasPKfEiABCgAQB5Cw+mMwnDjGYb0qqT/wChP/rH5fkM4rmakBgxAnxAWn1jf3xLQebzY4izKEgjyxHw+m4RdQjpO8emJKNSpDP9fIEpxlST6p/NMY0qerr7YJp0I3IX3lv9MaZZHIsD+A/XGPSct4mpgRa31Mm5xpoafHd7zHdSfIRSZeW3Xr788Je1NOdBUSecuoAHXxEXmMWBKciSSb7AQMUjtfxsCp3TMq6d1RS5I89gvpONVGh/yWeS2hJxneLBH0d4A+aoIgMsAzM5XpCoQJNrHEWbWl3jVDmCXZZDCkx0iRq8JgyQCMD5LMqKsmn4WUXqKAYmVIueZPy8sE8To1kJqUYYblSJ1COXMR69cdJRjFeqjZKpObvOTI63E6auf+MWNwDlXmDcSQ4m2CcrxSgSA2ZQ/wD6ay/k2K+MkKqB6ZEqNPdkyxi/hgXgEee2GXCOD1mWUp93P3jE+wO3vgSp03/VDwrVl/dlk+zpAbvlg7StT/0xsuTG/fU43vqX/Mownq8FrMy6q5BpxADXDc2EHfbDXIcNaS9SrUqtBALfdBsQOQ9sUPTw3XS8/uaVrJ7LN+X2JEyJ/npf/wBE/XHoyDkgAoSdgKiEn0GqThXneC5gsrJXK6gCqhQeXMbHzJjGz57uWSnpR80yxUrU0gKCfhF5jzHrA2wkdLFO78/waPS5Ti306u3lnkeplzSGoIXfrBKr6HYt58sL6mtmJaSfPHmSy7qQza4IsQb3mbyNsK8p2gro70q9SoAoJFTU0EA31XvuLjFjoL8Fcta3dWx3jZcu52Rj7HHpyNU/9N/dSB+GPVd6ig6iykSCXlSOskxjzhmYptVChwxG+m4EzzxnVKKzZ4LK+pcYNtoa0qApiwIaL4gqHB9TLncnAr0BeccudCdSW5nl61eVSTlIDZvPGrN+xgjROwjzxhX59f0wVQS5f0KGwcJe4j1jEOZU6TAt7W+W2GrZaBew+px4aI2It0/XF/ZbWWUKvZ1Iz7mIAPCPU/liREH3r+X6/piXi1KgSq01qsw+JSVFKfKfE0eseR5a5lANwY9ef+Ej64NaE21s+Z2dV/K3hsp4v1954c30P78sad/BmY/HGCiLQV9WLT8gPzxF9hZiYanPL4vzBxm9HycXcmP+G51WgsoZdmU8x+XkcS8f7LtTHe0yatEiQYuoibgeXPCHIk04Q/ETf8AP31x07hGasKZ/lBAPpBHn1+eNWm0eXCfDyn1Q0U3e3Q5YZGykY3VfP9++GOa4SBWqAHwB2C3Mx8/b2x6eGiLST68/c4xTpSTa7gXF8DGYkqDSSCdvX8jjMUZDcMzeeLsFo05WbsbT6frhjkqFxaB0N9sHLkwBMRAjEtLLGB13/XHaimgKbSsjKtahSANWEBMBm+Gemr7vvGJPtNBdqlMc/iWI9cDcbq0ly9XvArDQzaGI8QG+/MY4pmcyz/E0gbDYD0AsMaI2kaNPp+1XNjpHaztdQCvQRyrkQKitYecqSfaMc+ydahT+OpUqi5gU4vuYqM2oTA5YV11sDEifn5YgrVbmAFBuFmY8p5400o7UaHSVPCZZaXaDLEhfszaJ1eOoWYeSxHQWnrhueKLmKYFFDT0WD69PnDAfhJxXOF9m8xUqimEh9KVAGlZVoMzHhEGcXDI8By+QTva81HAANOm3g1TAYs3mQOUYM5Wx1JGpGLybd+ihaRFNKhGpKnd0iNW1w4522vjwcTdDozPda+amlTGoHYjw74Fz/HqmfVadPL0lVTOrTITyn7xj0GB2qVKKLTq0TmKCkEM4h0MgzTO9o2NvbDKT6llk82LAvHKdJ9I0AGwhBY3kEDyjDXK8QDCQtM+YmD8mt74olDs3VZGzFJxVohgxI+IAyLruCOZ8uWD81xM0FWnbW+0AkbwOhb064knYuo01O7liK5+y8WNzxSjTqlTOtgNUEkWsEU/dUb+eAeIceyNc6JGtTa+gkg7BiCpxVq+Uch3rioqqV1BvAZYkyqkgsIB5npj3O8MpCknwoKrsaZKnWVBMmTAZdhA54MVYStV34Sslwv3r4hFStl0cla+ZoFmJ+FXWd9wykb9OeLE1TLV6BiqW3Vv4TSTuZUX26YpzZKu4NVStWlTuwMQgLaYZTBuYv0vyxYMjxHK0gj0USnUS7/xSQ1jGoGQIkwQDO3lgtdbFMZWxci4rw9KTmk+cqIojwiiSBMQNWoA4K4Jl6WWcFHr1GcjeiACBNruNyd8aNW4hmiG1d3TYyCkXB5ybx8sLs/wmtR8a1KoqSzA6gWkAgeJSRBjY9cLturNBk0dIGa6i/njTQXxzvIcYzikd+rxUAKuV3IkSbRBiJ8h546L2f4ujUoYgCSATAFvMgc8cqWmlCdpS9Uw1qSWYmxyjfs4koZTTeBOGFWnGINYHljTHTQTujHcgen13x59kJubT1wWakcvb88RVq009Y5eE+TfuDhuwTeQ3BmyVO2oeIR4gP3OIqmSBBkD2E/T9MTZdtd+n7H541zNbTtM+XL/XFypxSJcBbhqbgj3BGBfsSC4ZbXgGT+GHtIyNQBVjvIsT1I8+u+AOI1pEGxO/+/zwJUYNXDYV5anNZDzDgkdOf5fXFzruyotUWKNf0P7+uKrw8xUUHfb59Dix8TnuQg3ZhPoAZ/LFNXHHd9S2nUcHuQkVixwwylA/v9cQJlWjphTxLtJTpN3NNu8rEAQASt+WoMNJjmNsU0tOoq7K4xc3gZZvKJrM6AfNiD8jjMJKPFqNIBCwJXcs4Jnc3Y6jc88Zh3XV8RNWxdzL21RVGksAxvB3I5298K148tTvBRUuUJUEbaoFp5Y5pn6GaGZptmWfU7hFabCSB4SLbHHQcpSCwiDSi+ED0H1Jxa6T4b5EmoxXeI+I5LiFVKRZKbMF8QLjmbiNjI3v6Y1y/Yql4hURoLagJ+H/AMdQ3GLcpIj9/vfGyJeZv+/nh1SUeBe3naywVjPdkaFWJNRWUBQdU+ECAIaREYpuc7FV1zCUVAdam1SCBAjVq/lidueOj8WzBRwDz2wRmqpWmBza/p5YWVbs05PoSFWaYpy6UsogpUyz6gFYxNSoRy9Nr7AYdU2eA0hYiFG3+/ngLK0VVTVJ8RsJ5Cdh+Py6Y8TO8oLdIH5m2M9NNrdPl5+xXOTbB+0tNKVMZhUVH1AMFJU1NVzZRDv5k9caUAKlMMoJB3B5bWP6YzjTtUVaYcrfUwAVpHL4gYII5DCxKBotrSoQwu4aIYeaiAvrGNcHaF3wdTRxlKKj1YE6tlqlRqZqFqnhWihPjZptpG5j6Tger2dK5laedqlCaZqak8T03IDBSJ8IM/dM2tfAlLP1K+ZmlUUxdCxCANtrDkiD0ODM9VzPd0BrpVXLsZ0gurSAq6tnA0nTBIE3AxZBPl9TTqKidqcPZX1fV/bwE3Gcm+laYenW7uTrElrgErrJJKrbeAJwl7qsDtuukaoMKTNiZCgmTIPXqcXROytSvTbMle5poAlRlBBMMVdyAIYjxagSJg4l4j2Qq0kpVKdalUpuSql/CwWGKswYnSGGr4bD0xYrGQW8G4JmKiakFSmNw+oDUDEGbAgXuOvlhuvZ6vVlftFIkIVC03Knn4iJGtibk88IwzGmlMvUUggFWJCCTyP3VvMbGbY6zwzhFGhTVaVNRYSdMFj1M3xXOUkU1Z7DmHFsvmcrRUd9mA5JUgtKCNJEC4Egt8sQdnaWa+0KtPM0mNUEAu80xqEtYiFIuJA32x0/ieVWopVwCCLzipcR4DTpUK7wHAAVadw3iO8jcKeXOTgxqXx1BTqqWGV/tlQr0K9Sm+ZVy4Vw1CdEiRFj4OcwL2PPFiyNM/ZWqVnVn0htK7AnYRcxH64qnDMistTNJ2d1KpogjWSNPhiXWRJI8VrA40y+ZIL0jT1vP/O1sAqiAdK/De5kiRI6Rha1JTWSxxuXrs5xR0/hk/wySJkSsmxHKbi1pHnhjn+KtTVNVMVNbBQ1L4WBJ8QmeQMjkQdsD9mq2VFIDTrc28Y8ZF/Cx5wDE3kRgSvV7uo+XgLk31U5X4qNUk+LyOox0Nsc+C2+rfgq2Rk/WRbGVdPhhgLGLwem5g4XZmy1I+8AY8xz+RI+WKTw/OZnhb9w410QWqWUQ4YQGDEWGoAxvMg9MXPLcQo5hQ1GqrgyLW2ibG9pGNWU7rgy1aTjlcBGQpHu185P5D6DExpgXxupbRC2gQP30xV+KcHzbM574srbJsFF/hECPWTOLe0UVYSKT6h+Y4mjP3VMFn67D2n4vXbEqZU6j3jjoAJJ+sdOuKNTetls5RWpN2sw6Hl9Y+WLTxhxVXTUIN5B6G0R8x9cUVdRtS8S1xshie7UgmmSRzJ2xHxLjpp0+8VQZYKAZMm5/DFV4c9ZalRGqMyq0ATyIB/MYYcazB0UwWVdVRhcwJjr6AnGN1JKas7/AOiRguAni2dq16ajTpUlg6q0E2EXPnb3OFXBOzRohqhpFqjAhV6A7ywHPywDms432YMjWFZlYreQFMxI6gYp2Z4vVdpNSoL2h28I9Jxoo9pUThLj88G2UHGyjjC8jplOnngAFo5ZRyXTt9MZigDPl/FUNd2O7BwJ6GChO0c8Zi/0eH/VA2vv+n5OwxTqqAQGWQY6MDKkdCCJBxFTrjvGH/kwA5mdsV/ILWpmad15hrCPU7YLzVQF9feCkPCSQVMm8gHl/rhFVWE3kxKLZalpQL78/wBB5Y2WhcGMR5KorKDqseoifO98TLUkkagByj8STfbpi1yUsIWwqztAPmUaJCqbrEauU87XsJxJxLKswsQDc3/TGud45RokKIaoSPD0Bm5/wnFdzFd2Wo7OzajKgx4ZOymJAPTbFNVx2NNXHUeL4DqpsFL7fykfjgWuoSm705dwpIDtYkC19hgbOW5kcrf64jp5tUUlyumCLkCbG3itfzwFZWVhUslX4Txatm62iqzgEEotJlpgtuAztsIDDrMYeZigmToCnpLFz/xDldWlW1BVZuZAMT5EjFc7OFUNTMuIp0vEoGxa8KB1uvO1sSZHM5ioauZC6wCO8KqHKTLL4T/ZiYsBBI52yW+dl7MfPovhz8jrxeyN+r8vyOc6+XQIlNphVkAysnkPLYxM3x7wLhFTMVVDmklOZ7xmlgB/JEyZtHU+uEFOpUf+KdRpGoFeoFshJ5n4VaLhSMWPK/YGyq93UrivJFSFDKRcTBsJGmwIvyO+NVsCNl34tmstWSklesoqMFcNlxpYjTo0RMmenimBYb4rPaDNoQuUTvmAgBK+pdFvCwmCDeLjbEWWORy7IWqPVqpUBSsqlVpqBLBRd9UxytI2wJ2p7QLnKhrVEpoVQppmKjR8NQmIcgERtFxG2FjEDHAyeWqvlIC5XSNTliamsrABN/DJAsTYEWGL6gOkGSTG5xyjhvEamVVqjUiaUwe8HSR8TeK0z4YAOOj8FzpekrObkTA5TywlT2lcyanob5hJwtr0ZtE4fGnNv2PXEDZeLD1wjiZDm3HOyVRXNShf/wABYiOhtbywDwpQWdTQYuDBIgW5dQOdsdOqpc+WBnogjAdZpWNENS0soqGYyvhhEgm0ncDniTiGYkAMStRgFFULrVhe1ZB8SwI1biRvhpn0p0hqqOEWQJMxPTbGtPJo/wADBufhIP05e+KpVb8od6htZiapWXNU/smZpaGA1KVbUjKIirSf74BjUp94MHAfEctksjTpH/qorFWS06jcgDcBrhTtHXEzU3pnwuRBkA3E7bG0+eIs9me9VaddFZLkkCGvEMOnPyM4zxqxWE8dwFVjIky3EXqoIqEEGdQPMEEEgXKyACNoJwUufzOg1NKyQBokkKdRBM/eGmPXfphNkMoaD6Qwek9g3kd1YcjE7dPbDvgGZqD+GygGDIa43K/IxI9cGM0r3z5gaQo7UZCvmnBQomlUamZ8Rm7eR2WNtjiUU9as23hX52J/DDLPD/liIIQAxMC7QAecfpiLiVbu6TVHuARYbkyABhKrlP1UBtvALSyEBqrmJMgczAF/IWxUP6Qc6xNOj90DWRA+I/WwO21+fJm/E6mYrrS2UXI6evnisdrM2WzLgiCvguADYyPPaL73xbpoWqLwX4X+SylGzHXZ0o2TWi50irUdFPmVMYRZrgxVmQyrqYM9f3zwxznDS2SoRUpoQrViHbSSDcaep36YLXMBlRc0yrVAhWBmRvpfl9ZHzGGblBucerfnyaa/Kt3LyKgyVFMeK3SYx7izZvgtdmJWmGUxBDKQbDbynGY0rUQa9pfMRSHWeTMZwAgQFNlViAf7ptPnJOGmQ4JUTSagmmRJk3Vh93zk9MGZHM92YWg0eZA/XDbPcdphdJpMWIEajEfiJO03xjnUWyzefczKqt1Y9p14ufYYU8fV9JqKxVQJOkbQdU2BNiJtjdONXH8MUzAkMJP91/hN/IYEz3DRWJLMzkqy3J2a3sY5jbC9pCn6s3YWFFrLZTeD51DXc1XtBCNsoEzsbg7QPXFrzZVEXUQAXEmeQv8AphfnOzKpT1U9RJJlXi3lMWOq4b2ONe1THQqqp+FdQ5iY+fIe+GlONSS2Pk0ypbmpXNOMcepUyAPGSCfCR8iZxVK+eq5t1pwsFjpgbT1PQD8MT5Hgr1q1RFNId2oY96+kESLCxucFcVRaNSrUpMCXsgA0hFsNvaMa9u1XWX0Hp0YxB+NZ1AUy6EGnSF//ACfmbe49ScRZKshemtPXTJB1MxtcnkCNSkACCd955rjlXQw6FTY+KQSDfnvNjh1XyDikjAKUMhWC7RGqCQA1+YsL7Ytp01CKiixu7LBxLPuKLoHdlcKpSmw0EKoCkrZbBVE77YB4Ll8ppLV3qpDKUpUhOsEMWDNshsonoedohroaFQoZV1AYDfTvABBKsDaDuLbXxLncjWpGnVqIe7qgsjbyBpDSBtv8JPnzxagDLiT0Q9buKL0FZUYKWDMsEyobxQDEgn88JaoGl23CEhQQPrc3EC8YPz3Z+q2TfNGsgUOUFMmNZB8U3sRe29sK6dGstAU6izJ8OqpBCkCIkgH+zPT0wItEYRleJ1BmFKVCBTaELLdZkGRdYkt74dcI7Q91JLa1kKiryiOsW87+fKa1mcnVpStRGpqp8UxuD8IO0iDtO3rgbM06WpQG0CCSfiJIi08rTtMcxhZ041FZiyipKzOy5LtJThZYSeVr48rdq6GpgHXw/EZsPXz8scaeLRc7mZuJkX2jbfHuTZtYp6VL1D3Y2IJYhRy68xtilUZRVtxR6PHvOq1ePq6yniWSOm28zt6nAVTtKnihlsNgZMdbYrhqig/cKClJgy03ZCNbCVarJsys0i2wAwkpZY5YVWq2EqB1bcjT++WMsYbm9zfh4oDoxG3aTtCtVe6YECxYmTJ6QpB955YrOXq6GDUswywLDQSAPIE4ircS1NOlFBM38XsZ/IYHqsQSQojfwzHt5Y1xpuKsnb5F8I2Rb8p24cKFq1UflJptP0vg/hXHVqMQ+YpNI8I0srA8pkQRGKGi94YCtq6Ab+2HeS7IVWglgNrc/S5AB98VVKNP+3+PsB0ovoXNcuxSZAIuQpBEi88jHtg/h5h1fyv5R+z8sUyvRzuWJ/hVDRGwYh/UyCSs8hNsXDIsrKCP9DbHKrJ02nFoRU1bAfmaLMjMTJ3nb97nAnEVmg0+TGQSQBckAc7fjhpkkBQGJRgR6HcT74J4dlmqAsAbWFvcnp5YkZ8JhcLFBXMpTy5qDTSNQyC0/EbA7TA9MVjP51s1VpoO7aq47p2CXIn4tR8ugBgb4e5mjSzWddWYvQoSwVTCOBbTP3SSQJBMidsR1+DjIM+ZMLqBGXpSS1MsWsxIuVXnzk46dOLjFyftPp5L4dSyEcmdsqYo93WpVVJAWh3ZVWCgBmBvMGR06XtgA51SkmkzJ8PeNpCFgJgmSswOXywNwLhlOoWZqZdZT+IX0IhLAeO4Laj4bHcjDEcDXu6qoih2bwnvCyKgO4JUzvAaD1kYu2RjFJ9AtbmVmtnJZirVEBJOgGyyZIHlOMxrmqhDsF0gAkAA6h/i+964zFmyPcQ+h6XDV9fQYEznD6Z3W/1wTVzc+QH16+2BzXC+NiNR2n7o3n5X+QxmnSizmWF+b4Oh6gDoTGEub4TVpXovN/ha1vbc8sWDv3eCiwvJm5+cbn8PliGooF7sep29hyxlqUI2ui6NepHFyonjjICDGrmL4rvFOJGs+oHSw8zP7/TE/bMqMx4bFhLGbE7W+UYrrpfZWJE7kx5Xxo0mnirTNqm5K5s9SILHmIJ5zvzsYn5YccXzNRu6pimyhBKs6wSGMlhbxKet9sS8LepRQlSpLQxgTC+YiwPKT1tzwVxHjDuhUvIPhnSJgXsb8unXljY3K+F9RsWJeO5qhm8yagldVLSzHxBqgSBAiVm3oROIct2YqVDTUMX8YEFoVSxAP9kE7kX2wuUACAuqVks1ybj4Z2/tDqcNuD1Wqqx706aI7wqSF1KCAUH87eV7dObgwMOzHB9eYTXQOYCuwdKbi8SAWjdJvby5E4Y5vLVhmHNSk9KjTcKtBVDsiaojWCAqgCxE77nAuY4guXzNR8rWdlemQGJ0srNEgmBqjkbfSce8ZCnL0p7xM0dQdnqeGpJkHnpEGJ8IJ3OI8ohDwzg1LSa1V3poz+bReDUNM/FpMQD6mQIInaXjRd6dIV2ZaGpEdwBU0SLghdIgACSBYHrhxXy4y8EPSKtSCd4raDTDKFC6ZLHwqwjms7mMV7WFL6VFQAiWrf8AkCwZQGsoA33YnlF1jyFhXB6CilVr1a2lkhhTSGetP3oYiVAE2nfa0YXZvijMlZERFXMaQylBqAWWBn7h8THVIkHa1x89nZYVDJNucwFiCDYgRBAk77mcG8L4YM9mqK96DrUM76IIgsSovuFA999jhxWQ9ieA08zmaaM5NIN/FAJBiGa/MBioEjbytjr+S4RSoVCaVKnSpkEQiAEiQRJ6AhjH/kTgrJcCytBf4OXXVEayJqH1f4vlAwLXDwafeMC2xO49PPbGPXan0anvav8AvUSN5uwuPYjJl2dlNTUZCMx0IN4UDzJN5wv7aZGhl6C1TT8KuqwpuJBAKg2kbR0J6YsgqOtlaOsicU7+knL1D3P2iov2ck6WVY8cGxBmGiYMxGrphdNWjrKW9xt+9COLUrFQpVuHLUWqtesjqZUd3MekiMajOZVnJpUK1eoxLHWwRZm5KrAAnqMe5zs8HCNRpugdQEFQE944JDaHIC3WGhiOgwPwwPlatSm9J9dSm1LRqNNxMQYEawY2gg4v7K/Mn++6w1iXO8SzasyotKioMEoUPXmCSdjytGAKlTMkd4K+sgkkXlRbxHymdtoM748pVTp0MjqFLG1obwgzIFzpH0xrnWMioGLahIIgLIF9oUHabYaNKMeEGy6B2W45UAjXBvDggAx/MkwAevrzBiw8L4nogP4SfMRuwgEWEFTYwYjkRio0uFMx8BW+6yZQ+fSdwT0+bTL8PLaqQDO8aiF8RBA+luv53z19JTqeDDtuXfhXEwulO8UFl2PL58+WDs87hTR1slMiHIkFgbkCNgeZxTuGcFzLs6MNKkDRUaQV9ALEx54uOTGmkiVX7wrbVEXHlzGMEtJUjLdH98fwV1q0VIXJUoUF7unSCqsEs4hRzEagFZufluSLTz/tPnaleuWeVIsFYgkX5x8LWuDceWOncSyVGvT0FdDXulhfmV2998c+z3A0o1FXMd4Ev4kAM8+91EQRJIKbxuRtjfpqdneXIYVYyVoiinw93q9zR/iGoYVR987gEG3Kb2tODaGaVmZc6aoRGAPdi4gkPTFwE6nfaBFjhcUdSWUkkEnUCZm99XOTzBw84q+XzlWmMrlDSYqqumpYZ+TLck+GZmNp642WQxVqlMkk04CSdIZlkLJgGTMxGMxfKf8AR8QAGrUZ52c/XVf1xmBcTtId5caTvV+FRoFpaywNh5+cYm+zBTqYrUf+ZybeixA+uMrZuN6iKIiFXVA6AmI+WAKuZQ2BeofMn8FgR64xuy5MARmM5eDUE9AL/j+WFeczWkFm1BRuWMW8/wDbEj122GlR0ED8MVPtdxdlHdBZ1A+K0Rztz98Uu85bRoR3OxWuM5nvKrNqZuSk9ByjlGPcgmoyf+mNRHMqASeV7gD3xFQphySzqvOZ/BRHyw6yufRFemieGCJJXUSZEtaAB0j8cdKMbKyOglZAlGs7htUi8EE6SW9DsP0wyyvBKgVQ5RJhpaSwJ+7ABO3KRecCZCkWh21E7DYQRB2BmBqHzHu0NYqGkKTqKlmJhTcxcmPDaw9L4LGQLTySMYK6CgcPUDwHHKAdoBAgee+CcvkhUanSQiSAQaj6Qpg7vHhGwHmY88e0q1LUEC6gQNTjTFiZkzIGxgEnriVck2vXTaaYILM8Kq3IPjIAuNheN74iIx7keEjLVkTOUQA6FkWmQxdoOm8nn6XjB9CjTr064zL9wEXXTYrJcACVCyNUMbxO8DbA3CKFF80hp0nq0kSKisS0bhqmyksJssC4EDYhlxPJ5OmKgpVhmClI2cjXTkwSLjxAEmCBeOuCwJlW4giup+zpUKbkkS+iFDs6r4VgxF4+hA2YT7PSYVaQcVAq0zVUEfDp1rBsbAX+GT7t6ddKjVAqsiVCyBFqAOFsxZmm4DR4ZgmeQxXOIURRqOv8SoFZtLadSkAgCoGEgyNN5MYCSCyDtLwQ5Ko1OoaVRyqn+GWYCSQFuBsFFvQzifs3nqtGolNFCuxTxaRsviMHlZbxBNxPSLK0qRVtVWmjKB4GDBnLctcWI3vvIE2u44VlMnRo0WqjMh3d0qFGUnTpkaFNokg6ucP6A3BYsC/0md2YqUIGvQXVzpAkamus2mYxcM7lA47xnEfzTFvX5Y5PQ4uyBEan3tAGq4RiQPEGpjeVVo8XhuJInng7vxm6iVqxou5BUjNMBTsDZgDYbwwBNxGJKzVpK4mzqi95TiFJH0F7Pq0uY0MV+JdW2oRf36HCj+k7NqmWp0iAweqreSxME2IgzHnfHPaeWLKoy61H0M7aJLjf7oAtYAliLyNuYy1qjBmdn8V2XkwsQCPvCwMbXtiRslZIjjm4xr8VzIyxyrutShTqrExqUjxAq0A6ZmDBI64CyPEjSdqgIdisAMSVvtJ5xuOkYsFGmmbLDMVFoa6ZeRTJtSWJIBlSzEnVz0kXtilrQRSCwaokywVgrkDeDBC2vJGJbAwV3bAmoSviaYG3MmBYaRcWM3wwp9n6ehKrVHDMX1rp0+G2iLavhJMyeW150q8LSh3TGotak6hoi6fASJmCbtuF2YWxBxHiep9ME0xJEwCRyEgELMAc49MR+AVbqe1874lo0hoAIEk3mfPe43xe+zvAkoKKlQaqzTLSTZrkcp+XXrih0KiCqjCAA9lkWBt5Sdr2v02x02gjsA004IHNh+X44RrNjNqZywgjvCekYHdf2MEBWtKj/FP5DEVUHmpEentscNtSRisDa/p9cZrpuNFVA9OZKnlykHkfxxHmPQ/LATVoxnqSRE3F3QDnuC5WnRGtWXvHhXMsdxYsTpTYel98TdmOGChT7yJqVbrvKIdvcj/fGmZ4k0rS0GpRq+CoP5TaGFoHMHDjJuHvI6SdgOQ9fLEhVcvVZonUexLvJlyoi5M4zE+qn1nzH++PMW9nEz2PGpKNqVvME/5pGIqzMeQUdBsPliPNZoc9/wB9cU3tF2pNFzTQK5jfVYHzA/XGFyc3tgWxi5OyGnabi60abFagFTkCZJPpvjnlbNNXfVUMn8P0wPWzRq1NdUkkm8bx0A2HljanSBJ3Vb3O8cpxqoUdiu+TZTpqKCUy1wFG8wf9OeGlIaUVSoY6l8Wxm4jzXxTYeeI+FP3bKO8JQEMVUFr8xcQCRb3vgqpT0hiGBa94DOF6gCBt5DGgtNlzcubOiqolpJvABa4ETYxbkOmNcnkWrOsNdiQCyyoAnUxja0+dsa1URKMl1OvUBTPx8odj1PvtHLEGWoKqKYEbmTLXiJ5C1/c7YJBvV7ul/DRUJBILmWQFSR4aYFieratxg/hWVq1IqPUGqIAZptBHhQWA5SABvhS1JgJDKAskwSW2sbgiL/MYZUM6opJqaVWFJsFBgWBtJv7+uFfA0Umxt2frvlc33mpIRCxkgBhcGCbTz6yLYh4zmqWZr6aR7tqrWLNuxsLAHSC4n+8CYww7M5fI16NbNZlyBTlRTUwTADBvckADmeuKyOI5gUu7QUtDVAxGlS8iIBMavujY4NuoH4DY5NclXK5kUqqlXXUjA6ZkFhzDC52gXvhn2fprQyjZ2mzd+pempZR3a+GxQxciLkkm7CMV/j9CvlylfM0tJqqO7WASymCQPiC2MEETf55xSpW1JQFNaalQ+hbwDeW6EFQbWAJM3Mh82J0EfEOIiq71tOqozEzEk7jrAO1o543p8NqioKSEM7+GmtNtQkgnSpM32t5Rh5wDM5dXRM6ne01RgBRAuSSy2gFoJqc5uOQwExCL3qVCKhYwIJZFE6SHkAGeQmIBwQCg0Sw0eMaJkn4pE2PPra0YsWV7BZ46CgQsy6jSLJrCkSpZWNgY6kjYxGE9amvdFg4Z2JkapJ1GSWuCSTO/n0xa+C9rP4dRq2ZrjMQppaQmgFQRpawmSd9/cGY79CCXJ52rlajUqbsmlSKokSaniBEACdIJEdcFf1Rk6eYp0qgrV6jialNTqIOoyV7q+mAbRO3mcJczNd2qGprqFiS0RqMyTE/vpiXgbVcu5r0g6tTYDvAv3nBUCTOokEiCDhRmO+0OUR2VaS19VZdNNaiGkQdehUUwoKcoO03wgzvBalFilde6Kkglh4CRYw4BDG33ZnbfBnEe0bvpeszVXpue7FQWViwLow3WY2jlaIOLTwLtc2bdqeYQGlUMmUBZR4SEQQVI1gm8na17G9kIyn8Rr0BlaCUQrV2Zu8CppIEAAECYJ3+uK4wqEDSDOqIIvygdTcm3lhrxqkKNV6QkNTJgk6QRup25gjbrucZwbN0EqqcwnfICGKAQAoBJAMjcwfMDEjwRinXUVhJMgQB05wPfF77Jcd1DQ8yPvfXpYDryxUeI5ii1aq1MlaRYlAbEbQrTJgSRY8hjenxMUHV6DGm2nxSQRJuTPnAsR88SUbiTgpqzOt0Xm9hPMmSf364lcdJPmdsc27P9q2ViKxGnYWO/O4/2xeeHcapVQCH3MCRA3i3XEU3xIwypyjybZhP98Bs5vBgfj5YY5iokHxC37v8ALFP472lprqSmwd7AEXUHnfnHTriucbixhJvBYKWdUzTLAG91CyIA+JeYPWMKv6yzNFwatBalH+emgEDqQBPTlgTsfl27l6rGTUc772tvvc/hi0ZBwLdcZowhGTwWzqbXtJKXEabAETBHLGYkbJpNwPljMWf8v/n5fkq3I4vxXjNXMEF4tMaRHthdpwQaBEgzI3wTksmHubAfX3xfGKirI6SSQPQy0gnpv/vhnQyoAAZgFidWmSBPM2k28+XXGtTLiQBMeQn6CZOLbxDss9FVcQWFPW8mWUknkQAPDE8xDRzOHXiNbuK7UyLLpHdGmCAyvoaStwGBN43kjmAMa5bJS5GssWB8gEEGSTYLFyeUHBdRWDyWMkFRLgegWPO8n6Y3pLTgpJdD4qjyACJGlQf5dUGIuYPLBZEeVHTQvd0FfVaRMG7bsYO1htIG9jiKmWCy8HSQWAiBM2meQNx+xNmqRpsyuf4Y8SwX8Igr93SCbRyET7LaVBXIlRpsCBqg3liSSNNov522xCHud4gJZAW0GRFvb6wfpiwdlkTuSagDaTrB5CAIs2x3Mxzwq7tWL6FRZMA7gwOW1wDv5Xm+CclxvuywKs/wWAUiwNzfyWB5YFsBTzkFylR28KKgUEuJiRJ69BAxPksxWLMsAWExvtyjaTc+2DK2Xr1A2a0hJstMxqgCAWkAATed725YVtlK4ps+tVC6VMHxRMADrvy9pxLksXHiWfr8QVDmnpJSo6g9QKQUNoMajq1CPLfnGIOxfapck7M9IOWnxQO+EqumC8eCIgA3Bnphb2NAFV8vWH8Kuio4nY3KsJ2MzfrGDuJdmTRgtXR6qt/y2ME0xZHE/dIAEDaI5WVPNmFrF0A8RZs1W7ynSjvmA7tB8LMQCFA5SbdfEYHIGoiU6roobwyCSALje0xaN58+uLLwruWUtWqNTzIYd2yD+HRvqBI1dSD5AbYrOdyr69NmLiSNd1uN94vhk8gsR0qVN/CpLeIHTqABI2BmBBFpPXDPMcDqVK9NhRWM346VNTBp7jSVfSJkeQPI42rdl3o6K1WQFAdFgkNZj8UA2KgQetrXw97McWeqgNYnWhdBLBiqjxBAd9iL+m1hhXJckUbgeR4/UpLVo1strYqKK95TH8MERAEaidREE8gMI2y+ZYVqqodNN4qiwCtJAlCQWuduXlsGPbCrWZ3rVSNDt3XeCC3hA0yALeGL7264S8Oz9ektektQlaqan1XgkEarzJg/Ii4iMH3EJeLcYGZqtmGRaWsKGUGbgKuqeZ2abdMD08o5JK7gyPp4dv3ywJT06dRYhPgbwiLEMRPWDM33GLDwNcvURlNUpmaqmnSmIh/CpBm784mRggEec4O9OrNRaiuAC3egzqiT4WAOkCI3FsL8wjIoMCDe4ErNhJ3jnHn1OLx23LGkRmKne5lancrUICkBVRmnSArLLFdVzqHQ2r/9WSmvvaRshelrhytvDJsHt8JnaeWIgFfRAxXWZUm+mA0c4kHlPXfGjU7sTyMfj7dMMDTvsVAJJBuFWTuYiYtMCSbYFVpkRMzck89pixjf/bEIRVLQBHra/wCx6Y870m6Le5tPTlztczjVy4bRAYg3Agj2IkRGDuFK5qpToMyVH8JMwJPKdwCMC5CPLVHImbXmTba58zGJKOXmogmJ0wI5Frg9LGcWFexug6KtZKbOJXTLJAIMajpsDAwPwhKJ7ta1OHWr4qhPINNuoMRf1wqmm7IjWC+HLBAEUQoAUegtjVhcnoLYMqiYYXBuPTlgZl8JPn+GMziclrIQueMXuce4EYfgPwxmJeQDnRyAqvDyIJUHqBtJ6xietw8Jp0fD8JJv/tzEGcW7iIUgKW0GoCoa3xRIn1Ej0GNeyfZyqXZszdEaFE/GRJtEeAaiZ8/XFkKqcdzOrvW3cF9jOCNUrnNV1UJTAWioUKCwF3KxyAHv6YP7ZcUWnTAAl2BgeQFzB5R+eHqsAAFEDkBYAemA+M8P1qG7sVNEuaUA940EKGJtpEk/7XXtLyysCR1K4KPwLsu1TLvnqapFMt4GEhlUAnTa5mfKRGE2WzWuspZQtNKlO6mNID6pEnw+FY6+eHee7TV6OXfKmgKbMoDESPDcSeV9rRtiuDMqo1OklIIUi3MAnrcjbnGNKLbhnafiK5nMtWu1IvKibDSBueZJBJAnfAvDs3UK1meQCAdIXeWEBRzMkGPKeQxBk+G94C0tpBEABgZvImCDuL72xYuA5CmMxS+0nu6EsXGzKYYrFtQBOm5EXMYZEK5maTMsKAxuWeRqkglrgzAjbyMYN4caa0wDqJDMC5XxR4TaLmZsS0iZAJGJM3RoCvUY6my+simB4TUE+E3jw6Yk7HyjAeWqBmYmESLKINR5ixO5HMxaB74gSXiOTbu6TmqW70MzKCbaWC6SZ6iLjl7ALIhw50qCqfxCCZUaQCZDWI3HnjTNZcKVixPqefMHc+WJMlk6pOnTrLEQpHObCImZO08xiEuWrgVJK9I6qbaaLrXLrA8cEhegHhO3RRznHQH4PTzdBXZmCxrpMkaoYTpvuJ5deYnHNv6zqU6DZdCFVm1Hw/EbajHIWA09Ppff6MOJJUoNli+o0ySpgg6SRIv0Y9eeKZJrI8X0KJxbJpQ0qtVqjMiM8qVh23UybxAm/wAsKHzQQBdZIFgeQnYkmwPva+LX/SBwxqWfLqpelUp6tIfT4vhPUHxEHSB97AnZClQTMPCnRWQ0Yb4U1hTNx4ioDWvMb3u6d1cFrMLArZ3KLlSCpy9hO5tILA3Mydt974UdkcwFrpQr+CmzaWuQwlbnVeAYmQPO2GnaPLrkicvRzLtoEM5tBbSwG8TYieW2K9SrINTPTViTeC0mVBHPYOdX+0YiRGN+1vZz7I7Ug1T7L3mpQTJJKKT4tiSIE7wo3icBZXgyurVVr0lNFdfdu0syreV3BAm42O2H/DXoVsnmnr19IUDRREF2YDwlQ0mCSBYcm2FsVZeG1mRapos3eg6SgkwphgRE73jpBw4hr9qYVGeFfT/E7tlOkkmSRTHhUwzCYFp6jEL19et3oIkRpCQAD5Xmwj6bYFcklgAbR4SLGLCDuDMkQY392WVzFArpqTqFIgarjUCNulyfKBBm0BjJDfiuQyj5FM1l3Z6ionfq4aVdjBYsZga5gXmRG+KtRrKAppwrq3eA8g0A2F4Atc7wfTB/2QqWod8simd3lSVUGAYCglrCdreuCuCcDzObo1BQp6qa+J3JAkgTGq0mAIHnffEwD3ifigq1mBdgxAUFtOm5vLdSSbmI6Y8ymVpUG/4imKqGVBWqyrNvFqAEr5xG/TDLNURmiamWpLR0US7rrMaVF41RLHxErHTmZLDinE632LJuaFAJR1Uwx0lqpsGZqfMSLzuWm1jiIDKxxXg9SiNbjuqbz3RXxE38IMwwBWSGIvHngDOZwEyKa07LAXUACLSJY3MSZ54tT8fr5jJ1csUWolNQ4ZmAemiMJUfz/dECNz1gVhuH1G0fwyNYlJBGoC5IJiRfA95DWjWLv/zKmmNIBMnYb3sDH0A5zg41BO9umPEyLUHVa1J0qMogNazXB25xEfpjatQAksJ9eX64FiHSuDZ8V6AcGdOlCepAFsEVkGned5xRuyfaAUtVNvhZhpEc9p8uWL1WW2KpHPrQ2yI2H4D8MZjGH4D8MZgYKRB2nH/DjyqpH1x0CoISBYAWjHmMxkj7K+Jol7CNKPxN++WMqMY354zGYvplSF/GaYNJgQD4SbidgSPrfFA7IIHesHAb/lfFflUPPzAPsMZjMWR4fwNWm4f70OmpSUCygRtA2xpnaKw3hFxewvbGYzFRlj7SOf8AamgoaAqgeG0Drit5YbnmNd+ePcZjVT9k6UfZRpk2JzFCTMuJn/8AKR+GGYtmaMWkLt74zGYsCKa9Vu8YajA5T646j2TGnJ8LZbFq1QMRYkTWEE8xAHyxmMwk+Bo8osHaauy1qWlmWaVaYJExEfLljmPYcTxBwbgCrAPLwMfxxmMwIewgy5Y5zo1cRqhri5g3vLX9cU/ix/4p/X/6YzGYZcgZpximFq2AHjcWEWnb0x1Ds9Wb7VlV1GAzACTABpNIA5YzGYKAU/idBftJXSukZ6moECILNIjoemJu1VNUZAgCjQwhRAiNrYzGYHUJU2Y6UM3LwTziCY9PLF37F1WVMwqkgAKQAYAMPcDkcZjMM+SIQ8RcrRlSVOikZFjJUTiv9+0hdTQFW0mLmTb1vjzGYEeAy9o0z1qxjyPvpBn1m+LFwvMuyUizs2mmoEkmB3o2nbYfIYzGYgjCf6RarMvDWZiSabEkmSfGm554SV/i9sZjMSQELqn/ADB6rjqPDjNMYzGYoqGfU8IlxmMxmKzE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pic>
        <p:nvPicPr>
          <p:cNvPr id="921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657600"/>
            <a:ext cx="3633788" cy="2422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76698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0480" y="15240"/>
            <a:ext cx="9151257" cy="600582"/>
          </a:xfrm>
          <a:prstGeom prst="rect">
            <a:avLst/>
          </a:prstGeom>
          <a:solidFill>
            <a:srgbClr val="002060"/>
          </a:solidFill>
          <a:ln>
            <a:solidFill>
              <a:srgbClr val="00B0F0"/>
            </a:solidFill>
          </a:ln>
        </p:spPr>
        <p:style>
          <a:lnRef idx="1">
            <a:schemeClr val="accent3"/>
          </a:lnRef>
          <a:fillRef idx="3">
            <a:schemeClr val="accent3"/>
          </a:fillRef>
          <a:effectRef idx="2">
            <a:schemeClr val="accent3"/>
          </a:effectRef>
          <a:fontRef idx="minor">
            <a:schemeClr val="lt1"/>
          </a:fontRef>
        </p:style>
        <p:txBody>
          <a:bodyPr rtlCol="0" anchor="ctr"/>
          <a:lstStyle/>
          <a:p>
            <a:pPr lvl="1" algn="ctr"/>
            <a:r>
              <a:rPr lang="es-GT" sz="2800" b="1" dirty="0" smtClean="0"/>
              <a:t>HOJA DE TRABAJO</a:t>
            </a:r>
            <a:endParaRPr lang="es-GT" sz="2800" b="1" dirty="0"/>
          </a:p>
        </p:txBody>
      </p:sp>
      <p:sp>
        <p:nvSpPr>
          <p:cNvPr id="5" name="6 Título"/>
          <p:cNvSpPr>
            <a:spLocks noGrp="1"/>
          </p:cNvSpPr>
          <p:nvPr>
            <p:ph sz="half" idx="1"/>
          </p:nvPr>
        </p:nvSpPr>
        <p:spPr>
          <a:xfrm>
            <a:off x="585448" y="822648"/>
            <a:ext cx="7919400" cy="4968552"/>
          </a:xfrm>
        </p:spPr>
        <p:txBody>
          <a:bodyPr>
            <a:noAutofit/>
          </a:bodyPr>
          <a:lstStyle/>
          <a:p>
            <a:pPr lvl="0" algn="just">
              <a:buClr>
                <a:srgbClr val="FF0000"/>
              </a:buClr>
              <a:buFont typeface="Wingdings" panose="05000000000000000000" pitchFamily="2" charset="2"/>
              <a:buChar char="q"/>
            </a:pPr>
            <a:endParaRPr lang="es-GT" sz="800" dirty="0" smtClean="0"/>
          </a:p>
          <a:p>
            <a:pPr lvl="0" algn="just">
              <a:buClr>
                <a:srgbClr val="FF0000"/>
              </a:buClr>
              <a:buFont typeface="Wingdings" panose="05000000000000000000" pitchFamily="2" charset="2"/>
              <a:buChar char="q"/>
            </a:pPr>
            <a:r>
              <a:rPr lang="es-GT" sz="2000" dirty="0" smtClean="0"/>
              <a:t>Indique las diferencias básicas entre reproducción sexual y asexual en las plantas. </a:t>
            </a:r>
          </a:p>
          <a:p>
            <a:pPr marL="0" lvl="0" indent="0" algn="just">
              <a:buClr>
                <a:srgbClr val="FF0000"/>
              </a:buClr>
              <a:buNone/>
            </a:pPr>
            <a:endParaRPr lang="es-GT" sz="800" dirty="0" smtClean="0"/>
          </a:p>
          <a:p>
            <a:pPr lvl="0" algn="just">
              <a:buClr>
                <a:srgbClr val="FF0000"/>
              </a:buClr>
              <a:buFont typeface="Wingdings" panose="05000000000000000000" pitchFamily="2" charset="2"/>
              <a:buChar char="q"/>
            </a:pPr>
            <a:r>
              <a:rPr lang="es-GT" sz="2000" dirty="0" smtClean="0"/>
              <a:t>Al referirse a reproducción asexual natural, qué estructuras son las más comunes. </a:t>
            </a:r>
          </a:p>
          <a:p>
            <a:pPr marL="0" lvl="0" indent="0" algn="just">
              <a:buClr>
                <a:srgbClr val="FF0000"/>
              </a:buClr>
              <a:buNone/>
            </a:pPr>
            <a:endParaRPr lang="es-GT" sz="800" dirty="0" smtClean="0"/>
          </a:p>
          <a:p>
            <a:pPr lvl="0" algn="just">
              <a:buClr>
                <a:srgbClr val="FF0000"/>
              </a:buClr>
              <a:buFont typeface="Wingdings" panose="05000000000000000000" pitchFamily="2" charset="2"/>
              <a:buChar char="q"/>
            </a:pPr>
            <a:r>
              <a:rPr lang="es-GT" sz="2000" dirty="0" smtClean="0"/>
              <a:t>Dibuje un bulbo e indique cada una de las partes que lo conforman. </a:t>
            </a:r>
          </a:p>
          <a:p>
            <a:pPr marL="0" lvl="0" indent="0" algn="just">
              <a:buClr>
                <a:srgbClr val="FF0000"/>
              </a:buClr>
              <a:buNone/>
            </a:pPr>
            <a:endParaRPr lang="es-GT" sz="800" dirty="0" smtClean="0"/>
          </a:p>
          <a:p>
            <a:pPr lvl="0" algn="just">
              <a:buClr>
                <a:srgbClr val="FF0000"/>
              </a:buClr>
              <a:buFont typeface="Wingdings" panose="05000000000000000000" pitchFamily="2" charset="2"/>
              <a:buChar char="q"/>
            </a:pPr>
            <a:r>
              <a:rPr lang="es-GT" sz="2000" dirty="0" smtClean="0"/>
              <a:t>Unas de las estructuras empleadas en la reproducción asexual artificial, son las estacas e injertos ¿Qué tipos existen?</a:t>
            </a:r>
          </a:p>
          <a:p>
            <a:pPr marL="0" lvl="0" indent="0" algn="just">
              <a:buClr>
                <a:srgbClr val="FF0000"/>
              </a:buClr>
              <a:buNone/>
            </a:pPr>
            <a:endParaRPr lang="es-GT" sz="800" dirty="0" smtClean="0"/>
          </a:p>
          <a:p>
            <a:pPr lvl="0" algn="just">
              <a:buClr>
                <a:srgbClr val="FF0000"/>
              </a:buClr>
              <a:buFont typeface="Wingdings" panose="05000000000000000000" pitchFamily="2" charset="2"/>
              <a:buChar char="q"/>
            </a:pPr>
            <a:r>
              <a:rPr lang="es-GT" sz="2000" dirty="0" smtClean="0"/>
              <a:t>Indique algunos cultivos de importancia propagados por injertos. </a:t>
            </a:r>
          </a:p>
          <a:p>
            <a:pPr marL="0" lvl="0" indent="0" algn="just">
              <a:buClr>
                <a:srgbClr val="FF0000"/>
              </a:buClr>
              <a:buNone/>
            </a:pPr>
            <a:endParaRPr lang="es-GT" sz="800" dirty="0" smtClean="0"/>
          </a:p>
          <a:p>
            <a:pPr lvl="0" algn="just">
              <a:buClr>
                <a:srgbClr val="FF0000"/>
              </a:buClr>
              <a:buFont typeface="Wingdings" panose="05000000000000000000" pitchFamily="2" charset="2"/>
              <a:buChar char="q"/>
            </a:pPr>
            <a:r>
              <a:rPr lang="es-GT" sz="2000" dirty="0" smtClean="0"/>
              <a:t>Haga una breve descripción de la metodología empleada para </a:t>
            </a:r>
            <a:r>
              <a:rPr lang="es-GT" sz="2000" dirty="0" err="1" smtClean="0"/>
              <a:t>micropropagación</a:t>
            </a:r>
            <a:r>
              <a:rPr lang="es-GT" sz="2000" dirty="0" smtClean="0"/>
              <a:t> o cultivo de tejidos.</a:t>
            </a:r>
          </a:p>
          <a:p>
            <a:pPr lvl="0" algn="just">
              <a:buClr>
                <a:srgbClr val="FF0000"/>
              </a:buClr>
              <a:buFont typeface="Wingdings" panose="05000000000000000000" pitchFamily="2" charset="2"/>
              <a:buChar char="q"/>
            </a:pPr>
            <a:endParaRPr lang="es-GT" sz="1800" dirty="0" smtClean="0"/>
          </a:p>
          <a:p>
            <a:pPr lvl="0" algn="just">
              <a:buClr>
                <a:srgbClr val="FF0000"/>
              </a:buClr>
              <a:buFont typeface="Wingdings" panose="05000000000000000000" pitchFamily="2" charset="2"/>
              <a:buChar char="q"/>
            </a:pPr>
            <a:endParaRPr lang="es-GT" sz="800" dirty="0" smtClean="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400" dirty="0" smtClean="0"/>
          </a:p>
          <a:p>
            <a:pPr marL="0" lvl="0" indent="0" algn="just">
              <a:buClr>
                <a:srgbClr val="FF0000"/>
              </a:buClr>
              <a:buNone/>
            </a:pPr>
            <a:endParaRPr lang="es-GT" sz="800" dirty="0" smtClean="0"/>
          </a:p>
          <a:p>
            <a:pPr lvl="1" algn="just">
              <a:buClr>
                <a:srgbClr val="FF0000"/>
              </a:buClr>
              <a:buFont typeface="Wingdings" panose="05000000000000000000" pitchFamily="2" charset="2"/>
              <a:buChar char="v"/>
            </a:pPr>
            <a:endParaRPr lang="es-GT" sz="1400" dirty="0" smtClean="0"/>
          </a:p>
          <a:p>
            <a:pPr lvl="0" algn="just">
              <a:buClr>
                <a:srgbClr val="0070C0"/>
              </a:buClr>
              <a:buFont typeface="Wingdings" panose="05000000000000000000" pitchFamily="2" charset="2"/>
              <a:buChar char="q"/>
            </a:pPr>
            <a:endParaRPr lang="es-GT" sz="1800" dirty="0" smtClean="0"/>
          </a:p>
          <a:p>
            <a:pPr lvl="0" algn="just">
              <a:buClr>
                <a:srgbClr val="0070C0"/>
              </a:buClr>
              <a:buFont typeface="Wingdings" panose="05000000000000000000" pitchFamily="2" charset="2"/>
              <a:buChar char="q"/>
            </a:pPr>
            <a:endParaRPr lang="es-GT" sz="1800" b="1" dirty="0" smtClean="0"/>
          </a:p>
          <a:p>
            <a:pPr lvl="0" algn="just">
              <a:buClr>
                <a:srgbClr val="0070C0"/>
              </a:buClr>
              <a:buFont typeface="Wingdings" panose="05000000000000000000" pitchFamily="2" charset="2"/>
              <a:buChar char="q"/>
            </a:pPr>
            <a:endParaRPr lang="es-GT" sz="1800" b="1" dirty="0"/>
          </a:p>
          <a:p>
            <a:pPr lvl="0" algn="just">
              <a:buClr>
                <a:srgbClr val="0070C0"/>
              </a:buClr>
              <a:buFont typeface="Wingdings" panose="05000000000000000000" pitchFamily="2" charset="2"/>
              <a:buChar char="q"/>
            </a:pPr>
            <a:endParaRPr lang="es-GT" sz="1800" b="1" dirty="0" smtClean="0"/>
          </a:p>
          <a:p>
            <a:pPr lvl="0" algn="just">
              <a:buClr>
                <a:srgbClr val="0070C0"/>
              </a:buClr>
              <a:buFont typeface="Wingdings" panose="05000000000000000000" pitchFamily="2" charset="2"/>
              <a:buChar char="q"/>
            </a:pPr>
            <a:endParaRPr lang="es-GT" sz="1800" b="1" dirty="0" smtClean="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smtClean="0"/>
          </a:p>
          <a:p>
            <a:pPr lvl="1">
              <a:buClr>
                <a:schemeClr val="accent3"/>
              </a:buClr>
              <a:buFont typeface="Wingdings" pitchFamily="2" charset="2"/>
              <a:buChar char="§"/>
            </a:pPr>
            <a:endParaRPr lang="es-GT" sz="1600" dirty="0"/>
          </a:p>
          <a:p>
            <a:pPr lvl="1">
              <a:buClr>
                <a:schemeClr val="accent3"/>
              </a:buClr>
              <a:buFont typeface="Wingdings" pitchFamily="2" charset="2"/>
              <a:buChar char="§"/>
            </a:pPr>
            <a:endParaRPr lang="es-GT" sz="1000" u="sng" dirty="0"/>
          </a:p>
          <a:p>
            <a:pPr lvl="1">
              <a:buClr>
                <a:schemeClr val="accent3"/>
              </a:buClr>
              <a:buFont typeface="Wingdings" pitchFamily="2" charset="2"/>
              <a:buChar char="§"/>
            </a:pPr>
            <a:endParaRPr lang="es-GT" sz="1000" u="sng" dirty="0" smtClean="0"/>
          </a:p>
          <a:p>
            <a:pPr lvl="1">
              <a:buClr>
                <a:schemeClr val="accent3"/>
              </a:buClr>
              <a:buFont typeface="Wingdings" pitchFamily="2" charset="2"/>
              <a:buChar char="§"/>
            </a:pPr>
            <a:endParaRPr lang="es-GT" sz="1400" u="sng" dirty="0"/>
          </a:p>
          <a:p>
            <a:pPr lvl="1">
              <a:buClr>
                <a:schemeClr val="accent3"/>
              </a:buClr>
              <a:buFont typeface="Wingdings" pitchFamily="2" charset="2"/>
              <a:buChar char="§"/>
            </a:pPr>
            <a:endParaRPr lang="es-GT" sz="1400" u="sng" dirty="0" smtClean="0"/>
          </a:p>
        </p:txBody>
      </p:sp>
    </p:spTree>
    <p:extLst>
      <p:ext uri="{BB962C8B-B14F-4D97-AF65-F5344CB8AC3E}">
        <p14:creationId xmlns:p14="http://schemas.microsoft.com/office/powerpoint/2010/main" val="27687670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7257" y="923418"/>
            <a:ext cx="9151257" cy="782011"/>
          </a:xfrm>
          <a:prstGeom prst="rect">
            <a:avLst/>
          </a:prstGeom>
          <a:solidFill>
            <a:srgbClr val="002060"/>
          </a:solidFill>
          <a:ln>
            <a:solidFill>
              <a:srgbClr val="00B0F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s-GT" sz="2800" b="1" dirty="0" smtClean="0"/>
              <a:t>REPRODUCCIÓN  APOMÍCTICA</a:t>
            </a:r>
            <a:endParaRPr lang="es-GT" sz="2800" b="1" dirty="0"/>
          </a:p>
        </p:txBody>
      </p:sp>
      <p:sp>
        <p:nvSpPr>
          <p:cNvPr id="6" name="5 Rectángulo"/>
          <p:cNvSpPr/>
          <p:nvPr/>
        </p:nvSpPr>
        <p:spPr>
          <a:xfrm>
            <a:off x="0" y="476673"/>
            <a:ext cx="9144000" cy="144016"/>
          </a:xfrm>
          <a:prstGeom prst="rect">
            <a:avLst/>
          </a:prstGeom>
          <a:ln>
            <a:solidFill>
              <a:schemeClr val="bg1">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s-GT" dirty="0"/>
          </a:p>
        </p:txBody>
      </p:sp>
    </p:spTree>
    <p:extLst>
      <p:ext uri="{BB962C8B-B14F-4D97-AF65-F5344CB8AC3E}">
        <p14:creationId xmlns:p14="http://schemas.microsoft.com/office/powerpoint/2010/main" val="31036178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6 Título"/>
          <p:cNvSpPr>
            <a:spLocks noGrp="1"/>
          </p:cNvSpPr>
          <p:nvPr>
            <p:ph sz="half" idx="1"/>
          </p:nvPr>
        </p:nvSpPr>
        <p:spPr>
          <a:xfrm>
            <a:off x="608669" y="975048"/>
            <a:ext cx="7919400" cy="4968552"/>
          </a:xfrm>
        </p:spPr>
        <p:txBody>
          <a:bodyPr>
            <a:noAutofit/>
          </a:bodyPr>
          <a:lstStyle/>
          <a:p>
            <a:pPr lvl="0" algn="just">
              <a:buClr>
                <a:srgbClr val="FF0000"/>
              </a:buClr>
              <a:buFont typeface="Wingdings" panose="05000000000000000000" pitchFamily="2" charset="2"/>
              <a:buChar char="q"/>
            </a:pPr>
            <a:endParaRPr lang="es-GT" sz="800" dirty="0" smtClean="0"/>
          </a:p>
          <a:p>
            <a:pPr lvl="0" algn="just">
              <a:buClr>
                <a:srgbClr val="FF0000"/>
              </a:buClr>
              <a:buFont typeface="Wingdings" panose="05000000000000000000" pitchFamily="2" charset="2"/>
              <a:buChar char="q"/>
            </a:pPr>
            <a:r>
              <a:rPr lang="es-GT" sz="2000" b="1" dirty="0" err="1" smtClean="0"/>
              <a:t>Apo</a:t>
            </a:r>
            <a:r>
              <a:rPr lang="es-GT" sz="2000" b="1" dirty="0" smtClean="0"/>
              <a:t>: sin, </a:t>
            </a:r>
            <a:r>
              <a:rPr lang="es-GT" sz="2000" b="1" dirty="0" err="1" smtClean="0"/>
              <a:t>mixis</a:t>
            </a:r>
            <a:r>
              <a:rPr lang="es-GT" sz="2000" b="1" dirty="0" smtClean="0"/>
              <a:t>: mezcla</a:t>
            </a:r>
            <a:r>
              <a:rPr lang="es-GT" sz="2000" dirty="0" smtClean="0"/>
              <a:t>; reproducción </a:t>
            </a:r>
            <a:r>
              <a:rPr lang="es-GT" sz="2000" dirty="0"/>
              <a:t>asexual por medio de </a:t>
            </a:r>
            <a:r>
              <a:rPr lang="es-GT" sz="2000" dirty="0" smtClean="0"/>
              <a:t>semillas.</a:t>
            </a:r>
          </a:p>
          <a:p>
            <a:pPr marL="0" lvl="0" indent="0" algn="just">
              <a:buClr>
                <a:srgbClr val="FF0000"/>
              </a:buClr>
              <a:buNone/>
            </a:pPr>
            <a:endParaRPr lang="es-GT" sz="800" dirty="0" smtClean="0"/>
          </a:p>
          <a:p>
            <a:pPr algn="just">
              <a:buClr>
                <a:srgbClr val="FF0000"/>
              </a:buClr>
              <a:buFont typeface="Wingdings" panose="05000000000000000000" pitchFamily="2" charset="2"/>
              <a:buChar char="q"/>
            </a:pPr>
            <a:r>
              <a:rPr lang="es-GT" sz="2000" dirty="0"/>
              <a:t>Las plantas </a:t>
            </a:r>
            <a:r>
              <a:rPr lang="es-GT" sz="2000" dirty="0" err="1"/>
              <a:t>apomícticas</a:t>
            </a:r>
            <a:r>
              <a:rPr lang="es-GT" sz="2000" dirty="0"/>
              <a:t> producen sus </a:t>
            </a:r>
            <a:r>
              <a:rPr lang="es-GT" sz="2000" dirty="0" smtClean="0"/>
              <a:t>INDIVIDUOS </a:t>
            </a:r>
            <a:r>
              <a:rPr lang="es-GT" sz="2000" dirty="0"/>
              <a:t>sin que ocurra meiosis ni fecundación</a:t>
            </a:r>
            <a:r>
              <a:rPr lang="es-GT" sz="2000" dirty="0" smtClean="0"/>
              <a:t>.</a:t>
            </a:r>
          </a:p>
          <a:p>
            <a:pPr marL="0" indent="0" algn="just">
              <a:buClr>
                <a:srgbClr val="FF0000"/>
              </a:buClr>
              <a:buNone/>
            </a:pPr>
            <a:endParaRPr lang="es-GT" sz="800" dirty="0"/>
          </a:p>
          <a:p>
            <a:pPr lvl="0" algn="just">
              <a:buClr>
                <a:srgbClr val="FF0000"/>
              </a:buClr>
              <a:buFont typeface="Wingdings" panose="05000000000000000000" pitchFamily="2" charset="2"/>
              <a:buChar char="q"/>
            </a:pPr>
            <a:r>
              <a:rPr lang="es-GT" sz="2000" dirty="0" smtClean="0"/>
              <a:t>El embrión se desarrolla de una célula diploide generalmente en el tejido </a:t>
            </a:r>
            <a:r>
              <a:rPr lang="es-GT" sz="2000" dirty="0" err="1" smtClean="0"/>
              <a:t>nucelar</a:t>
            </a:r>
            <a:endParaRPr lang="es-GT" sz="1800" dirty="0"/>
          </a:p>
          <a:p>
            <a:pPr lvl="0" algn="just">
              <a:buClr>
                <a:srgbClr val="FF0000"/>
              </a:buClr>
              <a:buFont typeface="Wingdings" panose="05000000000000000000" pitchFamily="2" charset="2"/>
              <a:buChar char="q"/>
            </a:pPr>
            <a:endParaRPr lang="es-GT" sz="1400" dirty="0" smtClean="0"/>
          </a:p>
          <a:p>
            <a:pPr marL="0" lvl="0" indent="0" algn="just">
              <a:buClr>
                <a:srgbClr val="FF0000"/>
              </a:buClr>
              <a:buNone/>
            </a:pPr>
            <a:endParaRPr lang="es-GT" sz="800" dirty="0" smtClean="0"/>
          </a:p>
          <a:p>
            <a:pPr lvl="1" algn="just">
              <a:buClr>
                <a:srgbClr val="FF0000"/>
              </a:buClr>
              <a:buFont typeface="Wingdings" panose="05000000000000000000" pitchFamily="2" charset="2"/>
              <a:buChar char="v"/>
            </a:pPr>
            <a:endParaRPr lang="es-GT" sz="1400" dirty="0" smtClean="0"/>
          </a:p>
          <a:p>
            <a:pPr lvl="0" algn="just">
              <a:buClr>
                <a:srgbClr val="0070C0"/>
              </a:buClr>
              <a:buFont typeface="Wingdings" panose="05000000000000000000" pitchFamily="2" charset="2"/>
              <a:buChar char="q"/>
            </a:pPr>
            <a:endParaRPr lang="es-GT" sz="1800" dirty="0" smtClean="0"/>
          </a:p>
          <a:p>
            <a:pPr lvl="0" algn="just">
              <a:buClr>
                <a:srgbClr val="0070C0"/>
              </a:buClr>
              <a:buFont typeface="Wingdings" panose="05000000000000000000" pitchFamily="2" charset="2"/>
              <a:buChar char="q"/>
            </a:pPr>
            <a:endParaRPr lang="es-GT" sz="1800" b="1" dirty="0" smtClean="0"/>
          </a:p>
          <a:p>
            <a:pPr lvl="0" algn="just">
              <a:buClr>
                <a:srgbClr val="0070C0"/>
              </a:buClr>
              <a:buFont typeface="Wingdings" panose="05000000000000000000" pitchFamily="2" charset="2"/>
              <a:buChar char="q"/>
            </a:pPr>
            <a:endParaRPr lang="es-GT" sz="1800" b="1" dirty="0"/>
          </a:p>
          <a:p>
            <a:pPr lvl="0" algn="just">
              <a:buClr>
                <a:srgbClr val="0070C0"/>
              </a:buClr>
              <a:buFont typeface="Wingdings" panose="05000000000000000000" pitchFamily="2" charset="2"/>
              <a:buChar char="q"/>
            </a:pPr>
            <a:endParaRPr lang="es-GT" sz="1800" b="1" dirty="0" smtClean="0"/>
          </a:p>
          <a:p>
            <a:pPr lvl="0" algn="just">
              <a:buClr>
                <a:srgbClr val="0070C0"/>
              </a:buClr>
              <a:buFont typeface="Wingdings" panose="05000000000000000000" pitchFamily="2" charset="2"/>
              <a:buChar char="q"/>
            </a:pPr>
            <a:endParaRPr lang="es-GT" sz="1800" b="1" dirty="0" smtClean="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smtClean="0"/>
          </a:p>
          <a:p>
            <a:pPr lvl="1">
              <a:buClr>
                <a:schemeClr val="accent3"/>
              </a:buClr>
              <a:buFont typeface="Wingdings" pitchFamily="2" charset="2"/>
              <a:buChar char="§"/>
            </a:pPr>
            <a:endParaRPr lang="es-GT" sz="1600" dirty="0"/>
          </a:p>
          <a:p>
            <a:pPr lvl="1">
              <a:buClr>
                <a:schemeClr val="accent3"/>
              </a:buClr>
              <a:buFont typeface="Wingdings" pitchFamily="2" charset="2"/>
              <a:buChar char="§"/>
            </a:pPr>
            <a:endParaRPr lang="es-GT" sz="1000" u="sng" dirty="0"/>
          </a:p>
          <a:p>
            <a:pPr lvl="1">
              <a:buClr>
                <a:schemeClr val="accent3"/>
              </a:buClr>
              <a:buFont typeface="Wingdings" pitchFamily="2" charset="2"/>
              <a:buChar char="§"/>
            </a:pPr>
            <a:endParaRPr lang="es-GT" sz="1000" u="sng" dirty="0" smtClean="0"/>
          </a:p>
          <a:p>
            <a:pPr lvl="1">
              <a:buClr>
                <a:schemeClr val="accent3"/>
              </a:buClr>
              <a:buFont typeface="Wingdings" pitchFamily="2" charset="2"/>
              <a:buChar char="§"/>
            </a:pPr>
            <a:endParaRPr lang="es-GT" sz="1400" u="sng" dirty="0"/>
          </a:p>
          <a:p>
            <a:pPr lvl="1">
              <a:buClr>
                <a:schemeClr val="accent3"/>
              </a:buClr>
              <a:buFont typeface="Wingdings" pitchFamily="2" charset="2"/>
              <a:buChar char="§"/>
            </a:pPr>
            <a:endParaRPr lang="es-GT" sz="1400" u="sng" dirty="0" smtClean="0"/>
          </a:p>
        </p:txBody>
      </p:sp>
      <p:sp>
        <p:nvSpPr>
          <p:cNvPr id="4" name="AutoShape 8" descr="Resultado de imagen para tomate podr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dirty="0"/>
          </a:p>
        </p:txBody>
      </p:sp>
      <p:sp>
        <p:nvSpPr>
          <p:cNvPr id="12" name="11 Rectángulo"/>
          <p:cNvSpPr/>
          <p:nvPr/>
        </p:nvSpPr>
        <p:spPr>
          <a:xfrm>
            <a:off x="-7259" y="0"/>
            <a:ext cx="9151257" cy="914400"/>
          </a:xfrm>
          <a:prstGeom prst="rect">
            <a:avLst/>
          </a:prstGeom>
          <a:solidFill>
            <a:srgbClr val="00B0F0">
              <a:alpha val="77000"/>
            </a:srgbClr>
          </a:solidFill>
          <a:ln>
            <a:solidFill>
              <a:srgbClr val="00B0F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s-GT" sz="2800" b="1" dirty="0" smtClean="0">
                <a:solidFill>
                  <a:srgbClr val="002060"/>
                </a:solidFill>
              </a:rPr>
              <a:t>Apomixis</a:t>
            </a:r>
            <a:endParaRPr lang="es-GT" sz="2800" b="1" dirty="0">
              <a:solidFill>
                <a:srgbClr val="002060"/>
              </a:solidFill>
            </a:endParaRPr>
          </a:p>
        </p:txBody>
      </p:sp>
      <p:cxnSp>
        <p:nvCxnSpPr>
          <p:cNvPr id="7" name="6 Conector recto"/>
          <p:cNvCxnSpPr/>
          <p:nvPr/>
        </p:nvCxnSpPr>
        <p:spPr>
          <a:xfrm>
            <a:off x="1" y="6324600"/>
            <a:ext cx="9148556" cy="0"/>
          </a:xfrm>
          <a:prstGeom prst="line">
            <a:avLst/>
          </a:prstGeom>
          <a:ln>
            <a:solidFill>
              <a:srgbClr val="002060"/>
            </a:solidFill>
          </a:ln>
        </p:spPr>
        <p:style>
          <a:lnRef idx="3">
            <a:schemeClr val="accent2"/>
          </a:lnRef>
          <a:fillRef idx="0">
            <a:schemeClr val="accent2"/>
          </a:fillRef>
          <a:effectRef idx="2">
            <a:schemeClr val="accent2"/>
          </a:effectRef>
          <a:fontRef idx="minor">
            <a:schemeClr val="tx1"/>
          </a:fontRef>
        </p:style>
      </p:cxnSp>
      <p:sp>
        <p:nvSpPr>
          <p:cNvPr id="2" name="AutoShape 2" descr="data:image/jpeg;base64,/9j/4AAQSkZJRgABAQAAAQABAAD/2wCEAAkGBxMTEhUTExMWFhUXGBoYGBgYGR0eGxobIB0aGx0aHxsgHiggGB4lGxoXITIhJSkrLi4uHR8zODMtOCgtLisBCgoKDg0OGxAQGy8mICYwLy8tMC8tLS0tLS8vLS0tLy8vLS0vLS01LS0tLS0tLS0tLS0vLS0tLS0tLS0tLS0tLf/AABEIAMIBAwMBIgACEQEDEQH/xAAcAAACAgMBAQAAAAAAAAAAAAAEBQMGAAIHAQj/xABDEAACAQIEAwYDBgIIBgIDAAABAhEDIQAEEjEFQVEGEyJhcYEykaEUQrHB0fAjUgcVcoKSsuHxJDNDU2LSosJzg5P/xAAaAQACAwEBAAAAAAAAAAAAAAABAgADBAUG/8QAMxEAAgEDAwEECgICAwEAAAAAAAECAxEhBBIxQRNRYbEUIjJxgZGh0eHwBULB8SNSYhX/2gAMAwEAAhEDEQA/AO0KuI85lxUpshMahE9DyI8wYPtiD+slPwK7+YED5tAPtOBs1xRlIVtFOdpJY/IAAfPFTajllyjKWEg7huZNSmrGzXDDowOlh8wcFRikjjjq7gEgN4vCFXxbGZ1cgu3ngj+uUJGoVCJuTUO3WBAOKHq6KftEdNxdmP8AidjTqDdHE/2W8LewkN/dxM2epDeon+IfrhGlTLVgyaQJBW4EmQbg74I4bnAaSzAYeFv7SnS31BxdGpCSuncZUmH5jO0XVlLqQwKm42IjEWR4qpppqdNQUBvEPiFjz6g4hqcRUc8K8txdEaqs216x6MJP/wA9eI6sUWLTTfQsP9ZJ/wBxP8Q/XA2RrAPVGoQX1rcc1Wf/AJBvnhNV7QJhVV44gqltIOpADYfdJI/znCekQLfQqhehWHWcCaorkwfFTA/ws3/vimVeOofuL/hGAavFvECAAIIgWBmDNuYg/M4T0qA70M13HSTmBgLi2aHdN6qfkyn8sUFuMt1I/vN+uI6nGasWqN7sSPkSRgR1UW7ZGloZKLePn+DpbZ4dRgLiufHcVbj/AJb/AOU4oY45U/mU+qL+Qxq/GHIPhpn1B/JsSOpTayGWjcYtteR0UZ9QNxjw8SX+YY52eMP0Qf3R+c40PF6h/l/wJ/64X0ld4/ofh5F64bxBdLEm7VKh9tbAfQDBf9Yp/MMc9yuZrsJAWObFEC/MjBH9YKvxVEY9Ep//AGt+GGdXPPzBHS+qsP6FwymcU1KrEi5VR6KoP+ZmwWM2vUYoVTjVMSFo+5Yj6DEX9e9Ka/Nv1wk9TFO1/MeGjvG/2Lxm64apSWbAtUP90QB/icH+7gzvR1xzxeO3vTX2LD88FUuO0j8QqL6MCPqMB6mN7MC0nVFv4nWimdJ8TQi/2mOkH2mfbE1GkFUKuygAegsMVT7Qr6TTrFiDIUgTMEc2E7nHj8ZdDpZwp6Mrr+Kx9cW7rq9vqirsrN5+jLfJ6n54CpuXrFpMUhoH9poLH2XSPdsI6fG6hHhAe33SG/AmMa5HjopqEO9y07liZJ9yTgblFXd0TsdztGzLTVOqzBWHRgDgHNJTpozjUkCf4bEewW6yTbbAlPj6HGlXiKVKiLPgTxt5t90e129lw0ancxJ6e3MQnKLXRZPdszXcEEeKBPiBM9Nse5msWVkaibgiVYEfUg/TBC5pDzGPdQPPE3t9zFenj4oqdOqoEEuCPTGYH4gJquUuuowQPn9ZxmMDck7HKlFptFzyudFJHptJNKNPVqZ+A+11PmpxXMxXLGWYk9T8/wA8BZjixaqN5EqR5cwfcA42L74zfyOocmkuDp1r0XtNq740DziNnxisBvzxzY3kYZTzcNRzy+fngGvnaqs8BiGaRAO8Qfwn3xMH62wr46zrpbWQNokj3jnyx0NLJqW18M16Ss1OxM9TMH7j+6kfjiA5euZOk8huPbn64TM2I6tZAyqY1HYc/U9BjdT2ydkn8/wdmrvjHc5JfD8jw5Kuf+mx+uMGQrf9p9v5ThUq43GEi6e6yv8AP8DzjV2XbXfw+me8YHKVf+2/+E/pjQ0GvKsIE7H0/PAy1iOZ+eJ14jVAgVagHQO364ENm62SVO023x39emSPVjAcTDidb/u1P8Z/XHv9aVv+4T/aAb/MDiQVPcsv5fkNV1NjwuH1f2IZxsuJftvWnTb+7p/yFcGp3aDVVpIJFkBfUfMy/hH1w1OknK6fHvBUnJxa2/VfcCy+XZ9thuxsB6nEwq00PhGtv5mHhHovP1PyxG/EyRHdppHwqdUD0hhPqcRnPEbJSH9yfxODBQTVmGpOSi7LyNMzmnc+Jifw+WNcvTLEAAnnbE2Wqs5gUqZ/u/64YowUWRUbnE/riipKEPXlK/zyZtTrFShZrPwF1PKE3NhNxzxIcmLw1uUj8cSO+I3c45stTUbwrHJn/K1f64IMzRK3kEeXLywNODUqcjcHGhWksSKnWQVP0IERvvjXRm607Swzdov5KM4bZLK+oKWg2wZR4q4Gl4qJ/K1/kdwfMYhFGmdqoH9tWH+XUPrjz7C5MKUbppdfwmfpjXKE914/TPkb41KailJ/PHmFvk0qiaJvv3bfF/dP3vTe3PAoz9QW1N6N4h8mkY8+yuHi6lTF5GGn2oVIFUByBYkAE+4vHkfX1WdeMHtcrNdxhr6uhTzJXb+LX7gCp5kNvT90Ok/IyvyjE7LF1c35EQR+R+eNeIUgl1tTJta4O8efr/rgTvTyxmqa2dtqS9/+rf5ObP8AkJb708Lxz5h6VXHP/X9MTNnniNZE288KTm/P5YiNck9MUx1FdZwB/wAjVasPKfEiABCgAQB5Cw+mMwnDjGYb0qqT/wChP/rH5fkM4rmakBgxAnxAWn1jf3xLQebzY4izKEgjyxHw+m4RdQjpO8emJKNSpDP9fIEpxlST6p/NMY0qerr7YJp0I3IX3lv9MaZZHIsD+A/XGPSct4mpgRa31Mm5xpoafHd7zHdSfIRSZeW3Xr788Je1NOdBUSecuoAHXxEXmMWBKciSSb7AQMUjtfxsCp3TMq6d1RS5I89gvpONVGh/yWeS2hJxneLBH0d4A+aoIgMsAzM5XpCoQJNrHEWbWl3jVDmCXZZDCkx0iRq8JgyQCMD5LMqKsmn4WUXqKAYmVIueZPy8sE8To1kJqUYYblSJ1COXMR69cdJRjFeqjZKpObvOTI63E6auf+MWNwDlXmDcSQ4m2CcrxSgSA2ZQ/wD6ay/k2K+MkKqB6ZEqNPdkyxi/hgXgEee2GXCOD1mWUp93P3jE+wO3vgSp03/VDwrVl/dlk+zpAbvlg7StT/0xsuTG/fU43vqX/Mownq8FrMy6q5BpxADXDc2EHfbDXIcNaS9SrUqtBALfdBsQOQ9sUPTw3XS8/uaVrJ7LN+X2JEyJ/npf/wBE/XHoyDkgAoSdgKiEn0GqThXneC5gsrJXK6gCqhQeXMbHzJjGz57uWSnpR80yxUrU0gKCfhF5jzHrA2wkdLFO78/waPS5Ti306u3lnkeplzSGoIXfrBKr6HYt58sL6mtmJaSfPHmSy7qQza4IsQb3mbyNsK8p2gro70q9SoAoJFTU0EA31XvuLjFjoL8Fcta3dWx3jZcu52Rj7HHpyNU/9N/dSB+GPVd6ig6iykSCXlSOskxjzhmYptVChwxG+m4EzzxnVKKzZ4LK+pcYNtoa0qApiwIaL4gqHB9TLncnAr0BeccudCdSW5nl61eVSTlIDZvPGrN+xgjROwjzxhX59f0wVQS5f0KGwcJe4j1jEOZU6TAt7W+W2GrZaBew+px4aI2It0/XF/ZbWWUKvZ1Iz7mIAPCPU/liREH3r+X6/piXi1KgSq01qsw+JSVFKfKfE0eseR5a5lANwY9ef+Ej64NaE21s+Z2dV/K3hsp4v1954c30P78sad/BmY/HGCiLQV9WLT8gPzxF9hZiYanPL4vzBxm9HycXcmP+G51WgsoZdmU8x+XkcS8f7LtTHe0yatEiQYuoibgeXPCHIk04Q/ETf8AP31x07hGasKZ/lBAPpBHn1+eNWm0eXCfDyn1Q0U3e3Q5YZGykY3VfP9++GOa4SBWqAHwB2C3Mx8/b2x6eGiLST68/c4xTpSTa7gXF8DGYkqDSSCdvX8jjMUZDcMzeeLsFo05WbsbT6frhjkqFxaB0N9sHLkwBMRAjEtLLGB13/XHaimgKbSsjKtahSANWEBMBm+Gemr7vvGJPtNBdqlMc/iWI9cDcbq0ly9XvArDQzaGI8QG+/MY4pmcyz/E0gbDYD0AsMaI2kaNPp+1XNjpHaztdQCvQRyrkQKitYecqSfaMc+ydahT+OpUqi5gU4vuYqM2oTA5YV11sDEifn5YgrVbmAFBuFmY8p5400o7UaHSVPCZZaXaDLEhfszaJ1eOoWYeSxHQWnrhueKLmKYFFDT0WD69PnDAfhJxXOF9m8xUqimEh9KVAGlZVoMzHhEGcXDI8By+QTva81HAANOm3g1TAYs3mQOUYM5Wx1JGpGLybd+ihaRFNKhGpKnd0iNW1w4522vjwcTdDozPda+amlTGoHYjw74Fz/HqmfVadPL0lVTOrTITyn7xj0GB2qVKKLTq0TmKCkEM4h0MgzTO9o2NvbDKT6llk82LAvHKdJ9I0AGwhBY3kEDyjDXK8QDCQtM+YmD8mt74olDs3VZGzFJxVohgxI+IAyLruCOZ8uWD81xM0FWnbW+0AkbwOhb064knYuo01O7liK5+y8WNzxSjTqlTOtgNUEkWsEU/dUb+eAeIceyNc6JGtTa+gkg7BiCpxVq+Uch3rioqqV1BvAZYkyqkgsIB5npj3O8MpCknwoKrsaZKnWVBMmTAZdhA54MVYStV34Sslwv3r4hFStl0cla+ZoFmJ+FXWd9wykb9OeLE1TLV6BiqW3Vv4TSTuZUX26YpzZKu4NVStWlTuwMQgLaYZTBuYv0vyxYMjxHK0gj0USnUS7/xSQ1jGoGQIkwQDO3lgtdbFMZWxci4rw9KTmk+cqIojwiiSBMQNWoA4K4Jl6WWcFHr1GcjeiACBNruNyd8aNW4hmiG1d3TYyCkXB5ybx8sLs/wmtR8a1KoqSzA6gWkAgeJSRBjY9cLturNBk0dIGa6i/njTQXxzvIcYzikd+rxUAKuV3IkSbRBiJ8h546L2f4ujUoYgCSATAFvMgc8cqWmlCdpS9Uw1qSWYmxyjfs4koZTTeBOGFWnGINYHljTHTQTujHcgen13x59kJubT1wWakcvb88RVq009Y5eE+TfuDhuwTeQ3BmyVO2oeIR4gP3OIqmSBBkD2E/T9MTZdtd+n7H541zNbTtM+XL/XFypxSJcBbhqbgj3BGBfsSC4ZbXgGT+GHtIyNQBVjvIsT1I8+u+AOI1pEGxO/+/zwJUYNXDYV5anNZDzDgkdOf5fXFzruyotUWKNf0P7+uKrw8xUUHfb59Dix8TnuQg3ZhPoAZ/LFNXHHd9S2nUcHuQkVixwwylA/v9cQJlWjphTxLtJTpN3NNu8rEAQASt+WoMNJjmNsU0tOoq7K4xc3gZZvKJrM6AfNiD8jjMJKPFqNIBCwJXcs4Jnc3Y6jc88Zh3XV8RNWxdzL21RVGksAxvB3I5298K148tTvBRUuUJUEbaoFp5Y5pn6GaGZptmWfU7hFabCSB4SLbHHQcpSCwiDSi+ED0H1Jxa6T4b5EmoxXeI+I5LiFVKRZKbMF8QLjmbiNjI3v6Y1y/Yql4hURoLagJ+H/AMdQ3GLcpIj9/vfGyJeZv+/nh1SUeBe3naywVjPdkaFWJNRWUBQdU+ECAIaREYpuc7FV1zCUVAdam1SCBAjVq/lidueOj8WzBRwDz2wRmqpWmBza/p5YWVbs05PoSFWaYpy6UsogpUyz6gFYxNSoRy9Nr7AYdU2eA0hYiFG3+/ngLK0VVTVJ8RsJ5Cdh+Py6Y8TO8oLdIH5m2M9NNrdPl5+xXOTbB+0tNKVMZhUVH1AMFJU1NVzZRDv5k9caUAKlMMoJB3B5bWP6YzjTtUVaYcrfUwAVpHL4gYII5DCxKBotrSoQwu4aIYeaiAvrGNcHaF3wdTRxlKKj1YE6tlqlRqZqFqnhWihPjZptpG5j6Tger2dK5laedqlCaZqak8T03IDBSJ8IM/dM2tfAlLP1K+ZmlUUxdCxCANtrDkiD0ODM9VzPd0BrpVXLsZ0gurSAq6tnA0nTBIE3AxZBPl9TTqKidqcPZX1fV/bwE3Gcm+laYenW7uTrElrgErrJJKrbeAJwl7qsDtuukaoMKTNiZCgmTIPXqcXROytSvTbMle5poAlRlBBMMVdyAIYjxagSJg4l4j2Qq0kpVKdalUpuSql/CwWGKswYnSGGr4bD0xYrGQW8G4JmKiakFSmNw+oDUDEGbAgXuOvlhuvZ6vVlftFIkIVC03Knn4iJGtibk88IwzGmlMvUUggFWJCCTyP3VvMbGbY6zwzhFGhTVaVNRYSdMFj1M3xXOUkU1Z7DmHFsvmcrRUd9mA5JUgtKCNJEC4Egt8sQdnaWa+0KtPM0mNUEAu80xqEtYiFIuJA32x0/ieVWopVwCCLzipcR4DTpUK7wHAAVadw3iO8jcKeXOTgxqXx1BTqqWGV/tlQr0K9Sm+ZVy4Vw1CdEiRFj4OcwL2PPFiyNM/ZWqVnVn0htK7AnYRcxH64qnDMistTNJ2d1KpogjWSNPhiXWRJI8VrA40y+ZIL0jT1vP/O1sAqiAdK/De5kiRI6Rha1JTWSxxuXrs5xR0/hk/wySJkSsmxHKbi1pHnhjn+KtTVNVMVNbBQ1L4WBJ8QmeQMjkQdsD9mq2VFIDTrc28Y8ZF/Cx5wDE3kRgSvV7uo+XgLk31U5X4qNUk+LyOox0Nsc+C2+rfgq2Rk/WRbGVdPhhgLGLwem5g4XZmy1I+8AY8xz+RI+WKTw/OZnhb9w410QWqWUQ4YQGDEWGoAxvMg9MXPLcQo5hQ1GqrgyLW2ibG9pGNWU7rgy1aTjlcBGQpHu185P5D6DExpgXxupbRC2gQP30xV+KcHzbM574srbJsFF/hECPWTOLe0UVYSKT6h+Y4mjP3VMFn67D2n4vXbEqZU6j3jjoAJJ+sdOuKNTetls5RWpN2sw6Hl9Y+WLTxhxVXTUIN5B6G0R8x9cUVdRtS8S1xshie7UgmmSRzJ2xHxLjpp0+8VQZYKAZMm5/DFV4c9ZalRGqMyq0ATyIB/MYYcazB0UwWVdVRhcwJjr6AnGN1JKas7/AOiRguAni2dq16ajTpUlg6q0E2EXPnb3OFXBOzRohqhpFqjAhV6A7ywHPywDms432YMjWFZlYreQFMxI6gYp2Z4vVdpNSoL2h28I9Jxoo9pUThLj88G2UHGyjjC8jplOnngAFo5ZRyXTt9MZigDPl/FUNd2O7BwJ6GChO0c8Zi/0eH/VA2vv+n5OwxTqqAQGWQY6MDKkdCCJBxFTrjvGH/kwA5mdsV/ILWpmad15hrCPU7YLzVQF9feCkPCSQVMm8gHl/rhFVWE3kxKLZalpQL78/wBB5Y2WhcGMR5KorKDqseoifO98TLUkkagByj8STfbpi1yUsIWwqztAPmUaJCqbrEauU87XsJxJxLKswsQDc3/TGud45RokKIaoSPD0Bm5/wnFdzFd2Wo7OzajKgx4ZOymJAPTbFNVx2NNXHUeL4DqpsFL7fykfjgWuoSm705dwpIDtYkC19hgbOW5kcrf64jp5tUUlyumCLkCbG3itfzwFZWVhUslX4Txatm62iqzgEEotJlpgtuAztsIDDrMYeZigmToCnpLFz/xDldWlW1BVZuZAMT5EjFc7OFUNTMuIp0vEoGxa8KB1uvO1sSZHM5ioauZC6wCO8KqHKTLL4T/ZiYsBBI52yW+dl7MfPovhz8jrxeyN+r8vyOc6+XQIlNphVkAysnkPLYxM3x7wLhFTMVVDmklOZ7xmlgB/JEyZtHU+uEFOpUf+KdRpGoFeoFshJ5n4VaLhSMWPK/YGyq93UrivJFSFDKRcTBsJGmwIvyO+NVsCNl34tmstWSklesoqMFcNlxpYjTo0RMmenimBYb4rPaDNoQuUTvmAgBK+pdFvCwmCDeLjbEWWORy7IWqPVqpUBSsqlVpqBLBRd9UxytI2wJ2p7QLnKhrVEpoVQppmKjR8NQmIcgERtFxG2FjEDHAyeWqvlIC5XSNTliamsrABN/DJAsTYEWGL6gOkGSTG5xyjhvEamVVqjUiaUwe8HSR8TeK0z4YAOOj8FzpekrObkTA5TywlT2lcyanob5hJwtr0ZtE4fGnNv2PXEDZeLD1wjiZDm3HOyVRXNShf/wABYiOhtbywDwpQWdTQYuDBIgW5dQOdsdOqpc+WBnogjAdZpWNENS0soqGYyvhhEgm0ncDniTiGYkAMStRgFFULrVhe1ZB8SwI1biRvhpn0p0hqqOEWQJMxPTbGtPJo/wADBufhIP05e+KpVb8od6htZiapWXNU/smZpaGA1KVbUjKIirSf74BjUp94MHAfEctksjTpH/qorFWS06jcgDcBrhTtHXEzU3pnwuRBkA3E7bG0+eIs9me9VaddFZLkkCGvEMOnPyM4zxqxWE8dwFVjIky3EXqoIqEEGdQPMEEEgXKyACNoJwUufzOg1NKyQBokkKdRBM/eGmPXfphNkMoaD6Qwek9g3kd1YcjE7dPbDvgGZqD+GygGDIa43K/IxI9cGM0r3z5gaQo7UZCvmnBQomlUamZ8Rm7eR2WNtjiUU9as23hX52J/DDLPD/liIIQAxMC7QAecfpiLiVbu6TVHuARYbkyABhKrlP1UBtvALSyEBqrmJMgczAF/IWxUP6Qc6xNOj90DWRA+I/WwO21+fJm/E6mYrrS2UXI6evnisdrM2WzLgiCvguADYyPPaL73xbpoWqLwX4X+SylGzHXZ0o2TWi50irUdFPmVMYRZrgxVmQyrqYM9f3zwxznDS2SoRUpoQrViHbSSDcaep36YLXMBlRc0yrVAhWBmRvpfl9ZHzGGblBucerfnyaa/Kt3LyKgyVFMeK3SYx7izZvgtdmJWmGUxBDKQbDbynGY0rUQa9pfMRSHWeTMZwAgQFNlViAf7ptPnJOGmQ4JUTSagmmRJk3Vh93zk9MGZHM92YWg0eZA/XDbPcdphdJpMWIEajEfiJO03xjnUWyzefczKqt1Y9p14ufYYU8fV9JqKxVQJOkbQdU2BNiJtjdONXH8MUzAkMJP91/hN/IYEz3DRWJLMzkqy3J2a3sY5jbC9pCn6s3YWFFrLZTeD51DXc1XtBCNsoEzsbg7QPXFrzZVEXUQAXEmeQv8AphfnOzKpT1U9RJJlXi3lMWOq4b2ONe1THQqqp+FdQ5iY+fIe+GlONSS2Pk0ypbmpXNOMcepUyAPGSCfCR8iZxVK+eq5t1pwsFjpgbT1PQD8MT5Hgr1q1RFNId2oY96+kESLCxucFcVRaNSrUpMCXsgA0hFsNvaMa9u1XWX0Hp0YxB+NZ1AUy6EGnSF//ACfmbe49ScRZKshemtPXTJB1MxtcnkCNSkACCd955rjlXQw6FTY+KQSDfnvNjh1XyDikjAKUMhWC7RGqCQA1+YsL7Ytp01CKiixu7LBxLPuKLoHdlcKpSmw0EKoCkrZbBVE77YB4Ll8ppLV3qpDKUpUhOsEMWDNshsonoedohroaFQoZV1AYDfTvABBKsDaDuLbXxLncjWpGnVqIe7qgsjbyBpDSBtv8JPnzxagDLiT0Q9buKL0FZUYKWDMsEyobxQDEgn88JaoGl23CEhQQPrc3EC8YPz3Z+q2TfNGsgUOUFMmNZB8U3sRe29sK6dGstAU6izJ8OqpBCkCIkgH+zPT0wItEYRleJ1BmFKVCBTaELLdZkGRdYkt74dcI7Q91JLa1kKiryiOsW87+fKa1mcnVpStRGpqp8UxuD8IO0iDtO3rgbM06WpQG0CCSfiJIi08rTtMcxhZ041FZiyipKzOy5LtJThZYSeVr48rdq6GpgHXw/EZsPXz8scaeLRc7mZuJkX2jbfHuTZtYp6VL1D3Y2IJYhRy68xtilUZRVtxR6PHvOq1ePq6yniWSOm28zt6nAVTtKnihlsNgZMdbYrhqig/cKClJgy03ZCNbCVarJsys0i2wAwkpZY5YVWq2EqB1bcjT++WMsYbm9zfh4oDoxG3aTtCtVe6YECxYmTJ6QpB955YrOXq6GDUswywLDQSAPIE4ircS1NOlFBM38XsZ/IYHqsQSQojfwzHt5Y1xpuKsnb5F8I2Rb8p24cKFq1UflJptP0vg/hXHVqMQ+YpNI8I0srA8pkQRGKGi94YCtq6Ab+2HeS7IVWglgNrc/S5AB98VVKNP+3+PsB0ovoXNcuxSZAIuQpBEi88jHtg/h5h1fyv5R+z8sUyvRzuWJ/hVDRGwYh/UyCSs8hNsXDIsrKCP9DbHKrJ02nFoRU1bAfmaLMjMTJ3nb97nAnEVmg0+TGQSQBckAc7fjhpkkBQGJRgR6HcT74J4dlmqAsAbWFvcnp5YkZ8JhcLFBXMpTy5qDTSNQyC0/EbA7TA9MVjP51s1VpoO7aq47p2CXIn4tR8ugBgb4e5mjSzWddWYvQoSwVTCOBbTP3SSQJBMidsR1+DjIM+ZMLqBGXpSS1MsWsxIuVXnzk46dOLjFyftPp5L4dSyEcmdsqYo93WpVVJAWh3ZVWCgBmBvMGR06XtgA51SkmkzJ8PeNpCFgJgmSswOXywNwLhlOoWZqZdZT+IX0IhLAeO4Laj4bHcjDEcDXu6qoih2bwnvCyKgO4JUzvAaD1kYu2RjFJ9AtbmVmtnJZirVEBJOgGyyZIHlOMxrmqhDsF0gAkAA6h/i+964zFmyPcQ+h6XDV9fQYEznD6Z3W/1wTVzc+QH16+2BzXC+NiNR2n7o3n5X+QxmnSizmWF+b4Oh6gDoTGEub4TVpXovN/ha1vbc8sWDv3eCiwvJm5+cbn8PliGooF7sep29hyxlqUI2ui6NepHFyonjjICDGrmL4rvFOJGs+oHSw8zP7/TE/bMqMx4bFhLGbE7W+UYrrpfZWJE7kx5Xxo0mnirTNqm5K5s9SILHmIJ5zvzsYn5YccXzNRu6pimyhBKs6wSGMlhbxKet9sS8LepRQlSpLQxgTC+YiwPKT1tzwVxHjDuhUvIPhnSJgXsb8unXljY3K+F9RsWJeO5qhm8yagldVLSzHxBqgSBAiVm3oROIct2YqVDTUMX8YEFoVSxAP9kE7kX2wuUACAuqVks1ybj4Z2/tDqcNuD1Wqqx706aI7wqSF1KCAUH87eV7dObgwMOzHB9eYTXQOYCuwdKbi8SAWjdJvby5E4Y5vLVhmHNSk9KjTcKtBVDsiaojWCAqgCxE77nAuY4guXzNR8rWdlemQGJ0srNEgmBqjkbfSce8ZCnL0p7xM0dQdnqeGpJkHnpEGJ8IJ3OI8ohDwzg1LSa1V3poz+bReDUNM/FpMQD6mQIInaXjRd6dIV2ZaGpEdwBU0SLghdIgACSBYHrhxXy4y8EPSKtSCd4raDTDKFC6ZLHwqwjms7mMV7WFL6VFQAiWrf8AkCwZQGsoA33YnlF1jyFhXB6CilVr1a2lkhhTSGetP3oYiVAE2nfa0YXZvijMlZERFXMaQylBqAWWBn7h8THVIkHa1x89nZYVDJNucwFiCDYgRBAk77mcG8L4YM9mqK96DrUM76IIgsSovuFA999jhxWQ9ieA08zmaaM5NIN/FAJBiGa/MBioEjbytjr+S4RSoVCaVKnSpkEQiAEiQRJ6AhjH/kTgrJcCytBf4OXXVEayJqH1f4vlAwLXDwafeMC2xO49PPbGPXan0anvav8AvUSN5uwuPYjJl2dlNTUZCMx0IN4UDzJN5wv7aZGhl6C1TT8KuqwpuJBAKg2kbR0J6YsgqOtlaOsicU7+knL1D3P2iov2ck6WVY8cGxBmGiYMxGrphdNWjrKW9xt+9COLUrFQpVuHLUWqtesjqZUd3MekiMajOZVnJpUK1eoxLHWwRZm5KrAAnqMe5zs8HCNRpugdQEFQE944JDaHIC3WGhiOgwPwwPlatSm9J9dSm1LRqNNxMQYEawY2gg4v7K/Mn++6w1iXO8SzasyotKioMEoUPXmCSdjytGAKlTMkd4K+sgkkXlRbxHymdtoM748pVTp0MjqFLG1obwgzIFzpH0xrnWMioGLahIIgLIF9oUHabYaNKMeEGy6B2W45UAjXBvDggAx/MkwAevrzBiw8L4nogP4SfMRuwgEWEFTYwYjkRio0uFMx8BW+6yZQ+fSdwT0+bTL8PLaqQDO8aiF8RBA+luv53z19JTqeDDtuXfhXEwulO8UFl2PL58+WDs87hTR1slMiHIkFgbkCNgeZxTuGcFzLs6MNKkDRUaQV9ALEx54uOTGmkiVX7wrbVEXHlzGMEtJUjLdH98fwV1q0VIXJUoUF7unSCqsEs4hRzEagFZufluSLTz/tPnaleuWeVIsFYgkX5x8LWuDceWOncSyVGvT0FdDXulhfmV2998c+z3A0o1FXMd4Ev4kAM8+91EQRJIKbxuRtjfpqdneXIYVYyVoiinw93q9zR/iGoYVR987gEG3Kb2tODaGaVmZc6aoRGAPdi4gkPTFwE6nfaBFjhcUdSWUkkEnUCZm99XOTzBw84q+XzlWmMrlDSYqqumpYZ+TLck+GZmNp642WQxVqlMkk04CSdIZlkLJgGTMxGMxfKf8AR8QAGrUZ52c/XVf1xmBcTtId5caTvV+FRoFpaywNh5+cYm+zBTqYrUf+ZybeixA+uMrZuN6iKIiFXVA6AmI+WAKuZQ2BeofMn8FgR64xuy5MARmM5eDUE9AL/j+WFeczWkFm1BRuWMW8/wDbEj122GlR0ED8MVPtdxdlHdBZ1A+K0Rztz98Uu85bRoR3OxWuM5nvKrNqZuSk9ByjlGPcgmoyf+mNRHMqASeV7gD3xFQphySzqvOZ/BRHyw6yufRFemieGCJJXUSZEtaAB0j8cdKMbKyOglZAlGs7htUi8EE6SW9DsP0wyyvBKgVQ5RJhpaSwJ+7ABO3KRecCZCkWh21E7DYQRB2BmBqHzHu0NYqGkKTqKlmJhTcxcmPDaw9L4LGQLTySMYK6CgcPUDwHHKAdoBAgee+CcvkhUanSQiSAQaj6Qpg7vHhGwHmY88e0q1LUEC6gQNTjTFiZkzIGxgEnriVck2vXTaaYILM8Kq3IPjIAuNheN74iIx7keEjLVkTOUQA6FkWmQxdoOm8nn6XjB9CjTr064zL9wEXXTYrJcACVCyNUMbxO8DbA3CKFF80hp0nq0kSKisS0bhqmyksJssC4EDYhlxPJ5OmKgpVhmClI2cjXTkwSLjxAEmCBeOuCwJlW4giup+zpUKbkkS+iFDs6r4VgxF4+hA2YT7PSYVaQcVAq0zVUEfDp1rBsbAX+GT7t6ddKjVAqsiVCyBFqAOFsxZmm4DR4ZgmeQxXOIURRqOv8SoFZtLadSkAgCoGEgyNN5MYCSCyDtLwQ5Ko1OoaVRyqn+GWYCSQFuBsFFvQzifs3nqtGolNFCuxTxaRsviMHlZbxBNxPSLK0qRVtVWmjKB4GDBnLctcWI3vvIE2u44VlMnRo0WqjMh3d0qFGUnTpkaFNokg6ucP6A3BYsC/0md2YqUIGvQXVzpAkamus2mYxcM7lA47xnEfzTFvX5Y5PQ4uyBEan3tAGq4RiQPEGpjeVVo8XhuJInng7vxm6iVqxou5BUjNMBTsDZgDYbwwBNxGJKzVpK4mzqi95TiFJH0F7Pq0uY0MV+JdW2oRf36HCj+k7NqmWp0iAweqreSxME2IgzHnfHPaeWLKoy61H0M7aJLjf7oAtYAliLyNuYy1qjBmdn8V2XkwsQCPvCwMbXtiRslZIjjm4xr8VzIyxyrutShTqrExqUjxAq0A6ZmDBI64CyPEjSdqgIdisAMSVvtJ5xuOkYsFGmmbLDMVFoa6ZeRTJtSWJIBlSzEnVz0kXtilrQRSCwaokywVgrkDeDBC2vJGJbAwV3bAmoSviaYG3MmBYaRcWM3wwp9n6ehKrVHDMX1rp0+G2iLavhJMyeW150q8LSh3TGotak6hoi6fASJmCbtuF2YWxBxHiep9ME0xJEwCRyEgELMAc49MR+AVbqe1874lo0hoAIEk3mfPe43xe+zvAkoKKlQaqzTLSTZrkcp+XXrih0KiCqjCAA9lkWBt5Sdr2v02x02gjsA004IHNh+X44RrNjNqZywgjvCekYHdf2MEBWtKj/FP5DEVUHmpEentscNtSRisDa/p9cZrpuNFVA9OZKnlykHkfxxHmPQ/LATVoxnqSRE3F3QDnuC5WnRGtWXvHhXMsdxYsTpTYel98TdmOGChT7yJqVbrvKIdvcj/fGmZ4k0rS0GpRq+CoP5TaGFoHMHDjJuHvI6SdgOQ9fLEhVcvVZonUexLvJlyoi5M4zE+qn1nzH++PMW9nEz2PGpKNqVvME/5pGIqzMeQUdBsPliPNZoc9/wB9cU3tF2pNFzTQK5jfVYHzA/XGFyc3tgWxi5OyGnabi60abFagFTkCZJPpvjnlbNNXfVUMn8P0wPWzRq1NdUkkm8bx0A2HljanSBJ3Vb3O8cpxqoUdiu+TZTpqKCUy1wFG8wf9OeGlIaUVSoY6l8Wxm4jzXxTYeeI+FP3bKO8JQEMVUFr8xcQCRb3vgqpT0hiGBa94DOF6gCBt5DGgtNlzcubOiqolpJvABa4ETYxbkOmNcnkWrOsNdiQCyyoAnUxja0+dsa1URKMl1OvUBTPx8odj1PvtHLEGWoKqKYEbmTLXiJ5C1/c7YJBvV7ul/DRUJBILmWQFSR4aYFieratxg/hWVq1IqPUGqIAZptBHhQWA5SABvhS1JgJDKAskwSW2sbgiL/MYZUM6opJqaVWFJsFBgWBtJv7+uFfA0Umxt2frvlc33mpIRCxkgBhcGCbTz6yLYh4zmqWZr6aR7tqrWLNuxsLAHSC4n+8CYww7M5fI16NbNZlyBTlRTUwTADBvckADmeuKyOI5gUu7QUtDVAxGlS8iIBMavujY4NuoH4DY5NclXK5kUqqlXXUjA6ZkFhzDC52gXvhn2fprQyjZ2mzd+pempZR3a+GxQxciLkkm7CMV/j9CvlylfM0tJqqO7WASymCQPiC2MEETf55xSpW1JQFNaalQ+hbwDeW6EFQbWAJM3Mh82J0EfEOIiq71tOqozEzEk7jrAO1o543p8NqioKSEM7+GmtNtQkgnSpM32t5Rh5wDM5dXRM6ne01RgBRAuSSy2gFoJqc5uOQwExCL3qVCKhYwIJZFE6SHkAGeQmIBwQCg0Sw0eMaJkn4pE2PPra0YsWV7BZ46CgQsy6jSLJrCkSpZWNgY6kjYxGE9amvdFg4Z2JkapJ1GSWuCSTO/n0xa+C9rP4dRq2ZrjMQppaQmgFQRpawmSd9/cGY79CCXJ52rlajUqbsmlSKokSaniBEACdIJEdcFf1Rk6eYp0qgrV6jialNTqIOoyV7q+mAbRO3mcJczNd2qGprqFiS0RqMyTE/vpiXgbVcu5r0g6tTYDvAv3nBUCTOokEiCDhRmO+0OUR2VaS19VZdNNaiGkQdehUUwoKcoO03wgzvBalFilde6Kkglh4CRYw4BDG33ZnbfBnEe0bvpeszVXpue7FQWViwLow3WY2jlaIOLTwLtc2bdqeYQGlUMmUBZR4SEQQVI1gm8na17G9kIyn8Rr0BlaCUQrV2Zu8CppIEAAECYJ3+uK4wqEDSDOqIIvygdTcm3lhrxqkKNV6QkNTJgk6QRup25gjbrucZwbN0EqqcwnfICGKAQAoBJAMjcwfMDEjwRinXUVhJMgQB05wPfF77Jcd1DQ8yPvfXpYDryxUeI5ii1aq1MlaRYlAbEbQrTJgSRY8hjenxMUHV6DGm2nxSQRJuTPnAsR88SUbiTgpqzOt0Xm9hPMmSf364lcdJPmdsc27P9q2ViKxGnYWO/O4/2xeeHcapVQCH3MCRA3i3XEU3xIwypyjybZhP98Bs5vBgfj5YY5iokHxC37v8ALFP472lprqSmwd7AEXUHnfnHTriucbixhJvBYKWdUzTLAG91CyIA+JeYPWMKv6yzNFwatBalH+emgEDqQBPTlgTsfl27l6rGTUc772tvvc/hi0ZBwLdcZowhGTwWzqbXtJKXEabAETBHLGYkbJpNwPljMWf8v/n5fkq3I4vxXjNXMEF4tMaRHthdpwQaBEgzI3wTksmHubAfX3xfGKirI6SSQPQy0gnpv/vhnQyoAAZgFidWmSBPM2k28+XXGtTLiQBMeQn6CZOLbxDss9FVcQWFPW8mWUknkQAPDE8xDRzOHXiNbuK7UyLLpHdGmCAyvoaStwGBN43kjmAMa5bJS5GssWB8gEEGSTYLFyeUHBdRWDyWMkFRLgegWPO8n6Y3pLTgpJdD4qjyACJGlQf5dUGIuYPLBZEeVHTQvd0FfVaRMG7bsYO1htIG9jiKmWCy8HSQWAiBM2meQNx+xNmqRpsyuf4Y8SwX8Igr93SCbRyET7LaVBXIlRpsCBqg3liSSNNov522xCHud4gJZAW0GRFvb6wfpiwdlkTuSagDaTrB5CAIs2x3Mxzwq7tWL6FRZMA7gwOW1wDv5Xm+CclxvuywKs/wWAUiwNzfyWB5YFsBTzkFylR28KKgUEuJiRJ69BAxPksxWLMsAWExvtyjaTc+2DK2Xr1A2a0hJstMxqgCAWkAATed725YVtlK4ps+tVC6VMHxRMADrvy9pxLksXHiWfr8QVDmnpJSo6g9QKQUNoMajq1CPLfnGIOxfapck7M9IOWnxQO+EqumC8eCIgA3Bnphb2NAFV8vWH8Kuio4nY3KsJ2MzfrGDuJdmTRgtXR6qt/y2ME0xZHE/dIAEDaI5WVPNmFrF0A8RZs1W7ynSjvmA7tB8LMQCFA5SbdfEYHIGoiU6roobwyCSALje0xaN58+uLLwruWUtWqNTzIYd2yD+HRvqBI1dSD5AbYrOdyr69NmLiSNd1uN94vhk8gsR0qVN/CpLeIHTqABI2BmBBFpPXDPMcDqVK9NhRWM346VNTBp7jSVfSJkeQPI42rdl3o6K1WQFAdFgkNZj8UA2KgQetrXw97McWeqgNYnWhdBLBiqjxBAd9iL+m1hhXJckUbgeR4/UpLVo1strYqKK95TH8MERAEaidREE8gMI2y+ZYVqqodNN4qiwCtJAlCQWuduXlsGPbCrWZ3rVSNDt3XeCC3hA0yALeGL7264S8Oz9ektektQlaqan1XgkEarzJg/Ii4iMH3EJeLcYGZqtmGRaWsKGUGbgKuqeZ2abdMD08o5JK7gyPp4dv3ywJT06dRYhPgbwiLEMRPWDM33GLDwNcvURlNUpmaqmnSmIh/CpBm784mRggEec4O9OrNRaiuAC3egzqiT4WAOkCI3FsL8wjIoMCDe4ErNhJ3jnHn1OLx23LGkRmKne5lancrUICkBVRmnSArLLFdVzqHQ2r/9WSmvvaRshelrhytvDJsHt8JnaeWIgFfRAxXWZUm+mA0c4kHlPXfGjU7sTyMfj7dMMDTvsVAJJBuFWTuYiYtMCSbYFVpkRMzck89pixjf/bEIRVLQBHra/wCx6Y870m6Le5tPTlztczjVy4bRAYg3Agj2IkRGDuFK5qpToMyVH8JMwJPKdwCMC5CPLVHImbXmTba58zGJKOXmogmJ0wI5Frg9LGcWFexug6KtZKbOJXTLJAIMajpsDAwPwhKJ7ta1OHWr4qhPINNuoMRf1wqmm7IjWC+HLBAEUQoAUegtjVhcnoLYMqiYYXBuPTlgZl8JPn+GMziclrIQueMXuce4EYfgPwxmJeQDnRyAqvDyIJUHqBtJ6xietw8Jp0fD8JJv/tzEGcW7iIUgKW0GoCoa3xRIn1Ej0GNeyfZyqXZszdEaFE/GRJtEeAaiZ8/XFkKqcdzOrvW3cF9jOCNUrnNV1UJTAWioUKCwF3KxyAHv6YP7ZcUWnTAAl2BgeQFzB5R+eHqsAAFEDkBYAemA+M8P1qG7sVNEuaUA940EKGJtpEk/7XXtLyysCR1K4KPwLsu1TLvnqapFMt4GEhlUAnTa5mfKRGE2WzWuspZQtNKlO6mNID6pEnw+FY6+eHee7TV6OXfKmgKbMoDESPDcSeV9rRtiuDMqo1OklIIUi3MAnrcjbnGNKLbhnafiK5nMtWu1IvKibDSBueZJBJAnfAvDs3UK1meQCAdIXeWEBRzMkGPKeQxBk+G94C0tpBEABgZvImCDuL72xYuA5CmMxS+0nu6EsXGzKYYrFtQBOm5EXMYZEK5maTMsKAxuWeRqkglrgzAjbyMYN4caa0wDqJDMC5XxR4TaLmZsS0iZAJGJM3RoCvUY6my+simB4TUE+E3jw6Yk7HyjAeWqBmYmESLKINR5ixO5HMxaB74gSXiOTbu6TmqW70MzKCbaWC6SZ6iLjl7ALIhw50qCqfxCCZUaQCZDWI3HnjTNZcKVixPqefMHc+WJMlk6pOnTrLEQpHObCImZO08xiEuWrgVJK9I6qbaaLrXLrA8cEhegHhO3RRznHQH4PTzdBXZmCxrpMkaoYTpvuJ5deYnHNv6zqU6DZdCFVm1Hw/EbajHIWA09Ppff6MOJJUoNli+o0ySpgg6SRIv0Y9eeKZJrI8X0KJxbJpQ0qtVqjMiM8qVh23UybxAm/wAsKHzQQBdZIFgeQnYkmwPva+LX/SBwxqWfLqpelUp6tIfT4vhPUHxEHSB97AnZClQTMPCnRWQ0Yb4U1hTNx4ioDWvMb3u6d1cFrMLArZ3KLlSCpy9hO5tILA3Mydt974UdkcwFrpQr+CmzaWuQwlbnVeAYmQPO2GnaPLrkicvRzLtoEM5tBbSwG8TYieW2K9SrINTPTViTeC0mVBHPYOdX+0YiRGN+1vZz7I7Ug1T7L3mpQTJJKKT4tiSIE7wo3icBZXgyurVVr0lNFdfdu0syreV3BAm42O2H/DXoVsnmnr19IUDRREF2YDwlQ0mCSBYcm2FsVZeG1mRapos3eg6SgkwphgRE73jpBw4hr9qYVGeFfT/E7tlOkkmSRTHhUwzCYFp6jEL19et3oIkRpCQAD5Xmwj6bYFcklgAbR4SLGLCDuDMkQY392WVzFArpqTqFIgarjUCNulyfKBBm0BjJDfiuQyj5FM1l3Z6ionfq4aVdjBYsZga5gXmRG+KtRrKAppwrq3eA8g0A2F4Atc7wfTB/2QqWod8simd3lSVUGAYCglrCdreuCuCcDzObo1BQp6qa+J3JAkgTGq0mAIHnffEwD3ifigq1mBdgxAUFtOm5vLdSSbmI6Y8ymVpUG/4imKqGVBWqyrNvFqAEr5xG/TDLNURmiamWpLR0US7rrMaVF41RLHxErHTmZLDinE632LJuaFAJR1Uwx0lqpsGZqfMSLzuWm1jiIDKxxXg9SiNbjuqbz3RXxE38IMwwBWSGIvHngDOZwEyKa07LAXUACLSJY3MSZ54tT8fr5jJ1csUWolNQ4ZmAemiMJUfz/dECNz1gVhuH1G0fwyNYlJBGoC5IJiRfA95DWjWLv/zKmmNIBMnYb3sDH0A5zg41BO9umPEyLUHVa1J0qMogNazXB25xEfpjatQAksJ9eX64FiHSuDZ8V6AcGdOlCepAFsEVkGned5xRuyfaAUtVNvhZhpEc9p8uWL1WW2KpHPrQ2yI2H4D8MZjGH4D8MZgYKRB2nH/DjyqpH1x0CoISBYAWjHmMxkj7K+Jol7CNKPxN++WMqMY354zGYvplSF/GaYNJgQD4SbidgSPrfFA7IIHesHAb/lfFflUPPzAPsMZjMWR4fwNWm4f70OmpSUCygRtA2xpnaKw3hFxewvbGYzFRlj7SOf8AamgoaAqgeG0Drit5YbnmNd+ePcZjVT9k6UfZRpk2JzFCTMuJn/8AKR+GGYtmaMWkLt74zGYsCKa9Vu8YajA5T646j2TGnJ8LZbFq1QMRYkTWEE8xAHyxmMwk+Bo8osHaauy1qWlmWaVaYJExEfLljmPYcTxBwbgCrAPLwMfxxmMwIewgy5Y5zo1cRqhri5g3vLX9cU/ix/4p/X/6YzGYZcgZpximFq2AHjcWEWnb0x1Ds9Wb7VlV1GAzACTABpNIA5YzGYKAU/idBftJXSukZ6moECILNIjoemJu1VNUZAgCjQwhRAiNrYzGYHUJU2Y6UM3LwTziCY9PLF37F1WVMwqkgAKQAYAMPcDkcZjMM+SIQ8RcrRlSVOikZFjJUTiv9+0hdTQFW0mLmTb1vjzGYEeAy9o0z1qxjyPvpBn1m+LFwvMuyUizs2mmoEkmB3o2nbYfIYzGYgjCf6RarMvDWZiSabEkmSfGm554SV/i9sZjMSQELqn/ADB6rjqPDjNMYzGYoqGfU8IlxmMxmKzE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spTree>
    <p:extLst>
      <p:ext uri="{BB962C8B-B14F-4D97-AF65-F5344CB8AC3E}">
        <p14:creationId xmlns:p14="http://schemas.microsoft.com/office/powerpoint/2010/main" val="3126212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Formación de </a:t>
            </a:r>
            <a:r>
              <a:rPr lang="es-GT" dirty="0" err="1" smtClean="0"/>
              <a:t>embrioides</a:t>
            </a:r>
            <a:endParaRPr lang="es-GT" dirty="0"/>
          </a:p>
        </p:txBody>
      </p:sp>
      <p:pic>
        <p:nvPicPr>
          <p:cNvPr id="4" name="Marcador de contenido 3"/>
          <p:cNvPicPr>
            <a:picLocks noGrp="1" noChangeAspect="1"/>
          </p:cNvPicPr>
          <p:nvPr>
            <p:ph idx="1"/>
          </p:nvPr>
        </p:nvPicPr>
        <p:blipFill>
          <a:blip r:embed="rId2"/>
          <a:stretch>
            <a:fillRect/>
          </a:stretch>
        </p:blipFill>
        <p:spPr>
          <a:xfrm>
            <a:off x="457200" y="2259790"/>
            <a:ext cx="2743200" cy="3220698"/>
          </a:xfrm>
          <a:prstGeom prst="rect">
            <a:avLst/>
          </a:prstGeom>
        </p:spPr>
      </p:pic>
      <p:pic>
        <p:nvPicPr>
          <p:cNvPr id="5" name="Imagen 4"/>
          <p:cNvPicPr>
            <a:picLocks noChangeAspect="1"/>
          </p:cNvPicPr>
          <p:nvPr/>
        </p:nvPicPr>
        <p:blipFill>
          <a:blip r:embed="rId3"/>
          <a:stretch>
            <a:fillRect/>
          </a:stretch>
        </p:blipFill>
        <p:spPr>
          <a:xfrm>
            <a:off x="4267200" y="2259790"/>
            <a:ext cx="3581400" cy="3455209"/>
          </a:xfrm>
          <a:prstGeom prst="rect">
            <a:avLst/>
          </a:prstGeom>
        </p:spPr>
      </p:pic>
    </p:spTree>
    <p:extLst>
      <p:ext uri="{BB962C8B-B14F-4D97-AF65-F5344CB8AC3E}">
        <p14:creationId xmlns:p14="http://schemas.microsoft.com/office/powerpoint/2010/main" val="26981416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6 Título"/>
          <p:cNvSpPr>
            <a:spLocks noGrp="1"/>
          </p:cNvSpPr>
          <p:nvPr>
            <p:ph sz="half" idx="1"/>
          </p:nvPr>
        </p:nvSpPr>
        <p:spPr>
          <a:xfrm>
            <a:off x="608669" y="975048"/>
            <a:ext cx="7919400" cy="4968552"/>
          </a:xfrm>
        </p:spPr>
        <p:txBody>
          <a:bodyPr>
            <a:noAutofit/>
          </a:bodyPr>
          <a:lstStyle/>
          <a:p>
            <a:pPr lvl="0" algn="just">
              <a:buClr>
                <a:srgbClr val="FF0000"/>
              </a:buClr>
              <a:buFont typeface="Wingdings" panose="05000000000000000000" pitchFamily="2" charset="2"/>
              <a:buChar char="q"/>
            </a:pPr>
            <a:endParaRPr lang="es-GT" sz="800" dirty="0" smtClean="0"/>
          </a:p>
          <a:p>
            <a:pPr lvl="0" algn="just">
              <a:buClr>
                <a:srgbClr val="FF0000"/>
              </a:buClr>
              <a:buFont typeface="Wingdings" panose="05000000000000000000" pitchFamily="2" charset="2"/>
              <a:buChar char="q"/>
            </a:pPr>
            <a:r>
              <a:rPr lang="es-GT" sz="2000" dirty="0" smtClean="0"/>
              <a:t>Las semillas producidas por apomixis son una forma de reproducción asexual porque el embrión es genéticamente idéntico a la planta original. </a:t>
            </a:r>
          </a:p>
          <a:p>
            <a:pPr marL="0" lvl="0" indent="0" algn="just">
              <a:buClr>
                <a:srgbClr val="FF0000"/>
              </a:buClr>
              <a:buNone/>
            </a:pPr>
            <a:endParaRPr lang="es-GT" sz="800" dirty="0" smtClean="0"/>
          </a:p>
          <a:p>
            <a:pPr lvl="0" algn="just">
              <a:buClr>
                <a:srgbClr val="FF0000"/>
              </a:buClr>
              <a:buFont typeface="Wingdings" panose="05000000000000000000" pitchFamily="2" charset="2"/>
              <a:buChar char="q"/>
            </a:pPr>
            <a:r>
              <a:rPr lang="es-GT" sz="2000" dirty="0" smtClean="0"/>
              <a:t>Es un método </a:t>
            </a:r>
            <a:r>
              <a:rPr lang="es-GT" sz="2000" dirty="0"/>
              <a:t>de clonación natural por semilla botánica y se encuentra, principalmente, en cultivos como mango, cítricos, manzanos y diversas </a:t>
            </a:r>
            <a:r>
              <a:rPr lang="es-GT" sz="2000" dirty="0" smtClean="0"/>
              <a:t>gramíneas. </a:t>
            </a:r>
            <a:endParaRPr lang="es-GT" sz="800" dirty="0" smtClean="0"/>
          </a:p>
          <a:p>
            <a:pPr lvl="0" algn="just">
              <a:buClr>
                <a:srgbClr val="FF0000"/>
              </a:buClr>
              <a:buFont typeface="Wingdings" panose="05000000000000000000" pitchFamily="2" charset="2"/>
              <a:buChar char="q"/>
            </a:pPr>
            <a:endParaRPr lang="es-GT" sz="1800" dirty="0" smtClean="0"/>
          </a:p>
          <a:p>
            <a:pPr lvl="0" algn="just">
              <a:buClr>
                <a:srgbClr val="FF0000"/>
              </a:buClr>
              <a:buFont typeface="Wingdings" panose="05000000000000000000" pitchFamily="2" charset="2"/>
              <a:buChar char="q"/>
            </a:pPr>
            <a:endParaRPr lang="es-GT" sz="1400" dirty="0" smtClean="0"/>
          </a:p>
          <a:p>
            <a:pPr marL="0" lvl="0" indent="0" algn="just">
              <a:buClr>
                <a:srgbClr val="FF0000"/>
              </a:buClr>
              <a:buNone/>
            </a:pPr>
            <a:endParaRPr lang="es-GT" sz="800" dirty="0" smtClean="0"/>
          </a:p>
          <a:p>
            <a:pPr lvl="1" algn="just">
              <a:buClr>
                <a:srgbClr val="FF0000"/>
              </a:buClr>
              <a:buFont typeface="Wingdings" panose="05000000000000000000" pitchFamily="2" charset="2"/>
              <a:buChar char="v"/>
            </a:pPr>
            <a:endParaRPr lang="es-GT" sz="1400" dirty="0" smtClean="0"/>
          </a:p>
          <a:p>
            <a:pPr lvl="0" algn="just">
              <a:buClr>
                <a:srgbClr val="0070C0"/>
              </a:buClr>
              <a:buFont typeface="Wingdings" panose="05000000000000000000" pitchFamily="2" charset="2"/>
              <a:buChar char="q"/>
            </a:pPr>
            <a:endParaRPr lang="es-GT" sz="1800" dirty="0" smtClean="0"/>
          </a:p>
          <a:p>
            <a:pPr lvl="0" algn="just">
              <a:buClr>
                <a:srgbClr val="0070C0"/>
              </a:buClr>
              <a:buFont typeface="Wingdings" panose="05000000000000000000" pitchFamily="2" charset="2"/>
              <a:buChar char="q"/>
            </a:pPr>
            <a:endParaRPr lang="es-GT" sz="1800" b="1" dirty="0" smtClean="0"/>
          </a:p>
          <a:p>
            <a:pPr lvl="0" algn="just">
              <a:buClr>
                <a:srgbClr val="0070C0"/>
              </a:buClr>
              <a:buFont typeface="Wingdings" panose="05000000000000000000" pitchFamily="2" charset="2"/>
              <a:buChar char="q"/>
            </a:pPr>
            <a:endParaRPr lang="es-GT" sz="1800" b="1" dirty="0"/>
          </a:p>
          <a:p>
            <a:pPr lvl="0" algn="just">
              <a:buClr>
                <a:srgbClr val="0070C0"/>
              </a:buClr>
              <a:buFont typeface="Wingdings" panose="05000000000000000000" pitchFamily="2" charset="2"/>
              <a:buChar char="q"/>
            </a:pPr>
            <a:endParaRPr lang="es-GT" sz="1800" b="1" dirty="0" smtClean="0"/>
          </a:p>
          <a:p>
            <a:pPr lvl="0" algn="just">
              <a:buClr>
                <a:srgbClr val="0070C0"/>
              </a:buClr>
              <a:buFont typeface="Wingdings" panose="05000000000000000000" pitchFamily="2" charset="2"/>
              <a:buChar char="q"/>
            </a:pPr>
            <a:endParaRPr lang="es-GT" sz="1800" b="1" dirty="0" smtClean="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smtClean="0"/>
          </a:p>
          <a:p>
            <a:pPr lvl="1">
              <a:buClr>
                <a:schemeClr val="accent3"/>
              </a:buClr>
              <a:buFont typeface="Wingdings" pitchFamily="2" charset="2"/>
              <a:buChar char="§"/>
            </a:pPr>
            <a:endParaRPr lang="es-GT" sz="1600" dirty="0"/>
          </a:p>
          <a:p>
            <a:pPr lvl="1">
              <a:buClr>
                <a:schemeClr val="accent3"/>
              </a:buClr>
              <a:buFont typeface="Wingdings" pitchFamily="2" charset="2"/>
              <a:buChar char="§"/>
            </a:pPr>
            <a:endParaRPr lang="es-GT" sz="1000" u="sng" dirty="0"/>
          </a:p>
          <a:p>
            <a:pPr lvl="1">
              <a:buClr>
                <a:schemeClr val="accent3"/>
              </a:buClr>
              <a:buFont typeface="Wingdings" pitchFamily="2" charset="2"/>
              <a:buChar char="§"/>
            </a:pPr>
            <a:endParaRPr lang="es-GT" sz="1000" u="sng" dirty="0" smtClean="0"/>
          </a:p>
          <a:p>
            <a:pPr lvl="1">
              <a:buClr>
                <a:schemeClr val="accent3"/>
              </a:buClr>
              <a:buFont typeface="Wingdings" pitchFamily="2" charset="2"/>
              <a:buChar char="§"/>
            </a:pPr>
            <a:endParaRPr lang="es-GT" sz="1400" u="sng" dirty="0"/>
          </a:p>
          <a:p>
            <a:pPr lvl="1">
              <a:buClr>
                <a:schemeClr val="accent3"/>
              </a:buClr>
              <a:buFont typeface="Wingdings" pitchFamily="2" charset="2"/>
              <a:buChar char="§"/>
            </a:pPr>
            <a:endParaRPr lang="es-GT" sz="1400" u="sng" dirty="0" smtClean="0"/>
          </a:p>
        </p:txBody>
      </p:sp>
      <p:sp>
        <p:nvSpPr>
          <p:cNvPr id="4" name="AutoShape 8" descr="Resultado de imagen para tomate podr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dirty="0"/>
          </a:p>
        </p:txBody>
      </p:sp>
      <p:sp>
        <p:nvSpPr>
          <p:cNvPr id="12" name="11 Rectángulo"/>
          <p:cNvSpPr/>
          <p:nvPr/>
        </p:nvSpPr>
        <p:spPr>
          <a:xfrm>
            <a:off x="-7259" y="0"/>
            <a:ext cx="9151257" cy="914400"/>
          </a:xfrm>
          <a:prstGeom prst="rect">
            <a:avLst/>
          </a:prstGeom>
          <a:solidFill>
            <a:srgbClr val="00B0F0">
              <a:alpha val="77000"/>
            </a:srgbClr>
          </a:solidFill>
          <a:ln>
            <a:solidFill>
              <a:srgbClr val="00B0F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s-GT" sz="2800" b="1" dirty="0" smtClean="0">
                <a:solidFill>
                  <a:srgbClr val="002060"/>
                </a:solidFill>
              </a:rPr>
              <a:t>Apomixis</a:t>
            </a:r>
            <a:endParaRPr lang="es-GT" sz="2800" b="1" dirty="0">
              <a:solidFill>
                <a:srgbClr val="002060"/>
              </a:solidFill>
            </a:endParaRPr>
          </a:p>
        </p:txBody>
      </p:sp>
      <p:cxnSp>
        <p:nvCxnSpPr>
          <p:cNvPr id="7" name="6 Conector recto"/>
          <p:cNvCxnSpPr/>
          <p:nvPr/>
        </p:nvCxnSpPr>
        <p:spPr>
          <a:xfrm>
            <a:off x="1" y="6324600"/>
            <a:ext cx="9148556" cy="0"/>
          </a:xfrm>
          <a:prstGeom prst="line">
            <a:avLst/>
          </a:prstGeom>
          <a:ln>
            <a:solidFill>
              <a:srgbClr val="002060"/>
            </a:solidFill>
          </a:ln>
        </p:spPr>
        <p:style>
          <a:lnRef idx="3">
            <a:schemeClr val="accent2"/>
          </a:lnRef>
          <a:fillRef idx="0">
            <a:schemeClr val="accent2"/>
          </a:fillRef>
          <a:effectRef idx="2">
            <a:schemeClr val="accent2"/>
          </a:effectRef>
          <a:fontRef idx="minor">
            <a:schemeClr val="tx1"/>
          </a:fontRef>
        </p:style>
      </p:cxnSp>
      <p:sp>
        <p:nvSpPr>
          <p:cNvPr id="2" name="AutoShape 2" descr="data:image/jpeg;base64,/9j/4AAQSkZJRgABAQAAAQABAAD/2wCEAAkGBxMTEhUTExMWFhUXGBoYGBgYGR0eGxobIB0aGx0aHxsgHiggGB4lGxoXITIhJSkrLi4uHR8zODMtOCgtLisBCgoKDg0OGxAQGy8mICYwLy8tMC8tLS0tLS8vLS0tLy8vLS0vLS01LS0tLS0tLS0tLS0vLS0tLS0tLS0tLS0tLf/AABEIAMIBAwMBIgACEQEDEQH/xAAcAAACAgMBAQAAAAAAAAAAAAAEBQMGAAIHAQj/xABDEAACAQIEAwYDBgIIBgIDAAABAhEDIQAEEjEFQVEGEyJhcYEykaEUQrHB0fAjUgcVcoKSsuHxJDNDU2LSosJzg5P/xAAaAQACAwEBAAAAAAAAAAAAAAABAgADBAUG/8QAMxEAAgEDAwEECgICAwEAAAAAAAECAxEhBBIxQRNRYbEUIjJxgZGh0eHwBULB8SNSYhX/2gAMAwEAAhEDEQA/AO0KuI85lxUpshMahE9DyI8wYPtiD+slPwK7+YED5tAPtOBs1xRlIVtFOdpJY/IAAfPFTajllyjKWEg7huZNSmrGzXDDowOlh8wcFRikjjjq7gEgN4vCFXxbGZ1cgu3ngj+uUJGoVCJuTUO3WBAOKHq6KftEdNxdmP8AidjTqDdHE/2W8LewkN/dxM2epDeon+IfrhGlTLVgyaQJBW4EmQbg74I4bnAaSzAYeFv7SnS31BxdGpCSuncZUmH5jO0XVlLqQwKm42IjEWR4qpppqdNQUBvEPiFjz6g4hqcRUc8K8txdEaqs216x6MJP/wA9eI6sUWLTTfQsP9ZJ/wBxP8Q/XA2RrAPVGoQX1rcc1Wf/AJBvnhNV7QJhVV44gqltIOpADYfdJI/znCekQLfQqhehWHWcCaorkwfFTA/ws3/vimVeOofuL/hGAavFvECAAIIgWBmDNuYg/M4T0qA70M13HSTmBgLi2aHdN6qfkyn8sUFuMt1I/vN+uI6nGasWqN7sSPkSRgR1UW7ZGloZKLePn+DpbZ4dRgLiufHcVbj/AJb/AOU4oY45U/mU+qL+Qxq/GHIPhpn1B/JsSOpTayGWjcYtteR0UZ9QNxjw8SX+YY52eMP0Qf3R+c40PF6h/l/wJ/64X0ld4/ofh5F64bxBdLEm7VKh9tbAfQDBf9Yp/MMc9yuZrsJAWObFEC/MjBH9YKvxVEY9Ep//AGt+GGdXPPzBHS+qsP6FwymcU1KrEi5VR6KoP+ZmwWM2vUYoVTjVMSFo+5Yj6DEX9e9Ka/Nv1wk9TFO1/MeGjvG/2Lxm64apSWbAtUP90QB/icH+7gzvR1xzxeO3vTX2LD88FUuO0j8QqL6MCPqMB6mN7MC0nVFv4nWimdJ8TQi/2mOkH2mfbE1GkFUKuygAegsMVT7Qr6TTrFiDIUgTMEc2E7nHj8ZdDpZwp6Mrr+Kx9cW7rq9vqirsrN5+jLfJ6n54CpuXrFpMUhoH9poLH2XSPdsI6fG6hHhAe33SG/AmMa5HjopqEO9y07liZJ9yTgblFXd0TsdztGzLTVOqzBWHRgDgHNJTpozjUkCf4bEewW6yTbbAlPj6HGlXiKVKiLPgTxt5t90e129lw0ancxJ6e3MQnKLXRZPdszXcEEeKBPiBM9Nse5msWVkaibgiVYEfUg/TBC5pDzGPdQPPE3t9zFenj4oqdOqoEEuCPTGYH4gJquUuuowQPn9ZxmMDck7HKlFptFzyudFJHptJNKNPVqZ+A+11PmpxXMxXLGWYk9T8/wA8BZjixaqN5EqR5cwfcA42L74zfyOocmkuDp1r0XtNq740DziNnxisBvzxzY3kYZTzcNRzy+fngGvnaqs8BiGaRAO8Qfwn3xMH62wr46zrpbWQNokj3jnyx0NLJqW18M16Ss1OxM9TMH7j+6kfjiA5euZOk8huPbn64TM2I6tZAyqY1HYc/U9BjdT2ydkn8/wdmrvjHc5JfD8jw5Kuf+mx+uMGQrf9p9v5ThUq43GEi6e6yv8AP8DzjV2XbXfw+me8YHKVf+2/+E/pjQ0GvKsIE7H0/PAy1iOZ+eJ14jVAgVagHQO364ENm62SVO023x39emSPVjAcTDidb/u1P8Z/XHv9aVv+4T/aAb/MDiQVPcsv5fkNV1NjwuH1f2IZxsuJftvWnTb+7p/yFcGp3aDVVpIJFkBfUfMy/hH1w1OknK6fHvBUnJxa2/VfcCy+XZ9thuxsB6nEwq00PhGtv5mHhHovP1PyxG/EyRHdppHwqdUD0hhPqcRnPEbJSH9yfxODBQTVmGpOSi7LyNMzmnc+Jifw+WNcvTLEAAnnbE2Wqs5gUqZ/u/64YowUWRUbnE/riipKEPXlK/zyZtTrFShZrPwF1PKE3NhNxzxIcmLw1uUj8cSO+I3c45stTUbwrHJn/K1f64IMzRK3kEeXLywNODUqcjcHGhWksSKnWQVP0IERvvjXRm607Swzdov5KM4bZLK+oKWg2wZR4q4Gl4qJ/K1/kdwfMYhFGmdqoH9tWH+XUPrjz7C5MKUbppdfwmfpjXKE914/TPkb41KailJ/PHmFvk0qiaJvv3bfF/dP3vTe3PAoz9QW1N6N4h8mkY8+yuHi6lTF5GGn2oVIFUByBYkAE+4vHkfX1WdeMHtcrNdxhr6uhTzJXb+LX7gCp5kNvT90Ok/IyvyjE7LF1c35EQR+R+eNeIUgl1tTJta4O8efr/rgTvTyxmqa2dtqS9/+rf5ObP8AkJb708Lxz5h6VXHP/X9MTNnniNZE288KTm/P5YiNck9MUx1FdZwB/wAjVasPKfEiABCgAQB5Cw+mMwnDjGYb0qqT/wChP/rH5fkM4rmakBgxAnxAWn1jf3xLQebzY4izKEgjyxHw+m4RdQjpO8emJKNSpDP9fIEpxlST6p/NMY0qerr7YJp0I3IX3lv9MaZZHIsD+A/XGPSct4mpgRa31Mm5xpoafHd7zHdSfIRSZeW3Xr788Je1NOdBUSecuoAHXxEXmMWBKciSSb7AQMUjtfxsCp3TMq6d1RS5I89gvpONVGh/yWeS2hJxneLBH0d4A+aoIgMsAzM5XpCoQJNrHEWbWl3jVDmCXZZDCkx0iRq8JgyQCMD5LMqKsmn4WUXqKAYmVIueZPy8sE8To1kJqUYYblSJ1COXMR69cdJRjFeqjZKpObvOTI63E6auf+MWNwDlXmDcSQ4m2CcrxSgSA2ZQ/wD6ay/k2K+MkKqB6ZEqNPdkyxi/hgXgEee2GXCOD1mWUp93P3jE+wO3vgSp03/VDwrVl/dlk+zpAbvlg7StT/0xsuTG/fU43vqX/Mownq8FrMy6q5BpxADXDc2EHfbDXIcNaS9SrUqtBALfdBsQOQ9sUPTw3XS8/uaVrJ7LN+X2JEyJ/npf/wBE/XHoyDkgAoSdgKiEn0GqThXneC5gsrJXK6gCqhQeXMbHzJjGz57uWSnpR80yxUrU0gKCfhF5jzHrA2wkdLFO78/waPS5Ti306u3lnkeplzSGoIXfrBKr6HYt58sL6mtmJaSfPHmSy7qQza4IsQb3mbyNsK8p2gro70q9SoAoJFTU0EA31XvuLjFjoL8Fcta3dWx3jZcu52Rj7HHpyNU/9N/dSB+GPVd6ig6iykSCXlSOskxjzhmYptVChwxG+m4EzzxnVKKzZ4LK+pcYNtoa0qApiwIaL4gqHB9TLncnAr0BeccudCdSW5nl61eVSTlIDZvPGrN+xgjROwjzxhX59f0wVQS5f0KGwcJe4j1jEOZU6TAt7W+W2GrZaBew+px4aI2It0/XF/ZbWWUKvZ1Iz7mIAPCPU/liREH3r+X6/piXi1KgSq01qsw+JSVFKfKfE0eseR5a5lANwY9ef+Ej64NaE21s+Z2dV/K3hsp4v1954c30P78sad/BmY/HGCiLQV9WLT8gPzxF9hZiYanPL4vzBxm9HycXcmP+G51WgsoZdmU8x+XkcS8f7LtTHe0yatEiQYuoibgeXPCHIk04Q/ETf8AP31x07hGasKZ/lBAPpBHn1+eNWm0eXCfDyn1Q0U3e3Q5YZGykY3VfP9++GOa4SBWqAHwB2C3Mx8/b2x6eGiLST68/c4xTpSTa7gXF8DGYkqDSSCdvX8jjMUZDcMzeeLsFo05WbsbT6frhjkqFxaB0N9sHLkwBMRAjEtLLGB13/XHaimgKbSsjKtahSANWEBMBm+Gemr7vvGJPtNBdqlMc/iWI9cDcbq0ly9XvArDQzaGI8QG+/MY4pmcyz/E0gbDYD0AsMaI2kaNPp+1XNjpHaztdQCvQRyrkQKitYecqSfaMc+ydahT+OpUqi5gU4vuYqM2oTA5YV11sDEifn5YgrVbmAFBuFmY8p5400o7UaHSVPCZZaXaDLEhfszaJ1eOoWYeSxHQWnrhueKLmKYFFDT0WD69PnDAfhJxXOF9m8xUqimEh9KVAGlZVoMzHhEGcXDI8By+QTva81HAANOm3g1TAYs3mQOUYM5Wx1JGpGLybd+ihaRFNKhGpKnd0iNW1w4522vjwcTdDozPda+amlTGoHYjw74Fz/HqmfVadPL0lVTOrTITyn7xj0GB2qVKKLTq0TmKCkEM4h0MgzTO9o2NvbDKT6llk82LAvHKdJ9I0AGwhBY3kEDyjDXK8QDCQtM+YmD8mt74olDs3VZGzFJxVohgxI+IAyLruCOZ8uWD81xM0FWnbW+0AkbwOhb064knYuo01O7liK5+y8WNzxSjTqlTOtgNUEkWsEU/dUb+eAeIceyNc6JGtTa+gkg7BiCpxVq+Uch3rioqqV1BvAZYkyqkgsIB5npj3O8MpCknwoKrsaZKnWVBMmTAZdhA54MVYStV34Sslwv3r4hFStl0cla+ZoFmJ+FXWd9wykb9OeLE1TLV6BiqW3Vv4TSTuZUX26YpzZKu4NVStWlTuwMQgLaYZTBuYv0vyxYMjxHK0gj0USnUS7/xSQ1jGoGQIkwQDO3lgtdbFMZWxci4rw9KTmk+cqIojwiiSBMQNWoA4K4Jl6WWcFHr1GcjeiACBNruNyd8aNW4hmiG1d3TYyCkXB5ybx8sLs/wmtR8a1KoqSzA6gWkAgeJSRBjY9cLturNBk0dIGa6i/njTQXxzvIcYzikd+rxUAKuV3IkSbRBiJ8h546L2f4ujUoYgCSATAFvMgc8cqWmlCdpS9Uw1qSWYmxyjfs4koZTTeBOGFWnGINYHljTHTQTujHcgen13x59kJubT1wWakcvb88RVq009Y5eE+TfuDhuwTeQ3BmyVO2oeIR4gP3OIqmSBBkD2E/T9MTZdtd+n7H541zNbTtM+XL/XFypxSJcBbhqbgj3BGBfsSC4ZbXgGT+GHtIyNQBVjvIsT1I8+u+AOI1pEGxO/+/zwJUYNXDYV5anNZDzDgkdOf5fXFzruyotUWKNf0P7+uKrw8xUUHfb59Dix8TnuQg3ZhPoAZ/LFNXHHd9S2nUcHuQkVixwwylA/v9cQJlWjphTxLtJTpN3NNu8rEAQASt+WoMNJjmNsU0tOoq7K4xc3gZZvKJrM6AfNiD8jjMJKPFqNIBCwJXcs4Jnc3Y6jc88Zh3XV8RNWxdzL21RVGksAxvB3I5298K148tTvBRUuUJUEbaoFp5Y5pn6GaGZptmWfU7hFabCSB4SLbHHQcpSCwiDSi+ED0H1Jxa6T4b5EmoxXeI+I5LiFVKRZKbMF8QLjmbiNjI3v6Y1y/Yql4hURoLagJ+H/AMdQ3GLcpIj9/vfGyJeZv+/nh1SUeBe3naywVjPdkaFWJNRWUBQdU+ECAIaREYpuc7FV1zCUVAdam1SCBAjVq/lidueOj8WzBRwDz2wRmqpWmBza/p5YWVbs05PoSFWaYpy6UsogpUyz6gFYxNSoRy9Nr7AYdU2eA0hYiFG3+/ngLK0VVTVJ8RsJ5Cdh+Py6Y8TO8oLdIH5m2M9NNrdPl5+xXOTbB+0tNKVMZhUVH1AMFJU1NVzZRDv5k9caUAKlMMoJB3B5bWP6YzjTtUVaYcrfUwAVpHL4gYII5DCxKBotrSoQwu4aIYeaiAvrGNcHaF3wdTRxlKKj1YE6tlqlRqZqFqnhWihPjZptpG5j6Tger2dK5laedqlCaZqak8T03IDBSJ8IM/dM2tfAlLP1K+ZmlUUxdCxCANtrDkiD0ODM9VzPd0BrpVXLsZ0gurSAq6tnA0nTBIE3AxZBPl9TTqKidqcPZX1fV/bwE3Gcm+laYenW7uTrElrgErrJJKrbeAJwl7qsDtuukaoMKTNiZCgmTIPXqcXROytSvTbMle5poAlRlBBMMVdyAIYjxagSJg4l4j2Qq0kpVKdalUpuSql/CwWGKswYnSGGr4bD0xYrGQW8G4JmKiakFSmNw+oDUDEGbAgXuOvlhuvZ6vVlftFIkIVC03Knn4iJGtibk88IwzGmlMvUUggFWJCCTyP3VvMbGbY6zwzhFGhTVaVNRYSdMFj1M3xXOUkU1Z7DmHFsvmcrRUd9mA5JUgtKCNJEC4Egt8sQdnaWa+0KtPM0mNUEAu80xqEtYiFIuJA32x0/ieVWopVwCCLzipcR4DTpUK7wHAAVadw3iO8jcKeXOTgxqXx1BTqqWGV/tlQr0K9Sm+ZVy4Vw1CdEiRFj4OcwL2PPFiyNM/ZWqVnVn0htK7AnYRcxH64qnDMistTNJ2d1KpogjWSNPhiXWRJI8VrA40y+ZIL0jT1vP/O1sAqiAdK/De5kiRI6Rha1JTWSxxuXrs5xR0/hk/wySJkSsmxHKbi1pHnhjn+KtTVNVMVNbBQ1L4WBJ8QmeQMjkQdsD9mq2VFIDTrc28Y8ZF/Cx5wDE3kRgSvV7uo+XgLk31U5X4qNUk+LyOox0Nsc+C2+rfgq2Rk/WRbGVdPhhgLGLwem5g4XZmy1I+8AY8xz+RI+WKTw/OZnhb9w410QWqWUQ4YQGDEWGoAxvMg9MXPLcQo5hQ1GqrgyLW2ibG9pGNWU7rgy1aTjlcBGQpHu185P5D6DExpgXxupbRC2gQP30xV+KcHzbM574srbJsFF/hECPWTOLe0UVYSKT6h+Y4mjP3VMFn67D2n4vXbEqZU6j3jjoAJJ+sdOuKNTetls5RWpN2sw6Hl9Y+WLTxhxVXTUIN5B6G0R8x9cUVdRtS8S1xshie7UgmmSRzJ2xHxLjpp0+8VQZYKAZMm5/DFV4c9ZalRGqMyq0ATyIB/MYYcazB0UwWVdVRhcwJjr6AnGN1JKas7/AOiRguAni2dq16ajTpUlg6q0E2EXPnb3OFXBOzRohqhpFqjAhV6A7ywHPywDms432YMjWFZlYreQFMxI6gYp2Z4vVdpNSoL2h28I9Jxoo9pUThLj88G2UHGyjjC8jplOnngAFo5ZRyXTt9MZigDPl/FUNd2O7BwJ6GChO0c8Zi/0eH/VA2vv+n5OwxTqqAQGWQY6MDKkdCCJBxFTrjvGH/kwA5mdsV/ILWpmad15hrCPU7YLzVQF9feCkPCSQVMm8gHl/rhFVWE3kxKLZalpQL78/wBB5Y2WhcGMR5KorKDqseoifO98TLUkkagByj8STfbpi1yUsIWwqztAPmUaJCqbrEauU87XsJxJxLKswsQDc3/TGud45RokKIaoSPD0Bm5/wnFdzFd2Wo7OzajKgx4ZOymJAPTbFNVx2NNXHUeL4DqpsFL7fykfjgWuoSm705dwpIDtYkC19hgbOW5kcrf64jp5tUUlyumCLkCbG3itfzwFZWVhUslX4Txatm62iqzgEEotJlpgtuAztsIDDrMYeZigmToCnpLFz/xDldWlW1BVZuZAMT5EjFc7OFUNTMuIp0vEoGxa8KB1uvO1sSZHM5ioauZC6wCO8KqHKTLL4T/ZiYsBBI52yW+dl7MfPovhz8jrxeyN+r8vyOc6+XQIlNphVkAysnkPLYxM3x7wLhFTMVVDmklOZ7xmlgB/JEyZtHU+uEFOpUf+KdRpGoFeoFshJ5n4VaLhSMWPK/YGyq93UrivJFSFDKRcTBsJGmwIvyO+NVsCNl34tmstWSklesoqMFcNlxpYjTo0RMmenimBYb4rPaDNoQuUTvmAgBK+pdFvCwmCDeLjbEWWORy7IWqPVqpUBSsqlVpqBLBRd9UxytI2wJ2p7QLnKhrVEpoVQppmKjR8NQmIcgERtFxG2FjEDHAyeWqvlIC5XSNTliamsrABN/DJAsTYEWGL6gOkGSTG5xyjhvEamVVqjUiaUwe8HSR8TeK0z4YAOOj8FzpekrObkTA5TywlT2lcyanob5hJwtr0ZtE4fGnNv2PXEDZeLD1wjiZDm3HOyVRXNShf/wABYiOhtbywDwpQWdTQYuDBIgW5dQOdsdOqpc+WBnogjAdZpWNENS0soqGYyvhhEgm0ncDniTiGYkAMStRgFFULrVhe1ZB8SwI1biRvhpn0p0hqqOEWQJMxPTbGtPJo/wADBufhIP05e+KpVb8od6htZiapWXNU/smZpaGA1KVbUjKIirSf74BjUp94MHAfEctksjTpH/qorFWS06jcgDcBrhTtHXEzU3pnwuRBkA3E7bG0+eIs9me9VaddFZLkkCGvEMOnPyM4zxqxWE8dwFVjIky3EXqoIqEEGdQPMEEEgXKyACNoJwUufzOg1NKyQBokkKdRBM/eGmPXfphNkMoaD6Qwek9g3kd1YcjE7dPbDvgGZqD+GygGDIa43K/IxI9cGM0r3z5gaQo7UZCvmnBQomlUamZ8Rm7eR2WNtjiUU9as23hX52J/DDLPD/liIIQAxMC7QAecfpiLiVbu6TVHuARYbkyABhKrlP1UBtvALSyEBqrmJMgczAF/IWxUP6Qc6xNOj90DWRA+I/WwO21+fJm/E6mYrrS2UXI6evnisdrM2WzLgiCvguADYyPPaL73xbpoWqLwX4X+SylGzHXZ0o2TWi50irUdFPmVMYRZrgxVmQyrqYM9f3zwxznDS2SoRUpoQrViHbSSDcaep36YLXMBlRc0yrVAhWBmRvpfl9ZHzGGblBucerfnyaa/Kt3LyKgyVFMeK3SYx7izZvgtdmJWmGUxBDKQbDbynGY0rUQa9pfMRSHWeTMZwAgQFNlViAf7ptPnJOGmQ4JUTSagmmRJk3Vh93zk9MGZHM92YWg0eZA/XDbPcdphdJpMWIEajEfiJO03xjnUWyzefczKqt1Y9p14ufYYU8fV9JqKxVQJOkbQdU2BNiJtjdONXH8MUzAkMJP91/hN/IYEz3DRWJLMzkqy3J2a3sY5jbC9pCn6s3YWFFrLZTeD51DXc1XtBCNsoEzsbg7QPXFrzZVEXUQAXEmeQv8AphfnOzKpT1U9RJJlXi3lMWOq4b2ONe1THQqqp+FdQ5iY+fIe+GlONSS2Pk0ypbmpXNOMcepUyAPGSCfCR8iZxVK+eq5t1pwsFjpgbT1PQD8MT5Hgr1q1RFNId2oY96+kESLCxucFcVRaNSrUpMCXsgA0hFsNvaMa9u1XWX0Hp0YxB+NZ1AUy6EGnSF//ACfmbe49ScRZKshemtPXTJB1MxtcnkCNSkACCd955rjlXQw6FTY+KQSDfnvNjh1XyDikjAKUMhWC7RGqCQA1+YsL7Ytp01CKiixu7LBxLPuKLoHdlcKpSmw0EKoCkrZbBVE77YB4Ll8ppLV3qpDKUpUhOsEMWDNshsonoedohroaFQoZV1AYDfTvABBKsDaDuLbXxLncjWpGnVqIe7qgsjbyBpDSBtv8JPnzxagDLiT0Q9buKL0FZUYKWDMsEyobxQDEgn88JaoGl23CEhQQPrc3EC8YPz3Z+q2TfNGsgUOUFMmNZB8U3sRe29sK6dGstAU6izJ8OqpBCkCIkgH+zPT0wItEYRleJ1BmFKVCBTaELLdZkGRdYkt74dcI7Q91JLa1kKiryiOsW87+fKa1mcnVpStRGpqp8UxuD8IO0iDtO3rgbM06WpQG0CCSfiJIi08rTtMcxhZ041FZiyipKzOy5LtJThZYSeVr48rdq6GpgHXw/EZsPXz8scaeLRc7mZuJkX2jbfHuTZtYp6VL1D3Y2IJYhRy68xtilUZRVtxR6PHvOq1ePq6yniWSOm28zt6nAVTtKnihlsNgZMdbYrhqig/cKClJgy03ZCNbCVarJsys0i2wAwkpZY5YVWq2EqB1bcjT++WMsYbm9zfh4oDoxG3aTtCtVe6YECxYmTJ6QpB955YrOXq6GDUswywLDQSAPIE4ircS1NOlFBM38XsZ/IYHqsQSQojfwzHt5Y1xpuKsnb5F8I2Rb8p24cKFq1UflJptP0vg/hXHVqMQ+YpNI8I0srA8pkQRGKGi94YCtq6Ab+2HeS7IVWglgNrc/S5AB98VVKNP+3+PsB0ovoXNcuxSZAIuQpBEi88jHtg/h5h1fyv5R+z8sUyvRzuWJ/hVDRGwYh/UyCSs8hNsXDIsrKCP9DbHKrJ02nFoRU1bAfmaLMjMTJ3nb97nAnEVmg0+TGQSQBckAc7fjhpkkBQGJRgR6HcT74J4dlmqAsAbWFvcnp5YkZ8JhcLFBXMpTy5qDTSNQyC0/EbA7TA9MVjP51s1VpoO7aq47p2CXIn4tR8ugBgb4e5mjSzWddWYvQoSwVTCOBbTP3SSQJBMidsR1+DjIM+ZMLqBGXpSS1MsWsxIuVXnzk46dOLjFyftPp5L4dSyEcmdsqYo93WpVVJAWh3ZVWCgBmBvMGR06XtgA51SkmkzJ8PeNpCFgJgmSswOXywNwLhlOoWZqZdZT+IX0IhLAeO4Laj4bHcjDEcDXu6qoih2bwnvCyKgO4JUzvAaD1kYu2RjFJ9AtbmVmtnJZirVEBJOgGyyZIHlOMxrmqhDsF0gAkAA6h/i+964zFmyPcQ+h6XDV9fQYEznD6Z3W/1wTVzc+QH16+2BzXC+NiNR2n7o3n5X+QxmnSizmWF+b4Oh6gDoTGEub4TVpXovN/ha1vbc8sWDv3eCiwvJm5+cbn8PliGooF7sep29hyxlqUI2ui6NepHFyonjjICDGrmL4rvFOJGs+oHSw8zP7/TE/bMqMx4bFhLGbE7W+UYrrpfZWJE7kx5Xxo0mnirTNqm5K5s9SILHmIJ5zvzsYn5YccXzNRu6pimyhBKs6wSGMlhbxKet9sS8LepRQlSpLQxgTC+YiwPKT1tzwVxHjDuhUvIPhnSJgXsb8unXljY3K+F9RsWJeO5qhm8yagldVLSzHxBqgSBAiVm3oROIct2YqVDTUMX8YEFoVSxAP9kE7kX2wuUACAuqVks1ybj4Z2/tDqcNuD1Wqqx706aI7wqSF1KCAUH87eV7dObgwMOzHB9eYTXQOYCuwdKbi8SAWjdJvby5E4Y5vLVhmHNSk9KjTcKtBVDsiaojWCAqgCxE77nAuY4guXzNR8rWdlemQGJ0srNEgmBqjkbfSce8ZCnL0p7xM0dQdnqeGpJkHnpEGJ8IJ3OI8ohDwzg1LSa1V3poz+bReDUNM/FpMQD6mQIInaXjRd6dIV2ZaGpEdwBU0SLghdIgACSBYHrhxXy4y8EPSKtSCd4raDTDKFC6ZLHwqwjms7mMV7WFL6VFQAiWrf8AkCwZQGsoA33YnlF1jyFhXB6CilVr1a2lkhhTSGetP3oYiVAE2nfa0YXZvijMlZERFXMaQylBqAWWBn7h8THVIkHa1x89nZYVDJNucwFiCDYgRBAk77mcG8L4YM9mqK96DrUM76IIgsSovuFA999jhxWQ9ieA08zmaaM5NIN/FAJBiGa/MBioEjbytjr+S4RSoVCaVKnSpkEQiAEiQRJ6AhjH/kTgrJcCytBf4OXXVEayJqH1f4vlAwLXDwafeMC2xO49PPbGPXan0anvav8AvUSN5uwuPYjJl2dlNTUZCMx0IN4UDzJN5wv7aZGhl6C1TT8KuqwpuJBAKg2kbR0J6YsgqOtlaOsicU7+knL1D3P2iov2ck6WVY8cGxBmGiYMxGrphdNWjrKW9xt+9COLUrFQpVuHLUWqtesjqZUd3MekiMajOZVnJpUK1eoxLHWwRZm5KrAAnqMe5zs8HCNRpugdQEFQE944JDaHIC3WGhiOgwPwwPlatSm9J9dSm1LRqNNxMQYEawY2gg4v7K/Mn++6w1iXO8SzasyotKioMEoUPXmCSdjytGAKlTMkd4K+sgkkXlRbxHymdtoM748pVTp0MjqFLG1obwgzIFzpH0xrnWMioGLahIIgLIF9oUHabYaNKMeEGy6B2W45UAjXBvDggAx/MkwAevrzBiw8L4nogP4SfMRuwgEWEFTYwYjkRio0uFMx8BW+6yZQ+fSdwT0+bTL8PLaqQDO8aiF8RBA+luv53z19JTqeDDtuXfhXEwulO8UFl2PL58+WDs87hTR1slMiHIkFgbkCNgeZxTuGcFzLs6MNKkDRUaQV9ALEx54uOTGmkiVX7wrbVEXHlzGMEtJUjLdH98fwV1q0VIXJUoUF7unSCqsEs4hRzEagFZufluSLTz/tPnaleuWeVIsFYgkX5x8LWuDceWOncSyVGvT0FdDXulhfmV2998c+z3A0o1FXMd4Ev4kAM8+91EQRJIKbxuRtjfpqdneXIYVYyVoiinw93q9zR/iGoYVR987gEG3Kb2tODaGaVmZc6aoRGAPdi4gkPTFwE6nfaBFjhcUdSWUkkEnUCZm99XOTzBw84q+XzlWmMrlDSYqqumpYZ+TLck+GZmNp642WQxVqlMkk04CSdIZlkLJgGTMxGMxfKf8AR8QAGrUZ52c/XVf1xmBcTtId5caTvV+FRoFpaywNh5+cYm+zBTqYrUf+ZybeixA+uMrZuN6iKIiFXVA6AmI+WAKuZQ2BeofMn8FgR64xuy5MARmM5eDUE9AL/j+WFeczWkFm1BRuWMW8/wDbEj122GlR0ED8MVPtdxdlHdBZ1A+K0Rztz98Uu85bRoR3OxWuM5nvKrNqZuSk9ByjlGPcgmoyf+mNRHMqASeV7gD3xFQphySzqvOZ/BRHyw6yufRFemieGCJJXUSZEtaAB0j8cdKMbKyOglZAlGs7htUi8EE6SW9DsP0wyyvBKgVQ5RJhpaSwJ+7ABO3KRecCZCkWh21E7DYQRB2BmBqHzHu0NYqGkKTqKlmJhTcxcmPDaw9L4LGQLTySMYK6CgcPUDwHHKAdoBAgee+CcvkhUanSQiSAQaj6Qpg7vHhGwHmY88e0q1LUEC6gQNTjTFiZkzIGxgEnriVck2vXTaaYILM8Kq3IPjIAuNheN74iIx7keEjLVkTOUQA6FkWmQxdoOm8nn6XjB9CjTr064zL9wEXXTYrJcACVCyNUMbxO8DbA3CKFF80hp0nq0kSKisS0bhqmyksJssC4EDYhlxPJ5OmKgpVhmClI2cjXTkwSLjxAEmCBeOuCwJlW4giup+zpUKbkkS+iFDs6r4VgxF4+hA2YT7PSYVaQcVAq0zVUEfDp1rBsbAX+GT7t6ddKjVAqsiVCyBFqAOFsxZmm4DR4ZgmeQxXOIURRqOv8SoFZtLadSkAgCoGEgyNN5MYCSCyDtLwQ5Ko1OoaVRyqn+GWYCSQFuBsFFvQzifs3nqtGolNFCuxTxaRsviMHlZbxBNxPSLK0qRVtVWmjKB4GDBnLctcWI3vvIE2u44VlMnRo0WqjMh3d0qFGUnTpkaFNokg6ucP6A3BYsC/0md2YqUIGvQXVzpAkamus2mYxcM7lA47xnEfzTFvX5Y5PQ4uyBEan3tAGq4RiQPEGpjeVVo8XhuJInng7vxm6iVqxou5BUjNMBTsDZgDYbwwBNxGJKzVpK4mzqi95TiFJH0F7Pq0uY0MV+JdW2oRf36HCj+k7NqmWp0iAweqreSxME2IgzHnfHPaeWLKoy61H0M7aJLjf7oAtYAliLyNuYy1qjBmdn8V2XkwsQCPvCwMbXtiRslZIjjm4xr8VzIyxyrutShTqrExqUjxAq0A6ZmDBI64CyPEjSdqgIdisAMSVvtJ5xuOkYsFGmmbLDMVFoa6ZeRTJtSWJIBlSzEnVz0kXtilrQRSCwaokywVgrkDeDBC2vJGJbAwV3bAmoSviaYG3MmBYaRcWM3wwp9n6ehKrVHDMX1rp0+G2iLavhJMyeW150q8LSh3TGotak6hoi6fASJmCbtuF2YWxBxHiep9ME0xJEwCRyEgELMAc49MR+AVbqe1874lo0hoAIEk3mfPe43xe+zvAkoKKlQaqzTLSTZrkcp+XXrih0KiCqjCAA9lkWBt5Sdr2v02x02gjsA004IHNh+X44RrNjNqZywgjvCekYHdf2MEBWtKj/FP5DEVUHmpEentscNtSRisDa/p9cZrpuNFVA9OZKnlykHkfxxHmPQ/LATVoxnqSRE3F3QDnuC5WnRGtWXvHhXMsdxYsTpTYel98TdmOGChT7yJqVbrvKIdvcj/fGmZ4k0rS0GpRq+CoP5TaGFoHMHDjJuHvI6SdgOQ9fLEhVcvVZonUexLvJlyoi5M4zE+qn1nzH++PMW9nEz2PGpKNqVvME/5pGIqzMeQUdBsPliPNZoc9/wB9cU3tF2pNFzTQK5jfVYHzA/XGFyc3tgWxi5OyGnabi60abFagFTkCZJPpvjnlbNNXfVUMn8P0wPWzRq1NdUkkm8bx0A2HljanSBJ3Vb3O8cpxqoUdiu+TZTpqKCUy1wFG8wf9OeGlIaUVSoY6l8Wxm4jzXxTYeeI+FP3bKO8JQEMVUFr8xcQCRb3vgqpT0hiGBa94DOF6gCBt5DGgtNlzcubOiqolpJvABa4ETYxbkOmNcnkWrOsNdiQCyyoAnUxja0+dsa1URKMl1OvUBTPx8odj1PvtHLEGWoKqKYEbmTLXiJ5C1/c7YJBvV7ul/DRUJBILmWQFSR4aYFieratxg/hWVq1IqPUGqIAZptBHhQWA5SABvhS1JgJDKAskwSW2sbgiL/MYZUM6opJqaVWFJsFBgWBtJv7+uFfA0Umxt2frvlc33mpIRCxkgBhcGCbTz6yLYh4zmqWZr6aR7tqrWLNuxsLAHSC4n+8CYww7M5fI16NbNZlyBTlRTUwTADBvckADmeuKyOI5gUu7QUtDVAxGlS8iIBMavujY4NuoH4DY5NclXK5kUqqlXXUjA6ZkFhzDC52gXvhn2fprQyjZ2mzd+pempZR3a+GxQxciLkkm7CMV/j9CvlylfM0tJqqO7WASymCQPiC2MEETf55xSpW1JQFNaalQ+hbwDeW6EFQbWAJM3Mh82J0EfEOIiq71tOqozEzEk7jrAO1o543p8NqioKSEM7+GmtNtQkgnSpM32t5Rh5wDM5dXRM6ne01RgBRAuSSy2gFoJqc5uOQwExCL3qVCKhYwIJZFE6SHkAGeQmIBwQCg0Sw0eMaJkn4pE2PPra0YsWV7BZ46CgQsy6jSLJrCkSpZWNgY6kjYxGE9amvdFg4Z2JkapJ1GSWuCSTO/n0xa+C9rP4dRq2ZrjMQppaQmgFQRpawmSd9/cGY79CCXJ52rlajUqbsmlSKokSaniBEACdIJEdcFf1Rk6eYp0qgrV6jialNTqIOoyV7q+mAbRO3mcJczNd2qGprqFiS0RqMyTE/vpiXgbVcu5r0g6tTYDvAv3nBUCTOokEiCDhRmO+0OUR2VaS19VZdNNaiGkQdehUUwoKcoO03wgzvBalFilde6Kkglh4CRYw4BDG33ZnbfBnEe0bvpeszVXpue7FQWViwLow3WY2jlaIOLTwLtc2bdqeYQGlUMmUBZR4SEQQVI1gm8na17G9kIyn8Rr0BlaCUQrV2Zu8CppIEAAECYJ3+uK4wqEDSDOqIIvygdTcm3lhrxqkKNV6QkNTJgk6QRup25gjbrucZwbN0EqqcwnfICGKAQAoBJAMjcwfMDEjwRinXUVhJMgQB05wPfF77Jcd1DQ8yPvfXpYDryxUeI5ii1aq1MlaRYlAbEbQrTJgSRY8hjenxMUHV6DGm2nxSQRJuTPnAsR88SUbiTgpqzOt0Xm9hPMmSf364lcdJPmdsc27P9q2ViKxGnYWO/O4/2xeeHcapVQCH3MCRA3i3XEU3xIwypyjybZhP98Bs5vBgfj5YY5iokHxC37v8ALFP472lprqSmwd7AEXUHnfnHTriucbixhJvBYKWdUzTLAG91CyIA+JeYPWMKv6yzNFwatBalH+emgEDqQBPTlgTsfl27l6rGTUc772tvvc/hi0ZBwLdcZowhGTwWzqbXtJKXEabAETBHLGYkbJpNwPljMWf8v/n5fkq3I4vxXjNXMEF4tMaRHthdpwQaBEgzI3wTksmHubAfX3xfGKirI6SSQPQy0gnpv/vhnQyoAAZgFidWmSBPM2k28+XXGtTLiQBMeQn6CZOLbxDss9FVcQWFPW8mWUknkQAPDE8xDRzOHXiNbuK7UyLLpHdGmCAyvoaStwGBN43kjmAMa5bJS5GssWB8gEEGSTYLFyeUHBdRWDyWMkFRLgegWPO8n6Y3pLTgpJdD4qjyACJGlQf5dUGIuYPLBZEeVHTQvd0FfVaRMG7bsYO1htIG9jiKmWCy8HSQWAiBM2meQNx+xNmqRpsyuf4Y8SwX8Igr93SCbRyET7LaVBXIlRpsCBqg3liSSNNov522xCHud4gJZAW0GRFvb6wfpiwdlkTuSagDaTrB5CAIs2x3Mxzwq7tWL6FRZMA7gwOW1wDv5Xm+CclxvuywKs/wWAUiwNzfyWB5YFsBTzkFylR28KKgUEuJiRJ69BAxPksxWLMsAWExvtyjaTc+2DK2Xr1A2a0hJstMxqgCAWkAATed725YVtlK4ps+tVC6VMHxRMADrvy9pxLksXHiWfr8QVDmnpJSo6g9QKQUNoMajq1CPLfnGIOxfapck7M9IOWnxQO+EqumC8eCIgA3Bnphb2NAFV8vWH8Kuio4nY3KsJ2MzfrGDuJdmTRgtXR6qt/y2ME0xZHE/dIAEDaI5WVPNmFrF0A8RZs1W7ynSjvmA7tB8LMQCFA5SbdfEYHIGoiU6roobwyCSALje0xaN58+uLLwruWUtWqNTzIYd2yD+HRvqBI1dSD5AbYrOdyr69NmLiSNd1uN94vhk8gsR0qVN/CpLeIHTqABI2BmBBFpPXDPMcDqVK9NhRWM346VNTBp7jSVfSJkeQPI42rdl3o6K1WQFAdFgkNZj8UA2KgQetrXw97McWeqgNYnWhdBLBiqjxBAd9iL+m1hhXJckUbgeR4/UpLVo1strYqKK95TH8MERAEaidREE8gMI2y+ZYVqqodNN4qiwCtJAlCQWuduXlsGPbCrWZ3rVSNDt3XeCC3hA0yALeGL7264S8Oz9ektektQlaqan1XgkEarzJg/Ii4iMH3EJeLcYGZqtmGRaWsKGUGbgKuqeZ2abdMD08o5JK7gyPp4dv3ywJT06dRYhPgbwiLEMRPWDM33GLDwNcvURlNUpmaqmnSmIh/CpBm784mRggEec4O9OrNRaiuAC3egzqiT4WAOkCI3FsL8wjIoMCDe4ErNhJ3jnHn1OLx23LGkRmKne5lancrUICkBVRmnSArLLFdVzqHQ2r/9WSmvvaRshelrhytvDJsHt8JnaeWIgFfRAxXWZUm+mA0c4kHlPXfGjU7sTyMfj7dMMDTvsVAJJBuFWTuYiYtMCSbYFVpkRMzck89pixjf/bEIRVLQBHra/wCx6Y870m6Le5tPTlztczjVy4bRAYg3Agj2IkRGDuFK5qpToMyVH8JMwJPKdwCMC5CPLVHImbXmTba58zGJKOXmogmJ0wI5Frg9LGcWFexug6KtZKbOJXTLJAIMajpsDAwPwhKJ7ta1OHWr4qhPINNuoMRf1wqmm7IjWC+HLBAEUQoAUegtjVhcnoLYMqiYYXBuPTlgZl8JPn+GMziclrIQueMXuce4EYfgPwxmJeQDnRyAqvDyIJUHqBtJ6xietw8Jp0fD8JJv/tzEGcW7iIUgKW0GoCoa3xRIn1Ej0GNeyfZyqXZszdEaFE/GRJtEeAaiZ8/XFkKqcdzOrvW3cF9jOCNUrnNV1UJTAWioUKCwF3KxyAHv6YP7ZcUWnTAAl2BgeQFzB5R+eHqsAAFEDkBYAemA+M8P1qG7sVNEuaUA940EKGJtpEk/7XXtLyysCR1K4KPwLsu1TLvnqapFMt4GEhlUAnTa5mfKRGE2WzWuspZQtNKlO6mNID6pEnw+FY6+eHee7TV6OXfKmgKbMoDESPDcSeV9rRtiuDMqo1OklIIUi3MAnrcjbnGNKLbhnafiK5nMtWu1IvKibDSBueZJBJAnfAvDs3UK1meQCAdIXeWEBRzMkGPKeQxBk+G94C0tpBEABgZvImCDuL72xYuA5CmMxS+0nu6EsXGzKYYrFtQBOm5EXMYZEK5maTMsKAxuWeRqkglrgzAjbyMYN4caa0wDqJDMC5XxR4TaLmZsS0iZAJGJM3RoCvUY6my+simB4TUE+E3jw6Yk7HyjAeWqBmYmESLKINR5ixO5HMxaB74gSXiOTbu6TmqW70MzKCbaWC6SZ6iLjl7ALIhw50qCqfxCCZUaQCZDWI3HnjTNZcKVixPqefMHc+WJMlk6pOnTrLEQpHObCImZO08xiEuWrgVJK9I6qbaaLrXLrA8cEhegHhO3RRznHQH4PTzdBXZmCxrpMkaoYTpvuJ5deYnHNv6zqU6DZdCFVm1Hw/EbajHIWA09Ppff6MOJJUoNli+o0ySpgg6SRIv0Y9eeKZJrI8X0KJxbJpQ0qtVqjMiM8qVh23UybxAm/wAsKHzQQBdZIFgeQnYkmwPva+LX/SBwxqWfLqpelUp6tIfT4vhPUHxEHSB97AnZClQTMPCnRWQ0Yb4U1hTNx4ioDWvMb3u6d1cFrMLArZ3KLlSCpy9hO5tILA3Mydt974UdkcwFrpQr+CmzaWuQwlbnVeAYmQPO2GnaPLrkicvRzLtoEM5tBbSwG8TYieW2K9SrINTPTViTeC0mVBHPYOdX+0YiRGN+1vZz7I7Ug1T7L3mpQTJJKKT4tiSIE7wo3icBZXgyurVVr0lNFdfdu0syreV3BAm42O2H/DXoVsnmnr19IUDRREF2YDwlQ0mCSBYcm2FsVZeG1mRapos3eg6SgkwphgRE73jpBw4hr9qYVGeFfT/E7tlOkkmSRTHhUwzCYFp6jEL19et3oIkRpCQAD5Xmwj6bYFcklgAbR4SLGLCDuDMkQY392WVzFArpqTqFIgarjUCNulyfKBBm0BjJDfiuQyj5FM1l3Z6ionfq4aVdjBYsZga5gXmRG+KtRrKAppwrq3eA8g0A2F4Atc7wfTB/2QqWod8simd3lSVUGAYCglrCdreuCuCcDzObo1BQp6qa+J3JAkgTGq0mAIHnffEwD3ifigq1mBdgxAUFtOm5vLdSSbmI6Y8ymVpUG/4imKqGVBWqyrNvFqAEr5xG/TDLNURmiamWpLR0US7rrMaVF41RLHxErHTmZLDinE632LJuaFAJR1Uwx0lqpsGZqfMSLzuWm1jiIDKxxXg9SiNbjuqbz3RXxE38IMwwBWSGIvHngDOZwEyKa07LAXUACLSJY3MSZ54tT8fr5jJ1csUWolNQ4ZmAemiMJUfz/dECNz1gVhuH1G0fwyNYlJBGoC5IJiRfA95DWjWLv/zKmmNIBMnYb3sDH0A5zg41BO9umPEyLUHVa1J0qMogNazXB25xEfpjatQAksJ9eX64FiHSuDZ8V6AcGdOlCepAFsEVkGned5xRuyfaAUtVNvhZhpEc9p8uWL1WW2KpHPrQ2yI2H4D8MZjGH4D8MZgYKRB2nH/DjyqpH1x0CoISBYAWjHmMxkj7K+Jol7CNKPxN++WMqMY354zGYvplSF/GaYNJgQD4SbidgSPrfFA7IIHesHAb/lfFflUPPzAPsMZjMWR4fwNWm4f70OmpSUCygRtA2xpnaKw3hFxewvbGYzFRlj7SOf8AamgoaAqgeG0Drit5YbnmNd+ePcZjVT9k6UfZRpk2JzFCTMuJn/8AKR+GGYtmaMWkLt74zGYsCKa9Vu8YajA5T646j2TGnJ8LZbFq1QMRYkTWEE8xAHyxmMwk+Bo8osHaauy1qWlmWaVaYJExEfLljmPYcTxBwbgCrAPLwMfxxmMwIewgy5Y5zo1cRqhri5g3vLX9cU/ix/4p/X/6YzGYZcgZpximFq2AHjcWEWnb0x1Ds9Wb7VlV1GAzACTABpNIA5YzGYKAU/idBftJXSukZ6moECILNIjoemJu1VNUZAgCjQwhRAiNrYzGYHUJU2Y6UM3LwTziCY9PLF37F1WVMwqkgAKQAYAMPcDkcZjMM+SIQ8RcrRlSVOikZFjJUTiv9+0hdTQFW0mLmTb1vjzGYEeAy9o0z1qxjyPvpBn1m+LFwvMuyUizs2mmoEkmB3o2nbYfIYzGYgjCf6RarMvDWZiSabEkmSfGm554SV/i9sZjMSQELqn/ADB6rjqPDjNMYzGYoqGfU8IlxmMxmKzE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spTree>
    <p:extLst>
      <p:ext uri="{BB962C8B-B14F-4D97-AF65-F5344CB8AC3E}">
        <p14:creationId xmlns:p14="http://schemas.microsoft.com/office/powerpoint/2010/main" val="6443428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6 Título"/>
          <p:cNvSpPr>
            <a:spLocks noGrp="1"/>
          </p:cNvSpPr>
          <p:nvPr>
            <p:ph sz="half" idx="1"/>
          </p:nvPr>
        </p:nvSpPr>
        <p:spPr>
          <a:xfrm>
            <a:off x="608669" y="975048"/>
            <a:ext cx="7919400" cy="4968552"/>
          </a:xfrm>
        </p:spPr>
        <p:txBody>
          <a:bodyPr>
            <a:noAutofit/>
          </a:bodyPr>
          <a:lstStyle/>
          <a:p>
            <a:pPr lvl="0" algn="just">
              <a:buClr>
                <a:srgbClr val="FF0000"/>
              </a:buClr>
              <a:buFont typeface="Wingdings" panose="05000000000000000000" pitchFamily="2" charset="2"/>
              <a:buChar char="q"/>
            </a:pPr>
            <a:endParaRPr lang="es-GT" sz="800" dirty="0" smtClean="0"/>
          </a:p>
          <a:p>
            <a:pPr lvl="0" algn="just">
              <a:buClr>
                <a:srgbClr val="FF0000"/>
              </a:buClr>
              <a:buFont typeface="Wingdings" panose="05000000000000000000" pitchFamily="2" charset="2"/>
              <a:buChar char="q"/>
            </a:pPr>
            <a:r>
              <a:rPr lang="es-GT" sz="2000" dirty="0" smtClean="0"/>
              <a:t>Permite la </a:t>
            </a:r>
            <a:r>
              <a:rPr lang="es-GT" sz="2000" dirty="0"/>
              <a:t>fijación indefinida de genotipos altamente adaptados a su </a:t>
            </a:r>
            <a:r>
              <a:rPr lang="es-GT" sz="2000" dirty="0" smtClean="0"/>
              <a:t>ambiente. </a:t>
            </a:r>
          </a:p>
          <a:p>
            <a:pPr lvl="0" algn="just">
              <a:buClr>
                <a:srgbClr val="FF0000"/>
              </a:buClr>
              <a:buFont typeface="Wingdings" panose="05000000000000000000" pitchFamily="2" charset="2"/>
              <a:buChar char="q"/>
            </a:pPr>
            <a:endParaRPr lang="es-GT" sz="800" dirty="0"/>
          </a:p>
          <a:p>
            <a:pPr lvl="0" algn="just">
              <a:buClr>
                <a:srgbClr val="FF0000"/>
              </a:buClr>
              <a:buFont typeface="Wingdings" panose="05000000000000000000" pitchFamily="2" charset="2"/>
              <a:buChar char="q"/>
            </a:pPr>
            <a:r>
              <a:rPr lang="es-GT" sz="2000" dirty="0" smtClean="0"/>
              <a:t>Los </a:t>
            </a:r>
            <a:r>
              <a:rPr lang="es-GT" sz="2000" dirty="0"/>
              <a:t>descendientes no permanecen en las inmediaciones de la planta madre, compitiendo con ella por recursos, </a:t>
            </a:r>
            <a:r>
              <a:rPr lang="es-GT" sz="2000"/>
              <a:t>sino </a:t>
            </a:r>
            <a:r>
              <a:rPr lang="es-GT" sz="2000" smtClean="0"/>
              <a:t>por </a:t>
            </a:r>
            <a:r>
              <a:rPr lang="es-GT" sz="2000" dirty="0"/>
              <a:t>la dispersión de las semillas los nuevos individuos pueden explorar y conquistar </a:t>
            </a:r>
            <a:r>
              <a:rPr lang="es-GT" sz="2000"/>
              <a:t>nuevos </a:t>
            </a:r>
            <a:r>
              <a:rPr lang="es-GT" sz="2000" smtClean="0"/>
              <a:t>ambientes.  </a:t>
            </a:r>
            <a:endParaRPr lang="es-GT" sz="2000" dirty="0"/>
          </a:p>
          <a:p>
            <a:pPr lvl="0" algn="just">
              <a:buClr>
                <a:srgbClr val="FF0000"/>
              </a:buClr>
              <a:buFont typeface="Wingdings" panose="05000000000000000000" pitchFamily="2" charset="2"/>
              <a:buChar char="q"/>
            </a:pPr>
            <a:endParaRPr lang="es-GT" sz="1400" dirty="0" smtClean="0"/>
          </a:p>
          <a:p>
            <a:pPr marL="0" lvl="0" indent="0" algn="just">
              <a:buClr>
                <a:srgbClr val="FF0000"/>
              </a:buClr>
              <a:buNone/>
            </a:pPr>
            <a:endParaRPr lang="es-GT" sz="800" dirty="0" smtClean="0"/>
          </a:p>
          <a:p>
            <a:pPr lvl="1" algn="just">
              <a:buClr>
                <a:srgbClr val="FF0000"/>
              </a:buClr>
              <a:buFont typeface="Wingdings" panose="05000000000000000000" pitchFamily="2" charset="2"/>
              <a:buChar char="v"/>
            </a:pPr>
            <a:endParaRPr lang="es-GT" sz="1400" dirty="0" smtClean="0"/>
          </a:p>
          <a:p>
            <a:pPr lvl="0" algn="just">
              <a:buClr>
                <a:srgbClr val="0070C0"/>
              </a:buClr>
              <a:buFont typeface="Wingdings" panose="05000000000000000000" pitchFamily="2" charset="2"/>
              <a:buChar char="q"/>
            </a:pPr>
            <a:endParaRPr lang="es-GT" sz="1800" dirty="0" smtClean="0"/>
          </a:p>
          <a:p>
            <a:pPr lvl="0" algn="just">
              <a:buClr>
                <a:srgbClr val="0070C0"/>
              </a:buClr>
              <a:buFont typeface="Wingdings" panose="05000000000000000000" pitchFamily="2" charset="2"/>
              <a:buChar char="q"/>
            </a:pPr>
            <a:endParaRPr lang="es-GT" sz="1800" b="1" dirty="0" smtClean="0"/>
          </a:p>
          <a:p>
            <a:pPr lvl="0" algn="just">
              <a:buClr>
                <a:srgbClr val="0070C0"/>
              </a:buClr>
              <a:buFont typeface="Wingdings" panose="05000000000000000000" pitchFamily="2" charset="2"/>
              <a:buChar char="q"/>
            </a:pPr>
            <a:endParaRPr lang="es-GT" sz="1800" b="1" dirty="0"/>
          </a:p>
          <a:p>
            <a:pPr lvl="0" algn="just">
              <a:buClr>
                <a:srgbClr val="0070C0"/>
              </a:buClr>
              <a:buFont typeface="Wingdings" panose="05000000000000000000" pitchFamily="2" charset="2"/>
              <a:buChar char="q"/>
            </a:pPr>
            <a:endParaRPr lang="es-GT" sz="1800" b="1" dirty="0" smtClean="0"/>
          </a:p>
          <a:p>
            <a:pPr lvl="0" algn="just">
              <a:buClr>
                <a:srgbClr val="0070C0"/>
              </a:buClr>
              <a:buFont typeface="Wingdings" panose="05000000000000000000" pitchFamily="2" charset="2"/>
              <a:buChar char="q"/>
            </a:pPr>
            <a:endParaRPr lang="es-GT" sz="1800" b="1" dirty="0" smtClean="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smtClean="0"/>
          </a:p>
          <a:p>
            <a:pPr lvl="1">
              <a:buClr>
                <a:schemeClr val="accent3"/>
              </a:buClr>
              <a:buFont typeface="Wingdings" pitchFamily="2" charset="2"/>
              <a:buChar char="§"/>
            </a:pPr>
            <a:endParaRPr lang="es-GT" sz="1600" dirty="0"/>
          </a:p>
          <a:p>
            <a:pPr lvl="1">
              <a:buClr>
                <a:schemeClr val="accent3"/>
              </a:buClr>
              <a:buFont typeface="Wingdings" pitchFamily="2" charset="2"/>
              <a:buChar char="§"/>
            </a:pPr>
            <a:endParaRPr lang="es-GT" sz="1000" u="sng" dirty="0"/>
          </a:p>
          <a:p>
            <a:pPr lvl="1">
              <a:buClr>
                <a:schemeClr val="accent3"/>
              </a:buClr>
              <a:buFont typeface="Wingdings" pitchFamily="2" charset="2"/>
              <a:buChar char="§"/>
            </a:pPr>
            <a:endParaRPr lang="es-GT" sz="1000" u="sng" dirty="0" smtClean="0"/>
          </a:p>
          <a:p>
            <a:pPr lvl="1">
              <a:buClr>
                <a:schemeClr val="accent3"/>
              </a:buClr>
              <a:buFont typeface="Wingdings" pitchFamily="2" charset="2"/>
              <a:buChar char="§"/>
            </a:pPr>
            <a:endParaRPr lang="es-GT" sz="1400" u="sng" dirty="0"/>
          </a:p>
          <a:p>
            <a:pPr lvl="1">
              <a:buClr>
                <a:schemeClr val="accent3"/>
              </a:buClr>
              <a:buFont typeface="Wingdings" pitchFamily="2" charset="2"/>
              <a:buChar char="§"/>
            </a:pPr>
            <a:endParaRPr lang="es-GT" sz="1400" u="sng" dirty="0" smtClean="0"/>
          </a:p>
        </p:txBody>
      </p:sp>
      <p:sp>
        <p:nvSpPr>
          <p:cNvPr id="4" name="AutoShape 8" descr="Resultado de imagen para tomate podr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dirty="0"/>
          </a:p>
        </p:txBody>
      </p:sp>
      <p:sp>
        <p:nvSpPr>
          <p:cNvPr id="12" name="11 Rectángulo"/>
          <p:cNvSpPr/>
          <p:nvPr/>
        </p:nvSpPr>
        <p:spPr>
          <a:xfrm>
            <a:off x="-7259" y="0"/>
            <a:ext cx="9151257" cy="914400"/>
          </a:xfrm>
          <a:prstGeom prst="rect">
            <a:avLst/>
          </a:prstGeom>
          <a:solidFill>
            <a:srgbClr val="00B0F0">
              <a:alpha val="77000"/>
            </a:srgbClr>
          </a:solidFill>
          <a:ln>
            <a:solidFill>
              <a:srgbClr val="00B0F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s-GT" sz="2800" b="1" dirty="0" smtClean="0">
                <a:solidFill>
                  <a:srgbClr val="002060"/>
                </a:solidFill>
              </a:rPr>
              <a:t>Apomixis</a:t>
            </a:r>
            <a:endParaRPr lang="es-GT" sz="2800" b="1" dirty="0">
              <a:solidFill>
                <a:srgbClr val="002060"/>
              </a:solidFill>
            </a:endParaRPr>
          </a:p>
        </p:txBody>
      </p:sp>
      <p:cxnSp>
        <p:nvCxnSpPr>
          <p:cNvPr id="7" name="6 Conector recto"/>
          <p:cNvCxnSpPr/>
          <p:nvPr/>
        </p:nvCxnSpPr>
        <p:spPr>
          <a:xfrm>
            <a:off x="1" y="6324600"/>
            <a:ext cx="9148556" cy="0"/>
          </a:xfrm>
          <a:prstGeom prst="line">
            <a:avLst/>
          </a:prstGeom>
          <a:ln>
            <a:solidFill>
              <a:srgbClr val="002060"/>
            </a:solidFill>
          </a:ln>
        </p:spPr>
        <p:style>
          <a:lnRef idx="3">
            <a:schemeClr val="accent2"/>
          </a:lnRef>
          <a:fillRef idx="0">
            <a:schemeClr val="accent2"/>
          </a:fillRef>
          <a:effectRef idx="2">
            <a:schemeClr val="accent2"/>
          </a:effectRef>
          <a:fontRef idx="minor">
            <a:schemeClr val="tx1"/>
          </a:fontRef>
        </p:style>
      </p:cxnSp>
      <p:sp>
        <p:nvSpPr>
          <p:cNvPr id="2" name="AutoShape 2" descr="data:image/jpeg;base64,/9j/4AAQSkZJRgABAQAAAQABAAD/2wCEAAkGBxMTEhUTExMWFhUXGBoYGBgYGR0eGxobIB0aGx0aHxsgHiggGB4lGxoXITIhJSkrLi4uHR8zODMtOCgtLisBCgoKDg0OGxAQGy8mICYwLy8tMC8tLS0tLS8vLS0tLy8vLS0vLS01LS0tLS0tLS0tLS0vLS0tLS0tLS0tLS0tLf/AABEIAMIBAwMBIgACEQEDEQH/xAAcAAACAgMBAQAAAAAAAAAAAAAEBQMGAAIHAQj/xABDEAACAQIEAwYDBgIIBgIDAAABAhEDIQAEEjEFQVEGEyJhcYEykaEUQrHB0fAjUgcVcoKSsuHxJDNDU2LSosJzg5P/xAAaAQACAwEBAAAAAAAAAAAAAAABAgADBAUG/8QAMxEAAgEDAwEECgICAwEAAAAAAAECAxEhBBIxQRNRYbEUIjJxgZGh0eHwBULB8SNSYhX/2gAMAwEAAhEDEQA/AO0KuI85lxUpshMahE9DyI8wYPtiD+slPwK7+YED5tAPtOBs1xRlIVtFOdpJY/IAAfPFTajllyjKWEg7huZNSmrGzXDDowOlh8wcFRikjjjq7gEgN4vCFXxbGZ1cgu3ngj+uUJGoVCJuTUO3WBAOKHq6KftEdNxdmP8AidjTqDdHE/2W8LewkN/dxM2epDeon+IfrhGlTLVgyaQJBW4EmQbg74I4bnAaSzAYeFv7SnS31BxdGpCSuncZUmH5jO0XVlLqQwKm42IjEWR4qpppqdNQUBvEPiFjz6g4hqcRUc8K8txdEaqs216x6MJP/wA9eI6sUWLTTfQsP9ZJ/wBxP8Q/XA2RrAPVGoQX1rcc1Wf/AJBvnhNV7QJhVV44gqltIOpADYfdJI/znCekQLfQqhehWHWcCaorkwfFTA/ws3/vimVeOofuL/hGAavFvECAAIIgWBmDNuYg/M4T0qA70M13HSTmBgLi2aHdN6qfkyn8sUFuMt1I/vN+uI6nGasWqN7sSPkSRgR1UW7ZGloZKLePn+DpbZ4dRgLiufHcVbj/AJb/AOU4oY45U/mU+qL+Qxq/GHIPhpn1B/JsSOpTayGWjcYtteR0UZ9QNxjw8SX+YY52eMP0Qf3R+c40PF6h/l/wJ/64X0ld4/ofh5F64bxBdLEm7VKh9tbAfQDBf9Yp/MMc9yuZrsJAWObFEC/MjBH9YKvxVEY9Ep//AGt+GGdXPPzBHS+qsP6FwymcU1KrEi5VR6KoP+ZmwWM2vUYoVTjVMSFo+5Yj6DEX9e9Ka/Nv1wk9TFO1/MeGjvG/2Lxm64apSWbAtUP90QB/icH+7gzvR1xzxeO3vTX2LD88FUuO0j8QqL6MCPqMB6mN7MC0nVFv4nWimdJ8TQi/2mOkH2mfbE1GkFUKuygAegsMVT7Qr6TTrFiDIUgTMEc2E7nHj8ZdDpZwp6Mrr+Kx9cW7rq9vqirsrN5+jLfJ6n54CpuXrFpMUhoH9poLH2XSPdsI6fG6hHhAe33SG/AmMa5HjopqEO9y07liZJ9yTgblFXd0TsdztGzLTVOqzBWHRgDgHNJTpozjUkCf4bEewW6yTbbAlPj6HGlXiKVKiLPgTxt5t90e129lw0ancxJ6e3MQnKLXRZPdszXcEEeKBPiBM9Nse5msWVkaibgiVYEfUg/TBC5pDzGPdQPPE3t9zFenj4oqdOqoEEuCPTGYH4gJquUuuowQPn9ZxmMDck7HKlFptFzyudFJHptJNKNPVqZ+A+11PmpxXMxXLGWYk9T8/wA8BZjixaqN5EqR5cwfcA42L74zfyOocmkuDp1r0XtNq740DziNnxisBvzxzY3kYZTzcNRzy+fngGvnaqs8BiGaRAO8Qfwn3xMH62wr46zrpbWQNokj3jnyx0NLJqW18M16Ss1OxM9TMH7j+6kfjiA5euZOk8huPbn64TM2I6tZAyqY1HYc/U9BjdT2ydkn8/wdmrvjHc5JfD8jw5Kuf+mx+uMGQrf9p9v5ThUq43GEi6e6yv8AP8DzjV2XbXfw+me8YHKVf+2/+E/pjQ0GvKsIE7H0/PAy1iOZ+eJ14jVAgVagHQO364ENm62SVO023x39emSPVjAcTDidb/u1P8Z/XHv9aVv+4T/aAb/MDiQVPcsv5fkNV1NjwuH1f2IZxsuJftvWnTb+7p/yFcGp3aDVVpIJFkBfUfMy/hH1w1OknK6fHvBUnJxa2/VfcCy+XZ9thuxsB6nEwq00PhGtv5mHhHovP1PyxG/EyRHdppHwqdUD0hhPqcRnPEbJSH9yfxODBQTVmGpOSi7LyNMzmnc+Jifw+WNcvTLEAAnnbE2Wqs5gUqZ/u/64YowUWRUbnE/riipKEPXlK/zyZtTrFShZrPwF1PKE3NhNxzxIcmLw1uUj8cSO+I3c45stTUbwrHJn/K1f64IMzRK3kEeXLywNODUqcjcHGhWksSKnWQVP0IERvvjXRm607Swzdov5KM4bZLK+oKWg2wZR4q4Gl4qJ/K1/kdwfMYhFGmdqoH9tWH+XUPrjz7C5MKUbppdfwmfpjXKE914/TPkb41KailJ/PHmFvk0qiaJvv3bfF/dP3vTe3PAoz9QW1N6N4h8mkY8+yuHi6lTF5GGn2oVIFUByBYkAE+4vHkfX1WdeMHtcrNdxhr6uhTzJXb+LX7gCp5kNvT90Ok/IyvyjE7LF1c35EQR+R+eNeIUgl1tTJta4O8efr/rgTvTyxmqa2dtqS9/+rf5ObP8AkJb708Lxz5h6VXHP/X9MTNnniNZE288KTm/P5YiNck9MUx1FdZwB/wAjVasPKfEiABCgAQB5Cw+mMwnDjGYb0qqT/wChP/rH5fkM4rmakBgxAnxAWn1jf3xLQebzY4izKEgjyxHw+m4RdQjpO8emJKNSpDP9fIEpxlST6p/NMY0qerr7YJp0I3IX3lv9MaZZHIsD+A/XGPSct4mpgRa31Mm5xpoafHd7zHdSfIRSZeW3Xr788Je1NOdBUSecuoAHXxEXmMWBKciSSb7AQMUjtfxsCp3TMq6d1RS5I89gvpONVGh/yWeS2hJxneLBH0d4A+aoIgMsAzM5XpCoQJNrHEWbWl3jVDmCXZZDCkx0iRq8JgyQCMD5LMqKsmn4WUXqKAYmVIueZPy8sE8To1kJqUYYblSJ1COXMR69cdJRjFeqjZKpObvOTI63E6auf+MWNwDlXmDcSQ4m2CcrxSgSA2ZQ/wD6ay/k2K+MkKqB6ZEqNPdkyxi/hgXgEee2GXCOD1mWUp93P3jE+wO3vgSp03/VDwrVl/dlk+zpAbvlg7StT/0xsuTG/fU43vqX/Mownq8FrMy6q5BpxADXDc2EHfbDXIcNaS9SrUqtBALfdBsQOQ9sUPTw3XS8/uaVrJ7LN+X2JEyJ/npf/wBE/XHoyDkgAoSdgKiEn0GqThXneC5gsrJXK6gCqhQeXMbHzJjGz57uWSnpR80yxUrU0gKCfhF5jzHrA2wkdLFO78/waPS5Ti306u3lnkeplzSGoIXfrBKr6HYt58sL6mtmJaSfPHmSy7qQza4IsQb3mbyNsK8p2gro70q9SoAoJFTU0EA31XvuLjFjoL8Fcta3dWx3jZcu52Rj7HHpyNU/9N/dSB+GPVd6ig6iykSCXlSOskxjzhmYptVChwxG+m4EzzxnVKKzZ4LK+pcYNtoa0qApiwIaL4gqHB9TLncnAr0BeccudCdSW5nl61eVSTlIDZvPGrN+xgjROwjzxhX59f0wVQS5f0KGwcJe4j1jEOZU6TAt7W+W2GrZaBew+px4aI2It0/XF/ZbWWUKvZ1Iz7mIAPCPU/liREH3r+X6/piXi1KgSq01qsw+JSVFKfKfE0eseR5a5lANwY9ef+Ej64NaE21s+Z2dV/K3hsp4v1954c30P78sad/BmY/HGCiLQV9WLT8gPzxF9hZiYanPL4vzBxm9HycXcmP+G51WgsoZdmU8x+XkcS8f7LtTHe0yatEiQYuoibgeXPCHIk04Q/ETf8AP31x07hGasKZ/lBAPpBHn1+eNWm0eXCfDyn1Q0U3e3Q5YZGykY3VfP9++GOa4SBWqAHwB2C3Mx8/b2x6eGiLST68/c4xTpSTa7gXF8DGYkqDSSCdvX8jjMUZDcMzeeLsFo05WbsbT6frhjkqFxaB0N9sHLkwBMRAjEtLLGB13/XHaimgKbSsjKtahSANWEBMBm+Gemr7vvGJPtNBdqlMc/iWI9cDcbq0ly9XvArDQzaGI8QG+/MY4pmcyz/E0gbDYD0AsMaI2kaNPp+1XNjpHaztdQCvQRyrkQKitYecqSfaMc+ydahT+OpUqi5gU4vuYqM2oTA5YV11sDEifn5YgrVbmAFBuFmY8p5400o7UaHSVPCZZaXaDLEhfszaJ1eOoWYeSxHQWnrhueKLmKYFFDT0WD69PnDAfhJxXOF9m8xUqimEh9KVAGlZVoMzHhEGcXDI8By+QTva81HAANOm3g1TAYs3mQOUYM5Wx1JGpGLybd+ihaRFNKhGpKnd0iNW1w4522vjwcTdDozPda+amlTGoHYjw74Fz/HqmfVadPL0lVTOrTITyn7xj0GB2qVKKLTq0TmKCkEM4h0MgzTO9o2NvbDKT6llk82LAvHKdJ9I0AGwhBY3kEDyjDXK8QDCQtM+YmD8mt74olDs3VZGzFJxVohgxI+IAyLruCOZ8uWD81xM0FWnbW+0AkbwOhb064knYuo01O7liK5+y8WNzxSjTqlTOtgNUEkWsEU/dUb+eAeIceyNc6JGtTa+gkg7BiCpxVq+Uch3rioqqV1BvAZYkyqkgsIB5npj3O8MpCknwoKrsaZKnWVBMmTAZdhA54MVYStV34Sslwv3r4hFStl0cla+ZoFmJ+FXWd9wykb9OeLE1TLV6BiqW3Vv4TSTuZUX26YpzZKu4NVStWlTuwMQgLaYZTBuYv0vyxYMjxHK0gj0USnUS7/xSQ1jGoGQIkwQDO3lgtdbFMZWxci4rw9KTmk+cqIojwiiSBMQNWoA4K4Jl6WWcFHr1GcjeiACBNruNyd8aNW4hmiG1d3TYyCkXB5ybx8sLs/wmtR8a1KoqSzA6gWkAgeJSRBjY9cLturNBk0dIGa6i/njTQXxzvIcYzikd+rxUAKuV3IkSbRBiJ8h546L2f4ujUoYgCSATAFvMgc8cqWmlCdpS9Uw1qSWYmxyjfs4koZTTeBOGFWnGINYHljTHTQTujHcgen13x59kJubT1wWakcvb88RVq009Y5eE+TfuDhuwTeQ3BmyVO2oeIR4gP3OIqmSBBkD2E/T9MTZdtd+n7H541zNbTtM+XL/XFypxSJcBbhqbgj3BGBfsSC4ZbXgGT+GHtIyNQBVjvIsT1I8+u+AOI1pEGxO/+/zwJUYNXDYV5anNZDzDgkdOf5fXFzruyotUWKNf0P7+uKrw8xUUHfb59Dix8TnuQg3ZhPoAZ/LFNXHHd9S2nUcHuQkVixwwylA/v9cQJlWjphTxLtJTpN3NNu8rEAQASt+WoMNJjmNsU0tOoq7K4xc3gZZvKJrM6AfNiD8jjMJKPFqNIBCwJXcs4Jnc3Y6jc88Zh3XV8RNWxdzL21RVGksAxvB3I5298K148tTvBRUuUJUEbaoFp5Y5pn6GaGZptmWfU7hFabCSB4SLbHHQcpSCwiDSi+ED0H1Jxa6T4b5EmoxXeI+I5LiFVKRZKbMF8QLjmbiNjI3v6Y1y/Yql4hURoLagJ+H/AMdQ3GLcpIj9/vfGyJeZv+/nh1SUeBe3naywVjPdkaFWJNRWUBQdU+ECAIaREYpuc7FV1zCUVAdam1SCBAjVq/lidueOj8WzBRwDz2wRmqpWmBza/p5YWVbs05PoSFWaYpy6UsogpUyz6gFYxNSoRy9Nr7AYdU2eA0hYiFG3+/ngLK0VVTVJ8RsJ5Cdh+Py6Y8TO8oLdIH5m2M9NNrdPl5+xXOTbB+0tNKVMZhUVH1AMFJU1NVzZRDv5k9caUAKlMMoJB3B5bWP6YzjTtUVaYcrfUwAVpHL4gYII5DCxKBotrSoQwu4aIYeaiAvrGNcHaF3wdTRxlKKj1YE6tlqlRqZqFqnhWihPjZptpG5j6Tger2dK5laedqlCaZqak8T03IDBSJ8IM/dM2tfAlLP1K+ZmlUUxdCxCANtrDkiD0ODM9VzPd0BrpVXLsZ0gurSAq6tnA0nTBIE3AxZBPl9TTqKidqcPZX1fV/bwE3Gcm+laYenW7uTrElrgErrJJKrbeAJwl7qsDtuukaoMKTNiZCgmTIPXqcXROytSvTbMle5poAlRlBBMMVdyAIYjxagSJg4l4j2Qq0kpVKdalUpuSql/CwWGKswYnSGGr4bD0xYrGQW8G4JmKiakFSmNw+oDUDEGbAgXuOvlhuvZ6vVlftFIkIVC03Knn4iJGtibk88IwzGmlMvUUggFWJCCTyP3VvMbGbY6zwzhFGhTVaVNRYSdMFj1M3xXOUkU1Z7DmHFsvmcrRUd9mA5JUgtKCNJEC4Egt8sQdnaWa+0KtPM0mNUEAu80xqEtYiFIuJA32x0/ieVWopVwCCLzipcR4DTpUK7wHAAVadw3iO8jcKeXOTgxqXx1BTqqWGV/tlQr0K9Sm+ZVy4Vw1CdEiRFj4OcwL2PPFiyNM/ZWqVnVn0htK7AnYRcxH64qnDMistTNJ2d1KpogjWSNPhiXWRJI8VrA40y+ZIL0jT1vP/O1sAqiAdK/De5kiRI6Rha1JTWSxxuXrs5xR0/hk/wySJkSsmxHKbi1pHnhjn+KtTVNVMVNbBQ1L4WBJ8QmeQMjkQdsD9mq2VFIDTrc28Y8ZF/Cx5wDE3kRgSvV7uo+XgLk31U5X4qNUk+LyOox0Nsc+C2+rfgq2Rk/WRbGVdPhhgLGLwem5g4XZmy1I+8AY8xz+RI+WKTw/OZnhb9w410QWqWUQ4YQGDEWGoAxvMg9MXPLcQo5hQ1GqrgyLW2ibG9pGNWU7rgy1aTjlcBGQpHu185P5D6DExpgXxupbRC2gQP30xV+KcHzbM574srbJsFF/hECPWTOLe0UVYSKT6h+Y4mjP3VMFn67D2n4vXbEqZU6j3jjoAJJ+sdOuKNTetls5RWpN2sw6Hl9Y+WLTxhxVXTUIN5B6G0R8x9cUVdRtS8S1xshie7UgmmSRzJ2xHxLjpp0+8VQZYKAZMm5/DFV4c9ZalRGqMyq0ATyIB/MYYcazB0UwWVdVRhcwJjr6AnGN1JKas7/AOiRguAni2dq16ajTpUlg6q0E2EXPnb3OFXBOzRohqhpFqjAhV6A7ywHPywDms432YMjWFZlYreQFMxI6gYp2Z4vVdpNSoL2h28I9Jxoo9pUThLj88G2UHGyjjC8jplOnngAFo5ZRyXTt9MZigDPl/FUNd2O7BwJ6GChO0c8Zi/0eH/VA2vv+n5OwxTqqAQGWQY6MDKkdCCJBxFTrjvGH/kwA5mdsV/ILWpmad15hrCPU7YLzVQF9feCkPCSQVMm8gHl/rhFVWE3kxKLZalpQL78/wBB5Y2WhcGMR5KorKDqseoifO98TLUkkagByj8STfbpi1yUsIWwqztAPmUaJCqbrEauU87XsJxJxLKswsQDc3/TGud45RokKIaoSPD0Bm5/wnFdzFd2Wo7OzajKgx4ZOymJAPTbFNVx2NNXHUeL4DqpsFL7fykfjgWuoSm705dwpIDtYkC19hgbOW5kcrf64jp5tUUlyumCLkCbG3itfzwFZWVhUslX4Txatm62iqzgEEotJlpgtuAztsIDDrMYeZigmToCnpLFz/xDldWlW1BVZuZAMT5EjFc7OFUNTMuIp0vEoGxa8KB1uvO1sSZHM5ioauZC6wCO8KqHKTLL4T/ZiYsBBI52yW+dl7MfPovhz8jrxeyN+r8vyOc6+XQIlNphVkAysnkPLYxM3x7wLhFTMVVDmklOZ7xmlgB/JEyZtHU+uEFOpUf+KdRpGoFeoFshJ5n4VaLhSMWPK/YGyq93UrivJFSFDKRcTBsJGmwIvyO+NVsCNl34tmstWSklesoqMFcNlxpYjTo0RMmenimBYb4rPaDNoQuUTvmAgBK+pdFvCwmCDeLjbEWWORy7IWqPVqpUBSsqlVpqBLBRd9UxytI2wJ2p7QLnKhrVEpoVQppmKjR8NQmIcgERtFxG2FjEDHAyeWqvlIC5XSNTliamsrABN/DJAsTYEWGL6gOkGSTG5xyjhvEamVVqjUiaUwe8HSR8TeK0z4YAOOj8FzpekrObkTA5TywlT2lcyanob5hJwtr0ZtE4fGnNv2PXEDZeLD1wjiZDm3HOyVRXNShf/wABYiOhtbywDwpQWdTQYuDBIgW5dQOdsdOqpc+WBnogjAdZpWNENS0soqGYyvhhEgm0ncDniTiGYkAMStRgFFULrVhe1ZB8SwI1biRvhpn0p0hqqOEWQJMxPTbGtPJo/wADBufhIP05e+KpVb8od6htZiapWXNU/smZpaGA1KVbUjKIirSf74BjUp94MHAfEctksjTpH/qorFWS06jcgDcBrhTtHXEzU3pnwuRBkA3E7bG0+eIs9me9VaddFZLkkCGvEMOnPyM4zxqxWE8dwFVjIky3EXqoIqEEGdQPMEEEgXKyACNoJwUufzOg1NKyQBokkKdRBM/eGmPXfphNkMoaD6Qwek9g3kd1YcjE7dPbDvgGZqD+GygGDIa43K/IxI9cGM0r3z5gaQo7UZCvmnBQomlUamZ8Rm7eR2WNtjiUU9as23hX52J/DDLPD/liIIQAxMC7QAecfpiLiVbu6TVHuARYbkyABhKrlP1UBtvALSyEBqrmJMgczAF/IWxUP6Qc6xNOj90DWRA+I/WwO21+fJm/E6mYrrS2UXI6evnisdrM2WzLgiCvguADYyPPaL73xbpoWqLwX4X+SylGzHXZ0o2TWi50irUdFPmVMYRZrgxVmQyrqYM9f3zwxznDS2SoRUpoQrViHbSSDcaep36YLXMBlRc0yrVAhWBmRvpfl9ZHzGGblBucerfnyaa/Kt3LyKgyVFMeK3SYx7izZvgtdmJWmGUxBDKQbDbynGY0rUQa9pfMRSHWeTMZwAgQFNlViAf7ptPnJOGmQ4JUTSagmmRJk3Vh93zk9MGZHM92YWg0eZA/XDbPcdphdJpMWIEajEfiJO03xjnUWyzefczKqt1Y9p14ufYYU8fV9JqKxVQJOkbQdU2BNiJtjdONXH8MUzAkMJP91/hN/IYEz3DRWJLMzkqy3J2a3sY5jbC9pCn6s3YWFFrLZTeD51DXc1XtBCNsoEzsbg7QPXFrzZVEXUQAXEmeQv8AphfnOzKpT1U9RJJlXi3lMWOq4b2ONe1THQqqp+FdQ5iY+fIe+GlONSS2Pk0ypbmpXNOMcepUyAPGSCfCR8iZxVK+eq5t1pwsFjpgbT1PQD8MT5Hgr1q1RFNId2oY96+kESLCxucFcVRaNSrUpMCXsgA0hFsNvaMa9u1XWX0Hp0YxB+NZ1AUy6EGnSF//ACfmbe49ScRZKshemtPXTJB1MxtcnkCNSkACCd955rjlXQw6FTY+KQSDfnvNjh1XyDikjAKUMhWC7RGqCQA1+YsL7Ytp01CKiixu7LBxLPuKLoHdlcKpSmw0EKoCkrZbBVE77YB4Ll8ppLV3qpDKUpUhOsEMWDNshsonoedohroaFQoZV1AYDfTvABBKsDaDuLbXxLncjWpGnVqIe7qgsjbyBpDSBtv8JPnzxagDLiT0Q9buKL0FZUYKWDMsEyobxQDEgn88JaoGl23CEhQQPrc3EC8YPz3Z+q2TfNGsgUOUFMmNZB8U3sRe29sK6dGstAU6izJ8OqpBCkCIkgH+zPT0wItEYRleJ1BmFKVCBTaELLdZkGRdYkt74dcI7Q91JLa1kKiryiOsW87+fKa1mcnVpStRGpqp8UxuD8IO0iDtO3rgbM06WpQG0CCSfiJIi08rTtMcxhZ041FZiyipKzOy5LtJThZYSeVr48rdq6GpgHXw/EZsPXz8scaeLRc7mZuJkX2jbfHuTZtYp6VL1D3Y2IJYhRy68xtilUZRVtxR6PHvOq1ePq6yniWSOm28zt6nAVTtKnihlsNgZMdbYrhqig/cKClJgy03ZCNbCVarJsys0i2wAwkpZY5YVWq2EqB1bcjT++WMsYbm9zfh4oDoxG3aTtCtVe6YECxYmTJ6QpB955YrOXq6GDUswywLDQSAPIE4ircS1NOlFBM38XsZ/IYHqsQSQojfwzHt5Y1xpuKsnb5F8I2Rb8p24cKFq1UflJptP0vg/hXHVqMQ+YpNI8I0srA8pkQRGKGi94YCtq6Ab+2HeS7IVWglgNrc/S5AB98VVKNP+3+PsB0ovoXNcuxSZAIuQpBEi88jHtg/h5h1fyv5R+z8sUyvRzuWJ/hVDRGwYh/UyCSs8hNsXDIsrKCP9DbHKrJ02nFoRU1bAfmaLMjMTJ3nb97nAnEVmg0+TGQSQBckAc7fjhpkkBQGJRgR6HcT74J4dlmqAsAbWFvcnp5YkZ8JhcLFBXMpTy5qDTSNQyC0/EbA7TA9MVjP51s1VpoO7aq47p2CXIn4tR8ugBgb4e5mjSzWddWYvQoSwVTCOBbTP3SSQJBMidsR1+DjIM+ZMLqBGXpSS1MsWsxIuVXnzk46dOLjFyftPp5L4dSyEcmdsqYo93WpVVJAWh3ZVWCgBmBvMGR06XtgA51SkmkzJ8PeNpCFgJgmSswOXywNwLhlOoWZqZdZT+IX0IhLAeO4Laj4bHcjDEcDXu6qoih2bwnvCyKgO4JUzvAaD1kYu2RjFJ9AtbmVmtnJZirVEBJOgGyyZIHlOMxrmqhDsF0gAkAA6h/i+964zFmyPcQ+h6XDV9fQYEznD6Z3W/1wTVzc+QH16+2BzXC+NiNR2n7o3n5X+QxmnSizmWF+b4Oh6gDoTGEub4TVpXovN/ha1vbc8sWDv3eCiwvJm5+cbn8PliGooF7sep29hyxlqUI2ui6NepHFyonjjICDGrmL4rvFOJGs+oHSw8zP7/TE/bMqMx4bFhLGbE7W+UYrrpfZWJE7kx5Xxo0mnirTNqm5K5s9SILHmIJ5zvzsYn5YccXzNRu6pimyhBKs6wSGMlhbxKet9sS8LepRQlSpLQxgTC+YiwPKT1tzwVxHjDuhUvIPhnSJgXsb8unXljY3K+F9RsWJeO5qhm8yagldVLSzHxBqgSBAiVm3oROIct2YqVDTUMX8YEFoVSxAP9kE7kX2wuUACAuqVks1ybj4Z2/tDqcNuD1Wqqx706aI7wqSF1KCAUH87eV7dObgwMOzHB9eYTXQOYCuwdKbi8SAWjdJvby5E4Y5vLVhmHNSk9KjTcKtBVDsiaojWCAqgCxE77nAuY4guXzNR8rWdlemQGJ0srNEgmBqjkbfSce8ZCnL0p7xM0dQdnqeGpJkHnpEGJ8IJ3OI8ohDwzg1LSa1V3poz+bReDUNM/FpMQD6mQIInaXjRd6dIV2ZaGpEdwBU0SLghdIgACSBYHrhxXy4y8EPSKtSCd4raDTDKFC6ZLHwqwjms7mMV7WFL6VFQAiWrf8AkCwZQGsoA33YnlF1jyFhXB6CilVr1a2lkhhTSGetP3oYiVAE2nfa0YXZvijMlZERFXMaQylBqAWWBn7h8THVIkHa1x89nZYVDJNucwFiCDYgRBAk77mcG8L4YM9mqK96DrUM76IIgsSovuFA999jhxWQ9ieA08zmaaM5NIN/FAJBiGa/MBioEjbytjr+S4RSoVCaVKnSpkEQiAEiQRJ6AhjH/kTgrJcCytBf4OXXVEayJqH1f4vlAwLXDwafeMC2xO49PPbGPXan0anvav8AvUSN5uwuPYjJl2dlNTUZCMx0IN4UDzJN5wv7aZGhl6C1TT8KuqwpuJBAKg2kbR0J6YsgqOtlaOsicU7+knL1D3P2iov2ck6WVY8cGxBmGiYMxGrphdNWjrKW9xt+9COLUrFQpVuHLUWqtesjqZUd3MekiMajOZVnJpUK1eoxLHWwRZm5KrAAnqMe5zs8HCNRpugdQEFQE944JDaHIC3WGhiOgwPwwPlatSm9J9dSm1LRqNNxMQYEawY2gg4v7K/Mn++6w1iXO8SzasyotKioMEoUPXmCSdjytGAKlTMkd4K+sgkkXlRbxHymdtoM748pVTp0MjqFLG1obwgzIFzpH0xrnWMioGLahIIgLIF9oUHabYaNKMeEGy6B2W45UAjXBvDggAx/MkwAevrzBiw8L4nogP4SfMRuwgEWEFTYwYjkRio0uFMx8BW+6yZQ+fSdwT0+bTL8PLaqQDO8aiF8RBA+luv53z19JTqeDDtuXfhXEwulO8UFl2PL58+WDs87hTR1slMiHIkFgbkCNgeZxTuGcFzLs6MNKkDRUaQV9ALEx54uOTGmkiVX7wrbVEXHlzGMEtJUjLdH98fwV1q0VIXJUoUF7unSCqsEs4hRzEagFZufluSLTz/tPnaleuWeVIsFYgkX5x8LWuDceWOncSyVGvT0FdDXulhfmV2998c+z3A0o1FXMd4Ev4kAM8+91EQRJIKbxuRtjfpqdneXIYVYyVoiinw93q9zR/iGoYVR987gEG3Kb2tODaGaVmZc6aoRGAPdi4gkPTFwE6nfaBFjhcUdSWUkkEnUCZm99XOTzBw84q+XzlWmMrlDSYqqumpYZ+TLck+GZmNp642WQxVqlMkk04CSdIZlkLJgGTMxGMxfKf8AR8QAGrUZ52c/XVf1xmBcTtId5caTvV+FRoFpaywNh5+cYm+zBTqYrUf+ZybeixA+uMrZuN6iKIiFXVA6AmI+WAKuZQ2BeofMn8FgR64xuy5MARmM5eDUE9AL/j+WFeczWkFm1BRuWMW8/wDbEj122GlR0ED8MVPtdxdlHdBZ1A+K0Rztz98Uu85bRoR3OxWuM5nvKrNqZuSk9ByjlGPcgmoyf+mNRHMqASeV7gD3xFQphySzqvOZ/BRHyw6yufRFemieGCJJXUSZEtaAB0j8cdKMbKyOglZAlGs7htUi8EE6SW9DsP0wyyvBKgVQ5RJhpaSwJ+7ABO3KRecCZCkWh21E7DYQRB2BmBqHzHu0NYqGkKTqKlmJhTcxcmPDaw9L4LGQLTySMYK6CgcPUDwHHKAdoBAgee+CcvkhUanSQiSAQaj6Qpg7vHhGwHmY88e0q1LUEC6gQNTjTFiZkzIGxgEnriVck2vXTaaYILM8Kq3IPjIAuNheN74iIx7keEjLVkTOUQA6FkWmQxdoOm8nn6XjB9CjTr064zL9wEXXTYrJcACVCyNUMbxO8DbA3CKFF80hp0nq0kSKisS0bhqmyksJssC4EDYhlxPJ5OmKgpVhmClI2cjXTkwSLjxAEmCBeOuCwJlW4giup+zpUKbkkS+iFDs6r4VgxF4+hA2YT7PSYVaQcVAq0zVUEfDp1rBsbAX+GT7t6ddKjVAqsiVCyBFqAOFsxZmm4DR4ZgmeQxXOIURRqOv8SoFZtLadSkAgCoGEgyNN5MYCSCyDtLwQ5Ko1OoaVRyqn+GWYCSQFuBsFFvQzifs3nqtGolNFCuxTxaRsviMHlZbxBNxPSLK0qRVtVWmjKB4GDBnLctcWI3vvIE2u44VlMnRo0WqjMh3d0qFGUnTpkaFNokg6ucP6A3BYsC/0md2YqUIGvQXVzpAkamus2mYxcM7lA47xnEfzTFvX5Y5PQ4uyBEan3tAGq4RiQPEGpjeVVo8XhuJInng7vxm6iVqxou5BUjNMBTsDZgDYbwwBNxGJKzVpK4mzqi95TiFJH0F7Pq0uY0MV+JdW2oRf36HCj+k7NqmWp0iAweqreSxME2IgzHnfHPaeWLKoy61H0M7aJLjf7oAtYAliLyNuYy1qjBmdn8V2XkwsQCPvCwMbXtiRslZIjjm4xr8VzIyxyrutShTqrExqUjxAq0A6ZmDBI64CyPEjSdqgIdisAMSVvtJ5xuOkYsFGmmbLDMVFoa6ZeRTJtSWJIBlSzEnVz0kXtilrQRSCwaokywVgrkDeDBC2vJGJbAwV3bAmoSviaYG3MmBYaRcWM3wwp9n6ehKrVHDMX1rp0+G2iLavhJMyeW150q8LSh3TGotak6hoi6fASJmCbtuF2YWxBxHiep9ME0xJEwCRyEgELMAc49MR+AVbqe1874lo0hoAIEk3mfPe43xe+zvAkoKKlQaqzTLSTZrkcp+XXrih0KiCqjCAA9lkWBt5Sdr2v02x02gjsA004IHNh+X44RrNjNqZywgjvCekYHdf2MEBWtKj/FP5DEVUHmpEentscNtSRisDa/p9cZrpuNFVA9OZKnlykHkfxxHmPQ/LATVoxnqSRE3F3QDnuC5WnRGtWXvHhXMsdxYsTpTYel98TdmOGChT7yJqVbrvKIdvcj/fGmZ4k0rS0GpRq+CoP5TaGFoHMHDjJuHvI6SdgOQ9fLEhVcvVZonUexLvJlyoi5M4zE+qn1nzH++PMW9nEz2PGpKNqVvME/5pGIqzMeQUdBsPliPNZoc9/wB9cU3tF2pNFzTQK5jfVYHzA/XGFyc3tgWxi5OyGnabi60abFagFTkCZJPpvjnlbNNXfVUMn8P0wPWzRq1NdUkkm8bx0A2HljanSBJ3Vb3O8cpxqoUdiu+TZTpqKCUy1wFG8wf9OeGlIaUVSoY6l8Wxm4jzXxTYeeI+FP3bKO8JQEMVUFr8xcQCRb3vgqpT0hiGBa94DOF6gCBt5DGgtNlzcubOiqolpJvABa4ETYxbkOmNcnkWrOsNdiQCyyoAnUxja0+dsa1URKMl1OvUBTPx8odj1PvtHLEGWoKqKYEbmTLXiJ5C1/c7YJBvV7ul/DRUJBILmWQFSR4aYFieratxg/hWVq1IqPUGqIAZptBHhQWA5SABvhS1JgJDKAskwSW2sbgiL/MYZUM6opJqaVWFJsFBgWBtJv7+uFfA0Umxt2frvlc33mpIRCxkgBhcGCbTz6yLYh4zmqWZr6aR7tqrWLNuxsLAHSC4n+8CYww7M5fI16NbNZlyBTlRTUwTADBvckADmeuKyOI5gUu7QUtDVAxGlS8iIBMavujY4NuoH4DY5NclXK5kUqqlXXUjA6ZkFhzDC52gXvhn2fprQyjZ2mzd+pempZR3a+GxQxciLkkm7CMV/j9CvlylfM0tJqqO7WASymCQPiC2MEETf55xSpW1JQFNaalQ+hbwDeW6EFQbWAJM3Mh82J0EfEOIiq71tOqozEzEk7jrAO1o543p8NqioKSEM7+GmtNtQkgnSpM32t5Rh5wDM5dXRM6ne01RgBRAuSSy2gFoJqc5uOQwExCL3qVCKhYwIJZFE6SHkAGeQmIBwQCg0Sw0eMaJkn4pE2PPra0YsWV7BZ46CgQsy6jSLJrCkSpZWNgY6kjYxGE9amvdFg4Z2JkapJ1GSWuCSTO/n0xa+C9rP4dRq2ZrjMQppaQmgFQRpawmSd9/cGY79CCXJ52rlajUqbsmlSKokSaniBEACdIJEdcFf1Rk6eYp0qgrV6jialNTqIOoyV7q+mAbRO3mcJczNd2qGprqFiS0RqMyTE/vpiXgbVcu5r0g6tTYDvAv3nBUCTOokEiCDhRmO+0OUR2VaS19VZdNNaiGkQdehUUwoKcoO03wgzvBalFilde6Kkglh4CRYw4BDG33ZnbfBnEe0bvpeszVXpue7FQWViwLow3WY2jlaIOLTwLtc2bdqeYQGlUMmUBZR4SEQQVI1gm8na17G9kIyn8Rr0BlaCUQrV2Zu8CppIEAAECYJ3+uK4wqEDSDOqIIvygdTcm3lhrxqkKNV6QkNTJgk6QRup25gjbrucZwbN0EqqcwnfICGKAQAoBJAMjcwfMDEjwRinXUVhJMgQB05wPfF77Jcd1DQ8yPvfXpYDryxUeI5ii1aq1MlaRYlAbEbQrTJgSRY8hjenxMUHV6DGm2nxSQRJuTPnAsR88SUbiTgpqzOt0Xm9hPMmSf364lcdJPmdsc27P9q2ViKxGnYWO/O4/2xeeHcapVQCH3MCRA3i3XEU3xIwypyjybZhP98Bs5vBgfj5YY5iokHxC37v8ALFP472lprqSmwd7AEXUHnfnHTriucbixhJvBYKWdUzTLAG91CyIA+JeYPWMKv6yzNFwatBalH+emgEDqQBPTlgTsfl27l6rGTUc772tvvc/hi0ZBwLdcZowhGTwWzqbXtJKXEabAETBHLGYkbJpNwPljMWf8v/n5fkq3I4vxXjNXMEF4tMaRHthdpwQaBEgzI3wTksmHubAfX3xfGKirI6SSQPQy0gnpv/vhnQyoAAZgFidWmSBPM2k28+XXGtTLiQBMeQn6CZOLbxDss9FVcQWFPW8mWUknkQAPDE8xDRzOHXiNbuK7UyLLpHdGmCAyvoaStwGBN43kjmAMa5bJS5GssWB8gEEGSTYLFyeUHBdRWDyWMkFRLgegWPO8n6Y3pLTgpJdD4qjyACJGlQf5dUGIuYPLBZEeVHTQvd0FfVaRMG7bsYO1htIG9jiKmWCy8HSQWAiBM2meQNx+xNmqRpsyuf4Y8SwX8Igr93SCbRyET7LaVBXIlRpsCBqg3liSSNNov522xCHud4gJZAW0GRFvb6wfpiwdlkTuSagDaTrB5CAIs2x3Mxzwq7tWL6FRZMA7gwOW1wDv5Xm+CclxvuywKs/wWAUiwNzfyWB5YFsBTzkFylR28KKgUEuJiRJ69BAxPksxWLMsAWExvtyjaTc+2DK2Xr1A2a0hJstMxqgCAWkAATed725YVtlK4ps+tVC6VMHxRMADrvy9pxLksXHiWfr8QVDmnpJSo6g9QKQUNoMajq1CPLfnGIOxfapck7M9IOWnxQO+EqumC8eCIgA3Bnphb2NAFV8vWH8Kuio4nY3KsJ2MzfrGDuJdmTRgtXR6qt/y2ME0xZHE/dIAEDaI5WVPNmFrF0A8RZs1W7ynSjvmA7tB8LMQCFA5SbdfEYHIGoiU6roobwyCSALje0xaN58+uLLwruWUtWqNTzIYd2yD+HRvqBI1dSD5AbYrOdyr69NmLiSNd1uN94vhk8gsR0qVN/CpLeIHTqABI2BmBBFpPXDPMcDqVK9NhRWM346VNTBp7jSVfSJkeQPI42rdl3o6K1WQFAdFgkNZj8UA2KgQetrXw97McWeqgNYnWhdBLBiqjxBAd9iL+m1hhXJckUbgeR4/UpLVo1strYqKK95TH8MERAEaidREE8gMI2y+ZYVqqodNN4qiwCtJAlCQWuduXlsGPbCrWZ3rVSNDt3XeCC3hA0yALeGL7264S8Oz9ektektQlaqan1XgkEarzJg/Ii4iMH3EJeLcYGZqtmGRaWsKGUGbgKuqeZ2abdMD08o5JK7gyPp4dv3ywJT06dRYhPgbwiLEMRPWDM33GLDwNcvURlNUpmaqmnSmIh/CpBm784mRggEec4O9OrNRaiuAC3egzqiT4WAOkCI3FsL8wjIoMCDe4ErNhJ3jnHn1OLx23LGkRmKne5lancrUICkBVRmnSArLLFdVzqHQ2r/9WSmvvaRshelrhytvDJsHt8JnaeWIgFfRAxXWZUm+mA0c4kHlPXfGjU7sTyMfj7dMMDTvsVAJJBuFWTuYiYtMCSbYFVpkRMzck89pixjf/bEIRVLQBHra/wCx6Y870m6Le5tPTlztczjVy4bRAYg3Agj2IkRGDuFK5qpToMyVH8JMwJPKdwCMC5CPLVHImbXmTba58zGJKOXmogmJ0wI5Frg9LGcWFexug6KtZKbOJXTLJAIMajpsDAwPwhKJ7ta1OHWr4qhPINNuoMRf1wqmm7IjWC+HLBAEUQoAUegtjVhcnoLYMqiYYXBuPTlgZl8JPn+GMziclrIQueMXuce4EYfgPwxmJeQDnRyAqvDyIJUHqBtJ6xietw8Jp0fD8JJv/tzEGcW7iIUgKW0GoCoa3xRIn1Ej0GNeyfZyqXZszdEaFE/GRJtEeAaiZ8/XFkKqcdzOrvW3cF9jOCNUrnNV1UJTAWioUKCwF3KxyAHv6YP7ZcUWnTAAl2BgeQFzB5R+eHqsAAFEDkBYAemA+M8P1qG7sVNEuaUA940EKGJtpEk/7XXtLyysCR1K4KPwLsu1TLvnqapFMt4GEhlUAnTa5mfKRGE2WzWuspZQtNKlO6mNID6pEnw+FY6+eHee7TV6OXfKmgKbMoDESPDcSeV9rRtiuDMqo1OklIIUi3MAnrcjbnGNKLbhnafiK5nMtWu1IvKibDSBueZJBJAnfAvDs3UK1meQCAdIXeWEBRzMkGPKeQxBk+G94C0tpBEABgZvImCDuL72xYuA5CmMxS+0nu6EsXGzKYYrFtQBOm5EXMYZEK5maTMsKAxuWeRqkglrgzAjbyMYN4caa0wDqJDMC5XxR4TaLmZsS0iZAJGJM3RoCvUY6my+simB4TUE+E3jw6Yk7HyjAeWqBmYmESLKINR5ixO5HMxaB74gSXiOTbu6TmqW70MzKCbaWC6SZ6iLjl7ALIhw50qCqfxCCZUaQCZDWI3HnjTNZcKVixPqefMHc+WJMlk6pOnTrLEQpHObCImZO08xiEuWrgVJK9I6qbaaLrXLrA8cEhegHhO3RRznHQH4PTzdBXZmCxrpMkaoYTpvuJ5deYnHNv6zqU6DZdCFVm1Hw/EbajHIWA09Ppff6MOJJUoNli+o0ySpgg6SRIv0Y9eeKZJrI8X0KJxbJpQ0qtVqjMiM8qVh23UybxAm/wAsKHzQQBdZIFgeQnYkmwPva+LX/SBwxqWfLqpelUp6tIfT4vhPUHxEHSB97AnZClQTMPCnRWQ0Yb4U1hTNx4ioDWvMb3u6d1cFrMLArZ3KLlSCpy9hO5tILA3Mydt974UdkcwFrpQr+CmzaWuQwlbnVeAYmQPO2GnaPLrkicvRzLtoEM5tBbSwG8TYieW2K9SrINTPTViTeC0mVBHPYOdX+0YiRGN+1vZz7I7Ug1T7L3mpQTJJKKT4tiSIE7wo3icBZXgyurVVr0lNFdfdu0syreV3BAm42O2H/DXoVsnmnr19IUDRREF2YDwlQ0mCSBYcm2FsVZeG1mRapos3eg6SgkwphgRE73jpBw4hr9qYVGeFfT/E7tlOkkmSRTHhUwzCYFp6jEL19et3oIkRpCQAD5Xmwj6bYFcklgAbR4SLGLCDuDMkQY392WVzFArpqTqFIgarjUCNulyfKBBm0BjJDfiuQyj5FM1l3Z6ionfq4aVdjBYsZga5gXmRG+KtRrKAppwrq3eA8g0A2F4Atc7wfTB/2QqWod8simd3lSVUGAYCglrCdreuCuCcDzObo1BQp6qa+J3JAkgTGq0mAIHnffEwD3ifigq1mBdgxAUFtOm5vLdSSbmI6Y8ymVpUG/4imKqGVBWqyrNvFqAEr5xG/TDLNURmiamWpLR0US7rrMaVF41RLHxErHTmZLDinE632LJuaFAJR1Uwx0lqpsGZqfMSLzuWm1jiIDKxxXg9SiNbjuqbz3RXxE38IMwwBWSGIvHngDOZwEyKa07LAXUACLSJY3MSZ54tT8fr5jJ1csUWolNQ4ZmAemiMJUfz/dECNz1gVhuH1G0fwyNYlJBGoC5IJiRfA95DWjWLv/zKmmNIBMnYb3sDH0A5zg41BO9umPEyLUHVa1J0qMogNazXB25xEfpjatQAksJ9eX64FiHSuDZ8V6AcGdOlCepAFsEVkGned5xRuyfaAUtVNvhZhpEc9p8uWL1WW2KpHPrQ2yI2H4D8MZjGH4D8MZgYKRB2nH/DjyqpH1x0CoISBYAWjHmMxkj7K+Jol7CNKPxN++WMqMY354zGYvplSF/GaYNJgQD4SbidgSPrfFA7IIHesHAb/lfFflUPPzAPsMZjMWR4fwNWm4f70OmpSUCygRtA2xpnaKw3hFxewvbGYzFRlj7SOf8AamgoaAqgeG0Drit5YbnmNd+ePcZjVT9k6UfZRpk2JzFCTMuJn/8AKR+GGYtmaMWkLt74zGYsCKa9Vu8YajA5T646j2TGnJ8LZbFq1QMRYkTWEE8xAHyxmMwk+Bo8osHaauy1qWlmWaVaYJExEfLljmPYcTxBwbgCrAPLwMfxxmMwIewgy5Y5zo1cRqhri5g3vLX9cU/ix/4p/X/6YzGYZcgZpximFq2AHjcWEWnb0x1Ds9Wb7VlV1GAzACTABpNIA5YzGYKAU/idBftJXSukZ6moECILNIjoemJu1VNUZAgCjQwhRAiNrYzGYHUJU2Y6UM3LwTziCY9PLF37F1WVMwqkgAKQAYAMPcDkcZjMM+SIQ8RcrRlSVOikZFjJUTiv9+0hdTQFW0mLmTb1vjzGYEeAy9o0z1qxjyPvpBn1m+LFwvMuyUizs2mmoEkmB3o2nbYfIYzGYgjCf6RarMvDWZiSabEkmSfGm554SV/i9sZjMSQELqn/ADB6rjqPDjNMYzGYoqGfU8IlxmMxmKzE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spTree>
    <p:extLst>
      <p:ext uri="{BB962C8B-B14F-4D97-AF65-F5344CB8AC3E}">
        <p14:creationId xmlns:p14="http://schemas.microsoft.com/office/powerpoint/2010/main" val="39459301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6 Título"/>
          <p:cNvSpPr>
            <a:spLocks noGrp="1"/>
          </p:cNvSpPr>
          <p:nvPr>
            <p:ph sz="half" idx="1"/>
          </p:nvPr>
        </p:nvSpPr>
        <p:spPr>
          <a:xfrm>
            <a:off x="608669" y="975048"/>
            <a:ext cx="7919400" cy="4968552"/>
          </a:xfrm>
        </p:spPr>
        <p:txBody>
          <a:bodyPr>
            <a:noAutofit/>
          </a:bodyPr>
          <a:lstStyle/>
          <a:p>
            <a:pPr marL="0" lvl="0" indent="0" algn="just">
              <a:buClr>
                <a:srgbClr val="FF0000"/>
              </a:buClr>
              <a:buNone/>
            </a:pPr>
            <a:endParaRPr lang="es-GT" sz="2000" dirty="0" smtClean="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800" dirty="0" smtClean="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800" dirty="0" smtClean="0"/>
          </a:p>
          <a:p>
            <a:pPr lvl="0" algn="just">
              <a:buClr>
                <a:srgbClr val="FF0000"/>
              </a:buClr>
              <a:buFont typeface="Wingdings" panose="05000000000000000000" pitchFamily="2" charset="2"/>
              <a:buChar char="q"/>
            </a:pPr>
            <a:endParaRPr lang="es-GT" sz="800" dirty="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400" dirty="0" smtClean="0"/>
          </a:p>
          <a:p>
            <a:pPr marL="0" lvl="0" indent="0" algn="just">
              <a:buClr>
                <a:srgbClr val="FF0000"/>
              </a:buClr>
              <a:buNone/>
            </a:pPr>
            <a:endParaRPr lang="es-GT" sz="800" dirty="0" smtClean="0"/>
          </a:p>
          <a:p>
            <a:pPr lvl="1" algn="just">
              <a:buClr>
                <a:srgbClr val="FF0000"/>
              </a:buClr>
              <a:buFont typeface="Wingdings" panose="05000000000000000000" pitchFamily="2" charset="2"/>
              <a:buChar char="v"/>
            </a:pPr>
            <a:endParaRPr lang="es-GT" sz="1400" dirty="0" smtClean="0"/>
          </a:p>
          <a:p>
            <a:pPr lvl="0" algn="just">
              <a:buClr>
                <a:srgbClr val="0070C0"/>
              </a:buClr>
              <a:buFont typeface="Wingdings" panose="05000000000000000000" pitchFamily="2" charset="2"/>
              <a:buChar char="q"/>
            </a:pPr>
            <a:endParaRPr lang="es-GT" sz="1800" dirty="0" smtClean="0"/>
          </a:p>
          <a:p>
            <a:pPr lvl="0" algn="just">
              <a:buClr>
                <a:srgbClr val="0070C0"/>
              </a:buClr>
              <a:buFont typeface="Wingdings" panose="05000000000000000000" pitchFamily="2" charset="2"/>
              <a:buChar char="q"/>
            </a:pPr>
            <a:endParaRPr lang="es-GT" sz="1800" b="1" dirty="0" smtClean="0"/>
          </a:p>
          <a:p>
            <a:pPr lvl="0" algn="just">
              <a:buClr>
                <a:srgbClr val="0070C0"/>
              </a:buClr>
              <a:buFont typeface="Wingdings" panose="05000000000000000000" pitchFamily="2" charset="2"/>
              <a:buChar char="q"/>
            </a:pPr>
            <a:endParaRPr lang="es-GT" sz="1800" b="1" dirty="0"/>
          </a:p>
          <a:p>
            <a:pPr lvl="0" algn="just">
              <a:buClr>
                <a:srgbClr val="0070C0"/>
              </a:buClr>
              <a:buFont typeface="Wingdings" panose="05000000000000000000" pitchFamily="2" charset="2"/>
              <a:buChar char="q"/>
            </a:pPr>
            <a:endParaRPr lang="es-GT" sz="1800" b="1" dirty="0" smtClean="0"/>
          </a:p>
          <a:p>
            <a:pPr lvl="0" algn="just">
              <a:buClr>
                <a:srgbClr val="0070C0"/>
              </a:buClr>
              <a:buFont typeface="Wingdings" panose="05000000000000000000" pitchFamily="2" charset="2"/>
              <a:buChar char="q"/>
            </a:pPr>
            <a:endParaRPr lang="es-GT" sz="1800" b="1" dirty="0" smtClean="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smtClean="0"/>
          </a:p>
          <a:p>
            <a:pPr lvl="1">
              <a:buClr>
                <a:schemeClr val="accent3"/>
              </a:buClr>
              <a:buFont typeface="Wingdings" pitchFamily="2" charset="2"/>
              <a:buChar char="§"/>
            </a:pPr>
            <a:endParaRPr lang="es-GT" sz="1600" dirty="0"/>
          </a:p>
          <a:p>
            <a:pPr lvl="1">
              <a:buClr>
                <a:schemeClr val="accent3"/>
              </a:buClr>
              <a:buFont typeface="Wingdings" pitchFamily="2" charset="2"/>
              <a:buChar char="§"/>
            </a:pPr>
            <a:endParaRPr lang="es-GT" sz="1000" u="sng" dirty="0"/>
          </a:p>
          <a:p>
            <a:pPr lvl="1">
              <a:buClr>
                <a:schemeClr val="accent3"/>
              </a:buClr>
              <a:buFont typeface="Wingdings" pitchFamily="2" charset="2"/>
              <a:buChar char="§"/>
            </a:pPr>
            <a:endParaRPr lang="es-GT" sz="1000" u="sng" dirty="0" smtClean="0"/>
          </a:p>
          <a:p>
            <a:pPr lvl="1">
              <a:buClr>
                <a:schemeClr val="accent3"/>
              </a:buClr>
              <a:buFont typeface="Wingdings" pitchFamily="2" charset="2"/>
              <a:buChar char="§"/>
            </a:pPr>
            <a:endParaRPr lang="es-GT" sz="1400" u="sng" dirty="0"/>
          </a:p>
          <a:p>
            <a:pPr lvl="1">
              <a:buClr>
                <a:schemeClr val="accent3"/>
              </a:buClr>
              <a:buFont typeface="Wingdings" pitchFamily="2" charset="2"/>
              <a:buChar char="§"/>
            </a:pPr>
            <a:endParaRPr lang="es-GT" sz="1400" u="sng" dirty="0" smtClean="0"/>
          </a:p>
        </p:txBody>
      </p:sp>
      <p:sp>
        <p:nvSpPr>
          <p:cNvPr id="4" name="AutoShape 8" descr="Resultado de imagen para tomate podr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dirty="0"/>
          </a:p>
        </p:txBody>
      </p:sp>
      <p:sp>
        <p:nvSpPr>
          <p:cNvPr id="12" name="11 Rectángulo"/>
          <p:cNvSpPr/>
          <p:nvPr/>
        </p:nvSpPr>
        <p:spPr>
          <a:xfrm>
            <a:off x="-7259" y="0"/>
            <a:ext cx="9151257" cy="914400"/>
          </a:xfrm>
          <a:prstGeom prst="rect">
            <a:avLst/>
          </a:prstGeom>
          <a:solidFill>
            <a:srgbClr val="002060">
              <a:alpha val="77000"/>
            </a:srgbClr>
          </a:solidFill>
          <a:ln>
            <a:solidFill>
              <a:srgbClr val="00B0F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s-GT" sz="2800" b="1" dirty="0" smtClean="0"/>
              <a:t>REPRODUCCIÓN SEXUAL</a:t>
            </a:r>
            <a:endParaRPr lang="es-GT" sz="2800" b="1" dirty="0"/>
          </a:p>
        </p:txBody>
      </p:sp>
      <p:cxnSp>
        <p:nvCxnSpPr>
          <p:cNvPr id="7" name="6 Conector recto"/>
          <p:cNvCxnSpPr/>
          <p:nvPr/>
        </p:nvCxnSpPr>
        <p:spPr>
          <a:xfrm>
            <a:off x="1" y="6324600"/>
            <a:ext cx="9148556" cy="0"/>
          </a:xfrm>
          <a:prstGeom prst="line">
            <a:avLst/>
          </a:prstGeom>
          <a:ln>
            <a:solidFill>
              <a:srgbClr val="00B0F0"/>
            </a:solidFill>
          </a:ln>
        </p:spPr>
        <p:style>
          <a:lnRef idx="3">
            <a:schemeClr val="accent2"/>
          </a:lnRef>
          <a:fillRef idx="0">
            <a:schemeClr val="accent2"/>
          </a:fillRef>
          <a:effectRef idx="2">
            <a:schemeClr val="accent2"/>
          </a:effectRef>
          <a:fontRef idx="minor">
            <a:schemeClr val="tx1"/>
          </a:fontRef>
        </p:style>
      </p:cxnSp>
      <p:graphicFrame>
        <p:nvGraphicFramePr>
          <p:cNvPr id="2" name="1 Diagrama"/>
          <p:cNvGraphicFramePr/>
          <p:nvPr>
            <p:extLst>
              <p:ext uri="{D42A27DB-BD31-4B8C-83A1-F6EECF244321}">
                <p14:modId xmlns:p14="http://schemas.microsoft.com/office/powerpoint/2010/main" val="883101518"/>
              </p:ext>
            </p:extLst>
          </p:nvPr>
        </p:nvGraphicFramePr>
        <p:xfrm>
          <a:off x="990600" y="1143000"/>
          <a:ext cx="7162800" cy="477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98138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6 Título"/>
          <p:cNvSpPr>
            <a:spLocks noGrp="1"/>
          </p:cNvSpPr>
          <p:nvPr>
            <p:ph sz="half" idx="1"/>
          </p:nvPr>
        </p:nvSpPr>
        <p:spPr>
          <a:xfrm>
            <a:off x="608669" y="975048"/>
            <a:ext cx="7919400" cy="4968552"/>
          </a:xfrm>
        </p:spPr>
        <p:txBody>
          <a:bodyPr>
            <a:noAutofit/>
          </a:bodyPr>
          <a:lstStyle/>
          <a:p>
            <a:pPr lvl="0" algn="just">
              <a:buClr>
                <a:srgbClr val="FF0000"/>
              </a:buClr>
              <a:buFont typeface="Wingdings" panose="05000000000000000000" pitchFamily="2" charset="2"/>
              <a:buChar char="q"/>
            </a:pPr>
            <a:endParaRPr lang="es-GT" sz="800" dirty="0" smtClean="0"/>
          </a:p>
          <a:p>
            <a:pPr lvl="0" algn="just">
              <a:buClr>
                <a:srgbClr val="FF0000"/>
              </a:buClr>
              <a:buFont typeface="Wingdings" panose="05000000000000000000" pitchFamily="2" charset="2"/>
              <a:buChar char="q"/>
            </a:pPr>
            <a:r>
              <a:rPr lang="es-GT" sz="2000" dirty="0" smtClean="0"/>
              <a:t>Se </a:t>
            </a:r>
            <a:r>
              <a:rPr lang="es-GT" sz="2000" dirty="0"/>
              <a:t>encuentra un embrión normal de origen sexual y otros que evolucionan a partir de la </a:t>
            </a:r>
            <a:r>
              <a:rPr lang="es-GT" sz="2000" dirty="0" err="1"/>
              <a:t>nucela</a:t>
            </a:r>
            <a:r>
              <a:rPr lang="es-GT" sz="2000" dirty="0"/>
              <a:t> del óvulo; por lo que estos últimos son idénticos a la planta madre, y por su característica </a:t>
            </a:r>
            <a:r>
              <a:rPr lang="es-GT" sz="2000" dirty="0" smtClean="0"/>
              <a:t>son </a:t>
            </a:r>
            <a:r>
              <a:rPr lang="es-GT" sz="2000" dirty="0"/>
              <a:t>utilizados como patrón de </a:t>
            </a:r>
            <a:r>
              <a:rPr lang="es-GT" sz="2000" dirty="0" smtClean="0"/>
              <a:t>injerto </a:t>
            </a:r>
            <a:r>
              <a:rPr lang="es-GT" sz="2000" i="1" dirty="0" smtClean="0"/>
              <a:t>(Citrus Y Mangifera</a:t>
            </a:r>
            <a:r>
              <a:rPr lang="es-GT" sz="2000" i="1" dirty="0" smtClean="0"/>
              <a:t>)</a:t>
            </a:r>
            <a:r>
              <a:rPr lang="es-GT" sz="2000" dirty="0" smtClean="0"/>
              <a:t>, en estas especies se da la</a:t>
            </a:r>
            <a:r>
              <a:rPr lang="es-GT" sz="2000" dirty="0" smtClean="0"/>
              <a:t> </a:t>
            </a:r>
            <a:r>
              <a:rPr lang="es-GT" sz="2000" b="1" dirty="0" smtClean="0"/>
              <a:t>Embrionía adventicia</a:t>
            </a:r>
            <a:r>
              <a:rPr lang="es-GT" sz="2000" b="1" dirty="0" smtClean="0"/>
              <a:t>. </a:t>
            </a:r>
            <a:r>
              <a:rPr lang="es-GT" sz="1800" dirty="0" smtClean="0"/>
              <a:t>Se reportan algunas </a:t>
            </a:r>
            <a:r>
              <a:rPr lang="es-GT" sz="1800" dirty="0" err="1" smtClean="0"/>
              <a:t>Brachiarias</a:t>
            </a:r>
            <a:endParaRPr lang="es-GT" sz="1800" dirty="0" smtClean="0"/>
          </a:p>
          <a:p>
            <a:pPr lvl="0" algn="just">
              <a:buClr>
                <a:srgbClr val="FF0000"/>
              </a:buClr>
              <a:buFont typeface="Wingdings" panose="05000000000000000000" pitchFamily="2" charset="2"/>
              <a:buChar char="q"/>
            </a:pPr>
            <a:endParaRPr lang="es-GT" sz="2000" b="1" dirty="0"/>
          </a:p>
          <a:p>
            <a:pPr marL="0" lvl="0" indent="0" algn="just">
              <a:buClr>
                <a:srgbClr val="FF0000"/>
              </a:buClr>
              <a:buNone/>
            </a:pPr>
            <a:endParaRPr lang="es-GT" sz="2000" b="1" dirty="0" smtClean="0"/>
          </a:p>
          <a:p>
            <a:pPr lvl="0" algn="just">
              <a:buClr>
                <a:srgbClr val="FF0000"/>
              </a:buClr>
              <a:buFont typeface="Wingdings" panose="05000000000000000000" pitchFamily="2" charset="2"/>
              <a:buChar char="q"/>
            </a:pPr>
            <a:endParaRPr lang="es-GT" sz="2000" b="1" dirty="0"/>
          </a:p>
          <a:p>
            <a:pPr lvl="0" algn="just">
              <a:buClr>
                <a:srgbClr val="FF0000"/>
              </a:buClr>
              <a:buFont typeface="Wingdings" panose="05000000000000000000" pitchFamily="2" charset="2"/>
              <a:buChar char="q"/>
            </a:pPr>
            <a:endParaRPr lang="es-GT" sz="2000" b="1" dirty="0" smtClean="0"/>
          </a:p>
          <a:p>
            <a:pPr lvl="0" algn="just">
              <a:buClr>
                <a:srgbClr val="FF0000"/>
              </a:buClr>
              <a:buFont typeface="Wingdings" panose="05000000000000000000" pitchFamily="2" charset="2"/>
              <a:buChar char="q"/>
            </a:pPr>
            <a:endParaRPr lang="es-GT" sz="2000" b="1" dirty="0" smtClean="0"/>
          </a:p>
          <a:p>
            <a:pPr marL="0" lvl="0" indent="0" algn="just">
              <a:buClr>
                <a:srgbClr val="FF0000"/>
              </a:buClr>
              <a:buNone/>
            </a:pPr>
            <a:endParaRPr lang="es-GT" sz="2000" dirty="0" smtClean="0"/>
          </a:p>
          <a:p>
            <a:pPr marL="0" lvl="0" indent="0" algn="just">
              <a:buClr>
                <a:srgbClr val="FF0000"/>
              </a:buClr>
              <a:buNone/>
            </a:pPr>
            <a:endParaRPr lang="es-GT" sz="2000" dirty="0"/>
          </a:p>
          <a:p>
            <a:pPr lvl="0" algn="just">
              <a:buClr>
                <a:srgbClr val="FF0000"/>
              </a:buClr>
              <a:buFont typeface="Wingdings" panose="05000000000000000000" pitchFamily="2" charset="2"/>
              <a:buChar char="q"/>
            </a:pPr>
            <a:endParaRPr lang="es-GT" sz="1400" dirty="0" smtClean="0"/>
          </a:p>
          <a:p>
            <a:pPr marL="0" lvl="0" indent="0" algn="just">
              <a:buClr>
                <a:srgbClr val="FF0000"/>
              </a:buClr>
              <a:buNone/>
            </a:pPr>
            <a:endParaRPr lang="es-GT" sz="800" dirty="0" smtClean="0"/>
          </a:p>
          <a:p>
            <a:pPr lvl="1" algn="just">
              <a:buClr>
                <a:srgbClr val="FF0000"/>
              </a:buClr>
              <a:buFont typeface="Wingdings" panose="05000000000000000000" pitchFamily="2" charset="2"/>
              <a:buChar char="v"/>
            </a:pPr>
            <a:endParaRPr lang="es-GT" sz="1400" dirty="0" smtClean="0"/>
          </a:p>
          <a:p>
            <a:pPr lvl="0" algn="just">
              <a:buClr>
                <a:srgbClr val="0070C0"/>
              </a:buClr>
              <a:buFont typeface="Wingdings" panose="05000000000000000000" pitchFamily="2" charset="2"/>
              <a:buChar char="q"/>
            </a:pPr>
            <a:endParaRPr lang="es-GT" sz="1800" dirty="0" smtClean="0"/>
          </a:p>
          <a:p>
            <a:pPr lvl="0" algn="just">
              <a:buClr>
                <a:srgbClr val="0070C0"/>
              </a:buClr>
              <a:buFont typeface="Wingdings" panose="05000000000000000000" pitchFamily="2" charset="2"/>
              <a:buChar char="q"/>
            </a:pPr>
            <a:endParaRPr lang="es-GT" sz="1800" b="1" dirty="0" smtClean="0"/>
          </a:p>
          <a:p>
            <a:pPr lvl="0" algn="just">
              <a:buClr>
                <a:srgbClr val="0070C0"/>
              </a:buClr>
              <a:buFont typeface="Wingdings" panose="05000000000000000000" pitchFamily="2" charset="2"/>
              <a:buChar char="q"/>
            </a:pPr>
            <a:endParaRPr lang="es-GT" sz="1800" b="1" dirty="0"/>
          </a:p>
          <a:p>
            <a:pPr lvl="0" algn="just">
              <a:buClr>
                <a:srgbClr val="0070C0"/>
              </a:buClr>
              <a:buFont typeface="Wingdings" panose="05000000000000000000" pitchFamily="2" charset="2"/>
              <a:buChar char="q"/>
            </a:pPr>
            <a:endParaRPr lang="es-GT" sz="1800" b="1" dirty="0" smtClean="0"/>
          </a:p>
          <a:p>
            <a:pPr lvl="0" algn="just">
              <a:buClr>
                <a:srgbClr val="0070C0"/>
              </a:buClr>
              <a:buFont typeface="Wingdings" panose="05000000000000000000" pitchFamily="2" charset="2"/>
              <a:buChar char="q"/>
            </a:pPr>
            <a:endParaRPr lang="es-GT" sz="1800" b="1" dirty="0" smtClean="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smtClean="0"/>
          </a:p>
          <a:p>
            <a:pPr lvl="1">
              <a:buClr>
                <a:schemeClr val="accent3"/>
              </a:buClr>
              <a:buFont typeface="Wingdings" pitchFamily="2" charset="2"/>
              <a:buChar char="§"/>
            </a:pPr>
            <a:endParaRPr lang="es-GT" sz="1600" dirty="0"/>
          </a:p>
          <a:p>
            <a:pPr lvl="1">
              <a:buClr>
                <a:schemeClr val="accent3"/>
              </a:buClr>
              <a:buFont typeface="Wingdings" pitchFamily="2" charset="2"/>
              <a:buChar char="§"/>
            </a:pPr>
            <a:endParaRPr lang="es-GT" sz="1000" u="sng" dirty="0"/>
          </a:p>
          <a:p>
            <a:pPr lvl="1">
              <a:buClr>
                <a:schemeClr val="accent3"/>
              </a:buClr>
              <a:buFont typeface="Wingdings" pitchFamily="2" charset="2"/>
              <a:buChar char="§"/>
            </a:pPr>
            <a:endParaRPr lang="es-GT" sz="1000" u="sng" dirty="0" smtClean="0"/>
          </a:p>
          <a:p>
            <a:pPr lvl="1">
              <a:buClr>
                <a:schemeClr val="accent3"/>
              </a:buClr>
              <a:buFont typeface="Wingdings" pitchFamily="2" charset="2"/>
              <a:buChar char="§"/>
            </a:pPr>
            <a:endParaRPr lang="es-GT" sz="1400" u="sng" dirty="0"/>
          </a:p>
          <a:p>
            <a:pPr lvl="1">
              <a:buClr>
                <a:schemeClr val="accent3"/>
              </a:buClr>
              <a:buFont typeface="Wingdings" pitchFamily="2" charset="2"/>
              <a:buChar char="§"/>
            </a:pPr>
            <a:endParaRPr lang="es-GT" sz="1400" u="sng" dirty="0" smtClean="0"/>
          </a:p>
        </p:txBody>
      </p:sp>
      <p:sp>
        <p:nvSpPr>
          <p:cNvPr id="4" name="AutoShape 8" descr="Resultado de imagen para tomate podr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dirty="0"/>
          </a:p>
        </p:txBody>
      </p:sp>
      <p:sp>
        <p:nvSpPr>
          <p:cNvPr id="12" name="11 Rectángulo"/>
          <p:cNvSpPr/>
          <p:nvPr/>
        </p:nvSpPr>
        <p:spPr>
          <a:xfrm>
            <a:off x="-7259" y="0"/>
            <a:ext cx="9151257" cy="914400"/>
          </a:xfrm>
          <a:prstGeom prst="rect">
            <a:avLst/>
          </a:prstGeom>
          <a:solidFill>
            <a:srgbClr val="00B0F0">
              <a:alpha val="77000"/>
            </a:srgbClr>
          </a:solidFill>
          <a:ln>
            <a:solidFill>
              <a:srgbClr val="00B0F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s-GT" sz="2800" b="1" dirty="0" smtClean="0">
                <a:solidFill>
                  <a:srgbClr val="002060"/>
                </a:solidFill>
              </a:rPr>
              <a:t>Tipos de </a:t>
            </a:r>
            <a:r>
              <a:rPr lang="es-GT" sz="2800" b="1" dirty="0">
                <a:solidFill>
                  <a:srgbClr val="002060"/>
                </a:solidFill>
              </a:rPr>
              <a:t>a</a:t>
            </a:r>
            <a:r>
              <a:rPr lang="es-GT" sz="2800" b="1" dirty="0" smtClean="0">
                <a:solidFill>
                  <a:srgbClr val="002060"/>
                </a:solidFill>
              </a:rPr>
              <a:t>pomixis</a:t>
            </a:r>
            <a:endParaRPr lang="es-GT" sz="2800" b="1" dirty="0">
              <a:solidFill>
                <a:srgbClr val="002060"/>
              </a:solidFill>
            </a:endParaRPr>
          </a:p>
        </p:txBody>
      </p:sp>
      <p:cxnSp>
        <p:nvCxnSpPr>
          <p:cNvPr id="7" name="6 Conector recto"/>
          <p:cNvCxnSpPr/>
          <p:nvPr/>
        </p:nvCxnSpPr>
        <p:spPr>
          <a:xfrm>
            <a:off x="1" y="6324600"/>
            <a:ext cx="9148556" cy="0"/>
          </a:xfrm>
          <a:prstGeom prst="line">
            <a:avLst/>
          </a:prstGeom>
          <a:ln>
            <a:solidFill>
              <a:srgbClr val="002060"/>
            </a:solidFill>
          </a:ln>
        </p:spPr>
        <p:style>
          <a:lnRef idx="3">
            <a:schemeClr val="accent2"/>
          </a:lnRef>
          <a:fillRef idx="0">
            <a:schemeClr val="accent2"/>
          </a:fillRef>
          <a:effectRef idx="2">
            <a:schemeClr val="accent2"/>
          </a:effectRef>
          <a:fontRef idx="minor">
            <a:schemeClr val="tx1"/>
          </a:fontRef>
        </p:style>
      </p:cxnSp>
      <p:sp>
        <p:nvSpPr>
          <p:cNvPr id="2" name="AutoShape 2" descr="data:image/jpeg;base64,/9j/4AAQSkZJRgABAQAAAQABAAD/2wCEAAkGBxMTEhUTExMWFhUXGBoYGBgYGR0eGxobIB0aGx0aHxsgHiggGB4lGxoXITIhJSkrLi4uHR8zODMtOCgtLisBCgoKDg0OGxAQGy8mICYwLy8tMC8tLS0tLS8vLS0tLy8vLS0vLS01LS0tLS0tLS0tLS0vLS0tLS0tLS0tLS0tLf/AABEIAMIBAwMBIgACEQEDEQH/xAAcAAACAgMBAQAAAAAAAAAAAAAEBQMGAAIHAQj/xABDEAACAQIEAwYDBgIIBgIDAAABAhEDIQAEEjEFQVEGEyJhcYEykaEUQrHB0fAjUgcVcoKSsuHxJDNDU2LSosJzg5P/xAAaAQACAwEBAAAAAAAAAAAAAAABAgADBAUG/8QAMxEAAgEDAwEECgICAwEAAAAAAAECAxEhBBIxQRNRYbEUIjJxgZGh0eHwBULB8SNSYhX/2gAMAwEAAhEDEQA/AO0KuI85lxUpshMahE9DyI8wYPtiD+slPwK7+YED5tAPtOBs1xRlIVtFOdpJY/IAAfPFTajllyjKWEg7huZNSmrGzXDDowOlh8wcFRikjjjq7gEgN4vCFXxbGZ1cgu3ngj+uUJGoVCJuTUO3WBAOKHq6KftEdNxdmP8AidjTqDdHE/2W8LewkN/dxM2epDeon+IfrhGlTLVgyaQJBW4EmQbg74I4bnAaSzAYeFv7SnS31BxdGpCSuncZUmH5jO0XVlLqQwKm42IjEWR4qpppqdNQUBvEPiFjz6g4hqcRUc8K8txdEaqs216x6MJP/wA9eI6sUWLTTfQsP9ZJ/wBxP8Q/XA2RrAPVGoQX1rcc1Wf/AJBvnhNV7QJhVV44gqltIOpADYfdJI/znCekQLfQqhehWHWcCaorkwfFTA/ws3/vimVeOofuL/hGAavFvECAAIIgWBmDNuYg/M4T0qA70M13HSTmBgLi2aHdN6qfkyn8sUFuMt1I/vN+uI6nGasWqN7sSPkSRgR1UW7ZGloZKLePn+DpbZ4dRgLiufHcVbj/AJb/AOU4oY45U/mU+qL+Qxq/GHIPhpn1B/JsSOpTayGWjcYtteR0UZ9QNxjw8SX+YY52eMP0Qf3R+c40PF6h/l/wJ/64X0ld4/ofh5F64bxBdLEm7VKh9tbAfQDBf9Yp/MMc9yuZrsJAWObFEC/MjBH9YKvxVEY9Ep//AGt+GGdXPPzBHS+qsP6FwymcU1KrEi5VR6KoP+ZmwWM2vUYoVTjVMSFo+5Yj6DEX9e9Ka/Nv1wk9TFO1/MeGjvG/2Lxm64apSWbAtUP90QB/icH+7gzvR1xzxeO3vTX2LD88FUuO0j8QqL6MCPqMB6mN7MC0nVFv4nWimdJ8TQi/2mOkH2mfbE1GkFUKuygAegsMVT7Qr6TTrFiDIUgTMEc2E7nHj8ZdDpZwp6Mrr+Kx9cW7rq9vqirsrN5+jLfJ6n54CpuXrFpMUhoH9poLH2XSPdsI6fG6hHhAe33SG/AmMa5HjopqEO9y07liZJ9yTgblFXd0TsdztGzLTVOqzBWHRgDgHNJTpozjUkCf4bEewW6yTbbAlPj6HGlXiKVKiLPgTxt5t90e129lw0ancxJ6e3MQnKLXRZPdszXcEEeKBPiBM9Nse5msWVkaibgiVYEfUg/TBC5pDzGPdQPPE3t9zFenj4oqdOqoEEuCPTGYH4gJquUuuowQPn9ZxmMDck7HKlFptFzyudFJHptJNKNPVqZ+A+11PmpxXMxXLGWYk9T8/wA8BZjixaqN5EqR5cwfcA42L74zfyOocmkuDp1r0XtNq740DziNnxisBvzxzY3kYZTzcNRzy+fngGvnaqs8BiGaRAO8Qfwn3xMH62wr46zrpbWQNokj3jnyx0NLJqW18M16Ss1OxM9TMH7j+6kfjiA5euZOk8huPbn64TM2I6tZAyqY1HYc/U9BjdT2ydkn8/wdmrvjHc5JfD8jw5Kuf+mx+uMGQrf9p9v5ThUq43GEi6e6yv8AP8DzjV2XbXfw+me8YHKVf+2/+E/pjQ0GvKsIE7H0/PAy1iOZ+eJ14jVAgVagHQO364ENm62SVO023x39emSPVjAcTDidb/u1P8Z/XHv9aVv+4T/aAb/MDiQVPcsv5fkNV1NjwuH1f2IZxsuJftvWnTb+7p/yFcGp3aDVVpIJFkBfUfMy/hH1w1OknK6fHvBUnJxa2/VfcCy+XZ9thuxsB6nEwq00PhGtv5mHhHovP1PyxG/EyRHdppHwqdUD0hhPqcRnPEbJSH9yfxODBQTVmGpOSi7LyNMzmnc+Jifw+WNcvTLEAAnnbE2Wqs5gUqZ/u/64YowUWRUbnE/riipKEPXlK/zyZtTrFShZrPwF1PKE3NhNxzxIcmLw1uUj8cSO+I3c45stTUbwrHJn/K1f64IMzRK3kEeXLywNODUqcjcHGhWksSKnWQVP0IERvvjXRm607Swzdov5KM4bZLK+oKWg2wZR4q4Gl4qJ/K1/kdwfMYhFGmdqoH9tWH+XUPrjz7C5MKUbppdfwmfpjXKE914/TPkb41KailJ/PHmFvk0qiaJvv3bfF/dP3vTe3PAoz9QW1N6N4h8mkY8+yuHi6lTF5GGn2oVIFUByBYkAE+4vHkfX1WdeMHtcrNdxhr6uhTzJXb+LX7gCp5kNvT90Ok/IyvyjE7LF1c35EQR+R+eNeIUgl1tTJta4O8efr/rgTvTyxmqa2dtqS9/+rf5ObP8AkJb708Lxz5h6VXHP/X9MTNnniNZE288KTm/P5YiNck9MUx1FdZwB/wAjVasPKfEiABCgAQB5Cw+mMwnDjGYb0qqT/wChP/rH5fkM4rmakBgxAnxAWn1jf3xLQebzY4izKEgjyxHw+m4RdQjpO8emJKNSpDP9fIEpxlST6p/NMY0qerr7YJp0I3IX3lv9MaZZHIsD+A/XGPSct4mpgRa31Mm5xpoafHd7zHdSfIRSZeW3Xr788Je1NOdBUSecuoAHXxEXmMWBKciSSb7AQMUjtfxsCp3TMq6d1RS5I89gvpONVGh/yWeS2hJxneLBH0d4A+aoIgMsAzM5XpCoQJNrHEWbWl3jVDmCXZZDCkx0iRq8JgyQCMD5LMqKsmn4WUXqKAYmVIueZPy8sE8To1kJqUYYblSJ1COXMR69cdJRjFeqjZKpObvOTI63E6auf+MWNwDlXmDcSQ4m2CcrxSgSA2ZQ/wD6ay/k2K+MkKqB6ZEqNPdkyxi/hgXgEee2GXCOD1mWUp93P3jE+wO3vgSp03/VDwrVl/dlk+zpAbvlg7StT/0xsuTG/fU43vqX/Mownq8FrMy6q5BpxADXDc2EHfbDXIcNaS9SrUqtBALfdBsQOQ9sUPTw3XS8/uaVrJ7LN+X2JEyJ/npf/wBE/XHoyDkgAoSdgKiEn0GqThXneC5gsrJXK6gCqhQeXMbHzJjGz57uWSnpR80yxUrU0gKCfhF5jzHrA2wkdLFO78/waPS5Ti306u3lnkeplzSGoIXfrBKr6HYt58sL6mtmJaSfPHmSy7qQza4IsQb3mbyNsK8p2gro70q9SoAoJFTU0EA31XvuLjFjoL8Fcta3dWx3jZcu52Rj7HHpyNU/9N/dSB+GPVd6ig6iykSCXlSOskxjzhmYptVChwxG+m4EzzxnVKKzZ4LK+pcYNtoa0qApiwIaL4gqHB9TLncnAr0BeccudCdSW5nl61eVSTlIDZvPGrN+xgjROwjzxhX59f0wVQS5f0KGwcJe4j1jEOZU6TAt7W+W2GrZaBew+px4aI2It0/XF/ZbWWUKvZ1Iz7mIAPCPU/liREH3r+X6/piXi1KgSq01qsw+JSVFKfKfE0eseR5a5lANwY9ef+Ej64NaE21s+Z2dV/K3hsp4v1954c30P78sad/BmY/HGCiLQV9WLT8gPzxF9hZiYanPL4vzBxm9HycXcmP+G51WgsoZdmU8x+XkcS8f7LtTHe0yatEiQYuoibgeXPCHIk04Q/ETf8AP31x07hGasKZ/lBAPpBHn1+eNWm0eXCfDyn1Q0U3e3Q5YZGykY3VfP9++GOa4SBWqAHwB2C3Mx8/b2x6eGiLST68/c4xTpSTa7gXF8DGYkqDSSCdvX8jjMUZDcMzeeLsFo05WbsbT6frhjkqFxaB0N9sHLkwBMRAjEtLLGB13/XHaimgKbSsjKtahSANWEBMBm+Gemr7vvGJPtNBdqlMc/iWI9cDcbq0ly9XvArDQzaGI8QG+/MY4pmcyz/E0gbDYD0AsMaI2kaNPp+1XNjpHaztdQCvQRyrkQKitYecqSfaMc+ydahT+OpUqi5gU4vuYqM2oTA5YV11sDEifn5YgrVbmAFBuFmY8p5400o7UaHSVPCZZaXaDLEhfszaJ1eOoWYeSxHQWnrhueKLmKYFFDT0WD69PnDAfhJxXOF9m8xUqimEh9KVAGlZVoMzHhEGcXDI8By+QTva81HAANOm3g1TAYs3mQOUYM5Wx1JGpGLybd+ihaRFNKhGpKnd0iNW1w4522vjwcTdDozPda+amlTGoHYjw74Fz/HqmfVadPL0lVTOrTITyn7xj0GB2qVKKLTq0TmKCkEM4h0MgzTO9o2NvbDKT6llk82LAvHKdJ9I0AGwhBY3kEDyjDXK8QDCQtM+YmD8mt74olDs3VZGzFJxVohgxI+IAyLruCOZ8uWD81xM0FWnbW+0AkbwOhb064knYuo01O7liK5+y8WNzxSjTqlTOtgNUEkWsEU/dUb+eAeIceyNc6JGtTa+gkg7BiCpxVq+Uch3rioqqV1BvAZYkyqkgsIB5npj3O8MpCknwoKrsaZKnWVBMmTAZdhA54MVYStV34Sslwv3r4hFStl0cla+ZoFmJ+FXWd9wykb9OeLE1TLV6BiqW3Vv4TSTuZUX26YpzZKu4NVStWlTuwMQgLaYZTBuYv0vyxYMjxHK0gj0USnUS7/xSQ1jGoGQIkwQDO3lgtdbFMZWxci4rw9KTmk+cqIojwiiSBMQNWoA4K4Jl6WWcFHr1GcjeiACBNruNyd8aNW4hmiG1d3TYyCkXB5ybx8sLs/wmtR8a1KoqSzA6gWkAgeJSRBjY9cLturNBk0dIGa6i/njTQXxzvIcYzikd+rxUAKuV3IkSbRBiJ8h546L2f4ujUoYgCSATAFvMgc8cqWmlCdpS9Uw1qSWYmxyjfs4koZTTeBOGFWnGINYHljTHTQTujHcgen13x59kJubT1wWakcvb88RVq009Y5eE+TfuDhuwTeQ3BmyVO2oeIR4gP3OIqmSBBkD2E/T9MTZdtd+n7H541zNbTtM+XL/XFypxSJcBbhqbgj3BGBfsSC4ZbXgGT+GHtIyNQBVjvIsT1I8+u+AOI1pEGxO/+/zwJUYNXDYV5anNZDzDgkdOf5fXFzruyotUWKNf0P7+uKrw8xUUHfb59Dix8TnuQg3ZhPoAZ/LFNXHHd9S2nUcHuQkVixwwylA/v9cQJlWjphTxLtJTpN3NNu8rEAQASt+WoMNJjmNsU0tOoq7K4xc3gZZvKJrM6AfNiD8jjMJKPFqNIBCwJXcs4Jnc3Y6jc88Zh3XV8RNWxdzL21RVGksAxvB3I5298K148tTvBRUuUJUEbaoFp5Y5pn6GaGZptmWfU7hFabCSB4SLbHHQcpSCwiDSi+ED0H1Jxa6T4b5EmoxXeI+I5LiFVKRZKbMF8QLjmbiNjI3v6Y1y/Yql4hURoLagJ+H/AMdQ3GLcpIj9/vfGyJeZv+/nh1SUeBe3naywVjPdkaFWJNRWUBQdU+ECAIaREYpuc7FV1zCUVAdam1SCBAjVq/lidueOj8WzBRwDz2wRmqpWmBza/p5YWVbs05PoSFWaYpy6UsogpUyz6gFYxNSoRy9Nr7AYdU2eA0hYiFG3+/ngLK0VVTVJ8RsJ5Cdh+Py6Y8TO8oLdIH5m2M9NNrdPl5+xXOTbB+0tNKVMZhUVH1AMFJU1NVzZRDv5k9caUAKlMMoJB3B5bWP6YzjTtUVaYcrfUwAVpHL4gYII5DCxKBotrSoQwu4aIYeaiAvrGNcHaF3wdTRxlKKj1YE6tlqlRqZqFqnhWihPjZptpG5j6Tger2dK5laedqlCaZqak8T03IDBSJ8IM/dM2tfAlLP1K+ZmlUUxdCxCANtrDkiD0ODM9VzPd0BrpVXLsZ0gurSAq6tnA0nTBIE3AxZBPl9TTqKidqcPZX1fV/bwE3Gcm+laYenW7uTrElrgErrJJKrbeAJwl7qsDtuukaoMKTNiZCgmTIPXqcXROytSvTbMle5poAlRlBBMMVdyAIYjxagSJg4l4j2Qq0kpVKdalUpuSql/CwWGKswYnSGGr4bD0xYrGQW8G4JmKiakFSmNw+oDUDEGbAgXuOvlhuvZ6vVlftFIkIVC03Knn4iJGtibk88IwzGmlMvUUggFWJCCTyP3VvMbGbY6zwzhFGhTVaVNRYSdMFj1M3xXOUkU1Z7DmHFsvmcrRUd9mA5JUgtKCNJEC4Egt8sQdnaWa+0KtPM0mNUEAu80xqEtYiFIuJA32x0/ieVWopVwCCLzipcR4DTpUK7wHAAVadw3iO8jcKeXOTgxqXx1BTqqWGV/tlQr0K9Sm+ZVy4Vw1CdEiRFj4OcwL2PPFiyNM/ZWqVnVn0htK7AnYRcxH64qnDMistTNJ2d1KpogjWSNPhiXWRJI8VrA40y+ZIL0jT1vP/O1sAqiAdK/De5kiRI6Rha1JTWSxxuXrs5xR0/hk/wySJkSsmxHKbi1pHnhjn+KtTVNVMVNbBQ1L4WBJ8QmeQMjkQdsD9mq2VFIDTrc28Y8ZF/Cx5wDE3kRgSvV7uo+XgLk31U5X4qNUk+LyOox0Nsc+C2+rfgq2Rk/WRbGVdPhhgLGLwem5g4XZmy1I+8AY8xz+RI+WKTw/OZnhb9w410QWqWUQ4YQGDEWGoAxvMg9MXPLcQo5hQ1GqrgyLW2ibG9pGNWU7rgy1aTjlcBGQpHu185P5D6DExpgXxupbRC2gQP30xV+KcHzbM574srbJsFF/hECPWTOLe0UVYSKT6h+Y4mjP3VMFn67D2n4vXbEqZU6j3jjoAJJ+sdOuKNTetls5RWpN2sw6Hl9Y+WLTxhxVXTUIN5B6G0R8x9cUVdRtS8S1xshie7UgmmSRzJ2xHxLjpp0+8VQZYKAZMm5/DFV4c9ZalRGqMyq0ATyIB/MYYcazB0UwWVdVRhcwJjr6AnGN1JKas7/AOiRguAni2dq16ajTpUlg6q0E2EXPnb3OFXBOzRohqhpFqjAhV6A7ywHPywDms432YMjWFZlYreQFMxI6gYp2Z4vVdpNSoL2h28I9Jxoo9pUThLj88G2UHGyjjC8jplOnngAFo5ZRyXTt9MZigDPl/FUNd2O7BwJ6GChO0c8Zi/0eH/VA2vv+n5OwxTqqAQGWQY6MDKkdCCJBxFTrjvGH/kwA5mdsV/ILWpmad15hrCPU7YLzVQF9feCkPCSQVMm8gHl/rhFVWE3kxKLZalpQL78/wBB5Y2WhcGMR5KorKDqseoifO98TLUkkagByj8STfbpi1yUsIWwqztAPmUaJCqbrEauU87XsJxJxLKswsQDc3/TGud45RokKIaoSPD0Bm5/wnFdzFd2Wo7OzajKgx4ZOymJAPTbFNVx2NNXHUeL4DqpsFL7fykfjgWuoSm705dwpIDtYkC19hgbOW5kcrf64jp5tUUlyumCLkCbG3itfzwFZWVhUslX4Txatm62iqzgEEotJlpgtuAztsIDDrMYeZigmToCnpLFz/xDldWlW1BVZuZAMT5EjFc7OFUNTMuIp0vEoGxa8KB1uvO1sSZHM5ioauZC6wCO8KqHKTLL4T/ZiYsBBI52yW+dl7MfPovhz8jrxeyN+r8vyOc6+XQIlNphVkAysnkPLYxM3x7wLhFTMVVDmklOZ7xmlgB/JEyZtHU+uEFOpUf+KdRpGoFeoFshJ5n4VaLhSMWPK/YGyq93UrivJFSFDKRcTBsJGmwIvyO+NVsCNl34tmstWSklesoqMFcNlxpYjTo0RMmenimBYb4rPaDNoQuUTvmAgBK+pdFvCwmCDeLjbEWWORy7IWqPVqpUBSsqlVpqBLBRd9UxytI2wJ2p7QLnKhrVEpoVQppmKjR8NQmIcgERtFxG2FjEDHAyeWqvlIC5XSNTliamsrABN/DJAsTYEWGL6gOkGSTG5xyjhvEamVVqjUiaUwe8HSR8TeK0z4YAOOj8FzpekrObkTA5TywlT2lcyanob5hJwtr0ZtE4fGnNv2PXEDZeLD1wjiZDm3HOyVRXNShf/wABYiOhtbywDwpQWdTQYuDBIgW5dQOdsdOqpc+WBnogjAdZpWNENS0soqGYyvhhEgm0ncDniTiGYkAMStRgFFULrVhe1ZB8SwI1biRvhpn0p0hqqOEWQJMxPTbGtPJo/wADBufhIP05e+KpVb8od6htZiapWXNU/smZpaGA1KVbUjKIirSf74BjUp94MHAfEctksjTpH/qorFWS06jcgDcBrhTtHXEzU3pnwuRBkA3E7bG0+eIs9me9VaddFZLkkCGvEMOnPyM4zxqxWE8dwFVjIky3EXqoIqEEGdQPMEEEgXKyACNoJwUufzOg1NKyQBokkKdRBM/eGmPXfphNkMoaD6Qwek9g3kd1YcjE7dPbDvgGZqD+GygGDIa43K/IxI9cGM0r3z5gaQo7UZCvmnBQomlUamZ8Rm7eR2WNtjiUU9as23hX52J/DDLPD/liIIQAxMC7QAecfpiLiVbu6TVHuARYbkyABhKrlP1UBtvALSyEBqrmJMgczAF/IWxUP6Qc6xNOj90DWRA+I/WwO21+fJm/E6mYrrS2UXI6evnisdrM2WzLgiCvguADYyPPaL73xbpoWqLwX4X+SylGzHXZ0o2TWi50irUdFPmVMYRZrgxVmQyrqYM9f3zwxznDS2SoRUpoQrViHbSSDcaep36YLXMBlRc0yrVAhWBmRvpfl9ZHzGGblBucerfnyaa/Kt3LyKgyVFMeK3SYx7izZvgtdmJWmGUxBDKQbDbynGY0rUQa9pfMRSHWeTMZwAgQFNlViAf7ptPnJOGmQ4JUTSagmmRJk3Vh93zk9MGZHM92YWg0eZA/XDbPcdphdJpMWIEajEfiJO03xjnUWyzefczKqt1Y9p14ufYYU8fV9JqKxVQJOkbQdU2BNiJtjdONXH8MUzAkMJP91/hN/IYEz3DRWJLMzkqy3J2a3sY5jbC9pCn6s3YWFFrLZTeD51DXc1XtBCNsoEzsbg7QPXFrzZVEXUQAXEmeQv8AphfnOzKpT1U9RJJlXi3lMWOq4b2ONe1THQqqp+FdQ5iY+fIe+GlONSS2Pk0ypbmpXNOMcepUyAPGSCfCR8iZxVK+eq5t1pwsFjpgbT1PQD8MT5Hgr1q1RFNId2oY96+kESLCxucFcVRaNSrUpMCXsgA0hFsNvaMa9u1XWX0Hp0YxB+NZ1AUy6EGnSF//ACfmbe49ScRZKshemtPXTJB1MxtcnkCNSkACCd955rjlXQw6FTY+KQSDfnvNjh1XyDikjAKUMhWC7RGqCQA1+YsL7Ytp01CKiixu7LBxLPuKLoHdlcKpSmw0EKoCkrZbBVE77YB4Ll8ppLV3qpDKUpUhOsEMWDNshsonoedohroaFQoZV1AYDfTvABBKsDaDuLbXxLncjWpGnVqIe7qgsjbyBpDSBtv8JPnzxagDLiT0Q9buKL0FZUYKWDMsEyobxQDEgn88JaoGl23CEhQQPrc3EC8YPz3Z+q2TfNGsgUOUFMmNZB8U3sRe29sK6dGstAU6izJ8OqpBCkCIkgH+zPT0wItEYRleJ1BmFKVCBTaELLdZkGRdYkt74dcI7Q91JLa1kKiryiOsW87+fKa1mcnVpStRGpqp8UxuD8IO0iDtO3rgbM06WpQG0CCSfiJIi08rTtMcxhZ041FZiyipKzOy5LtJThZYSeVr48rdq6GpgHXw/EZsPXz8scaeLRc7mZuJkX2jbfHuTZtYp6VL1D3Y2IJYhRy68xtilUZRVtxR6PHvOq1ePq6yniWSOm28zt6nAVTtKnihlsNgZMdbYrhqig/cKClJgy03ZCNbCVarJsys0i2wAwkpZY5YVWq2EqB1bcjT++WMsYbm9zfh4oDoxG3aTtCtVe6YECxYmTJ6QpB955YrOXq6GDUswywLDQSAPIE4ircS1NOlFBM38XsZ/IYHqsQSQojfwzHt5Y1xpuKsnb5F8I2Rb8p24cKFq1UflJptP0vg/hXHVqMQ+YpNI8I0srA8pkQRGKGi94YCtq6Ab+2HeS7IVWglgNrc/S5AB98VVKNP+3+PsB0ovoXNcuxSZAIuQpBEi88jHtg/h5h1fyv5R+z8sUyvRzuWJ/hVDRGwYh/UyCSs8hNsXDIsrKCP9DbHKrJ02nFoRU1bAfmaLMjMTJ3nb97nAnEVmg0+TGQSQBckAc7fjhpkkBQGJRgR6HcT74J4dlmqAsAbWFvcnp5YkZ8JhcLFBXMpTy5qDTSNQyC0/EbA7TA9MVjP51s1VpoO7aq47p2CXIn4tR8ugBgb4e5mjSzWddWYvQoSwVTCOBbTP3SSQJBMidsR1+DjIM+ZMLqBGXpSS1MsWsxIuVXnzk46dOLjFyftPp5L4dSyEcmdsqYo93WpVVJAWh3ZVWCgBmBvMGR06XtgA51SkmkzJ8PeNpCFgJgmSswOXywNwLhlOoWZqZdZT+IX0IhLAeO4Laj4bHcjDEcDXu6qoih2bwnvCyKgO4JUzvAaD1kYu2RjFJ9AtbmVmtnJZirVEBJOgGyyZIHlOMxrmqhDsF0gAkAA6h/i+964zFmyPcQ+h6XDV9fQYEznD6Z3W/1wTVzc+QH16+2BzXC+NiNR2n7o3n5X+QxmnSizmWF+b4Oh6gDoTGEub4TVpXovN/ha1vbc8sWDv3eCiwvJm5+cbn8PliGooF7sep29hyxlqUI2ui6NepHFyonjjICDGrmL4rvFOJGs+oHSw8zP7/TE/bMqMx4bFhLGbE7W+UYrrpfZWJE7kx5Xxo0mnirTNqm5K5s9SILHmIJ5zvzsYn5YccXzNRu6pimyhBKs6wSGMlhbxKet9sS8LepRQlSpLQxgTC+YiwPKT1tzwVxHjDuhUvIPhnSJgXsb8unXljY3K+F9RsWJeO5qhm8yagldVLSzHxBqgSBAiVm3oROIct2YqVDTUMX8YEFoVSxAP9kE7kX2wuUACAuqVks1ybj4Z2/tDqcNuD1Wqqx706aI7wqSF1KCAUH87eV7dObgwMOzHB9eYTXQOYCuwdKbi8SAWjdJvby5E4Y5vLVhmHNSk9KjTcKtBVDsiaojWCAqgCxE77nAuY4guXzNR8rWdlemQGJ0srNEgmBqjkbfSce8ZCnL0p7xM0dQdnqeGpJkHnpEGJ8IJ3OI8ohDwzg1LSa1V3poz+bReDUNM/FpMQD6mQIInaXjRd6dIV2ZaGpEdwBU0SLghdIgACSBYHrhxXy4y8EPSKtSCd4raDTDKFC6ZLHwqwjms7mMV7WFL6VFQAiWrf8AkCwZQGsoA33YnlF1jyFhXB6CilVr1a2lkhhTSGetP3oYiVAE2nfa0YXZvijMlZERFXMaQylBqAWWBn7h8THVIkHa1x89nZYVDJNucwFiCDYgRBAk77mcG8L4YM9mqK96DrUM76IIgsSovuFA999jhxWQ9ieA08zmaaM5NIN/FAJBiGa/MBioEjbytjr+S4RSoVCaVKnSpkEQiAEiQRJ6AhjH/kTgrJcCytBf4OXXVEayJqH1f4vlAwLXDwafeMC2xO49PPbGPXan0anvav8AvUSN5uwuPYjJl2dlNTUZCMx0IN4UDzJN5wv7aZGhl6C1TT8KuqwpuJBAKg2kbR0J6YsgqOtlaOsicU7+knL1D3P2iov2ck6WVY8cGxBmGiYMxGrphdNWjrKW9xt+9COLUrFQpVuHLUWqtesjqZUd3MekiMajOZVnJpUK1eoxLHWwRZm5KrAAnqMe5zs8HCNRpugdQEFQE944JDaHIC3WGhiOgwPwwPlatSm9J9dSm1LRqNNxMQYEawY2gg4v7K/Mn++6w1iXO8SzasyotKioMEoUPXmCSdjytGAKlTMkd4K+sgkkXlRbxHymdtoM748pVTp0MjqFLG1obwgzIFzpH0xrnWMioGLahIIgLIF9oUHabYaNKMeEGy6B2W45UAjXBvDggAx/MkwAevrzBiw8L4nogP4SfMRuwgEWEFTYwYjkRio0uFMx8BW+6yZQ+fSdwT0+bTL8PLaqQDO8aiF8RBA+luv53z19JTqeDDtuXfhXEwulO8UFl2PL58+WDs87hTR1slMiHIkFgbkCNgeZxTuGcFzLs6MNKkDRUaQV9ALEx54uOTGmkiVX7wrbVEXHlzGMEtJUjLdH98fwV1q0VIXJUoUF7unSCqsEs4hRzEagFZufluSLTz/tPnaleuWeVIsFYgkX5x8LWuDceWOncSyVGvT0FdDXulhfmV2998c+z3A0o1FXMd4Ev4kAM8+91EQRJIKbxuRtjfpqdneXIYVYyVoiinw93q9zR/iGoYVR987gEG3Kb2tODaGaVmZc6aoRGAPdi4gkPTFwE6nfaBFjhcUdSWUkkEnUCZm99XOTzBw84q+XzlWmMrlDSYqqumpYZ+TLck+GZmNp642WQxVqlMkk04CSdIZlkLJgGTMxGMxfKf8AR8QAGrUZ52c/XVf1xmBcTtId5caTvV+FRoFpaywNh5+cYm+zBTqYrUf+ZybeixA+uMrZuN6iKIiFXVA6AmI+WAKuZQ2BeofMn8FgR64xuy5MARmM5eDUE9AL/j+WFeczWkFm1BRuWMW8/wDbEj122GlR0ED8MVPtdxdlHdBZ1A+K0Rztz98Uu85bRoR3OxWuM5nvKrNqZuSk9ByjlGPcgmoyf+mNRHMqASeV7gD3xFQphySzqvOZ/BRHyw6yufRFemieGCJJXUSZEtaAB0j8cdKMbKyOglZAlGs7htUi8EE6SW9DsP0wyyvBKgVQ5RJhpaSwJ+7ABO3KRecCZCkWh21E7DYQRB2BmBqHzHu0NYqGkKTqKlmJhTcxcmPDaw9L4LGQLTySMYK6CgcPUDwHHKAdoBAgee+CcvkhUanSQiSAQaj6Qpg7vHhGwHmY88e0q1LUEC6gQNTjTFiZkzIGxgEnriVck2vXTaaYILM8Kq3IPjIAuNheN74iIx7keEjLVkTOUQA6FkWmQxdoOm8nn6XjB9CjTr064zL9wEXXTYrJcACVCyNUMbxO8DbA3CKFF80hp0nq0kSKisS0bhqmyksJssC4EDYhlxPJ5OmKgpVhmClI2cjXTkwSLjxAEmCBeOuCwJlW4giup+zpUKbkkS+iFDs6r4VgxF4+hA2YT7PSYVaQcVAq0zVUEfDp1rBsbAX+GT7t6ddKjVAqsiVCyBFqAOFsxZmm4DR4ZgmeQxXOIURRqOv8SoFZtLadSkAgCoGEgyNN5MYCSCyDtLwQ5Ko1OoaVRyqn+GWYCSQFuBsFFvQzifs3nqtGolNFCuxTxaRsviMHlZbxBNxPSLK0qRVtVWmjKB4GDBnLctcWI3vvIE2u44VlMnRo0WqjMh3d0qFGUnTpkaFNokg6ucP6A3BYsC/0md2YqUIGvQXVzpAkamus2mYxcM7lA47xnEfzTFvX5Y5PQ4uyBEan3tAGq4RiQPEGpjeVVo8XhuJInng7vxm6iVqxou5BUjNMBTsDZgDYbwwBNxGJKzVpK4mzqi95TiFJH0F7Pq0uY0MV+JdW2oRf36HCj+k7NqmWp0iAweqreSxME2IgzHnfHPaeWLKoy61H0M7aJLjf7oAtYAliLyNuYy1qjBmdn8V2XkwsQCPvCwMbXtiRslZIjjm4xr8VzIyxyrutShTqrExqUjxAq0A6ZmDBI64CyPEjSdqgIdisAMSVvtJ5xuOkYsFGmmbLDMVFoa6ZeRTJtSWJIBlSzEnVz0kXtilrQRSCwaokywVgrkDeDBC2vJGJbAwV3bAmoSviaYG3MmBYaRcWM3wwp9n6ehKrVHDMX1rp0+G2iLavhJMyeW150q8LSh3TGotak6hoi6fASJmCbtuF2YWxBxHiep9ME0xJEwCRyEgELMAc49MR+AVbqe1874lo0hoAIEk3mfPe43xe+zvAkoKKlQaqzTLSTZrkcp+XXrih0KiCqjCAA9lkWBt5Sdr2v02x02gjsA004IHNh+X44RrNjNqZywgjvCekYHdf2MEBWtKj/FP5DEVUHmpEentscNtSRisDa/p9cZrpuNFVA9OZKnlykHkfxxHmPQ/LATVoxnqSRE3F3QDnuC5WnRGtWXvHhXMsdxYsTpTYel98TdmOGChT7yJqVbrvKIdvcj/fGmZ4k0rS0GpRq+CoP5TaGFoHMHDjJuHvI6SdgOQ9fLEhVcvVZonUexLvJlyoi5M4zE+qn1nzH++PMW9nEz2PGpKNqVvME/5pGIqzMeQUdBsPliPNZoc9/wB9cU3tF2pNFzTQK5jfVYHzA/XGFyc3tgWxi5OyGnabi60abFagFTkCZJPpvjnlbNNXfVUMn8P0wPWzRq1NdUkkm8bx0A2HljanSBJ3Vb3O8cpxqoUdiu+TZTpqKCUy1wFG8wf9OeGlIaUVSoY6l8Wxm4jzXxTYeeI+FP3bKO8JQEMVUFr8xcQCRb3vgqpT0hiGBa94DOF6gCBt5DGgtNlzcubOiqolpJvABa4ETYxbkOmNcnkWrOsNdiQCyyoAnUxja0+dsa1URKMl1OvUBTPx8odj1PvtHLEGWoKqKYEbmTLXiJ5C1/c7YJBvV7ul/DRUJBILmWQFSR4aYFieratxg/hWVq1IqPUGqIAZptBHhQWA5SABvhS1JgJDKAskwSW2sbgiL/MYZUM6opJqaVWFJsFBgWBtJv7+uFfA0Umxt2frvlc33mpIRCxkgBhcGCbTz6yLYh4zmqWZr6aR7tqrWLNuxsLAHSC4n+8CYww7M5fI16NbNZlyBTlRTUwTADBvckADmeuKyOI5gUu7QUtDVAxGlS8iIBMavujY4NuoH4DY5NclXK5kUqqlXXUjA6ZkFhzDC52gXvhn2fprQyjZ2mzd+pempZR3a+GxQxciLkkm7CMV/j9CvlylfM0tJqqO7WASymCQPiC2MEETf55xSpW1JQFNaalQ+hbwDeW6EFQbWAJM3Mh82J0EfEOIiq71tOqozEzEk7jrAO1o543p8NqioKSEM7+GmtNtQkgnSpM32t5Rh5wDM5dXRM6ne01RgBRAuSSy2gFoJqc5uOQwExCL3qVCKhYwIJZFE6SHkAGeQmIBwQCg0Sw0eMaJkn4pE2PPra0YsWV7BZ46CgQsy6jSLJrCkSpZWNgY6kjYxGE9amvdFg4Z2JkapJ1GSWuCSTO/n0xa+C9rP4dRq2ZrjMQppaQmgFQRpawmSd9/cGY79CCXJ52rlajUqbsmlSKokSaniBEACdIJEdcFf1Rk6eYp0qgrV6jialNTqIOoyV7q+mAbRO3mcJczNd2qGprqFiS0RqMyTE/vpiXgbVcu5r0g6tTYDvAv3nBUCTOokEiCDhRmO+0OUR2VaS19VZdNNaiGkQdehUUwoKcoO03wgzvBalFilde6Kkglh4CRYw4BDG33ZnbfBnEe0bvpeszVXpue7FQWViwLow3WY2jlaIOLTwLtc2bdqeYQGlUMmUBZR4SEQQVI1gm8na17G9kIyn8Rr0BlaCUQrV2Zu8CppIEAAECYJ3+uK4wqEDSDOqIIvygdTcm3lhrxqkKNV6QkNTJgk6QRup25gjbrucZwbN0EqqcwnfICGKAQAoBJAMjcwfMDEjwRinXUVhJMgQB05wPfF77Jcd1DQ8yPvfXpYDryxUeI5ii1aq1MlaRYlAbEbQrTJgSRY8hjenxMUHV6DGm2nxSQRJuTPnAsR88SUbiTgpqzOt0Xm9hPMmSf364lcdJPmdsc27P9q2ViKxGnYWO/O4/2xeeHcapVQCH3MCRA3i3XEU3xIwypyjybZhP98Bs5vBgfj5YY5iokHxC37v8ALFP472lprqSmwd7AEXUHnfnHTriucbixhJvBYKWdUzTLAG91CyIA+JeYPWMKv6yzNFwatBalH+emgEDqQBPTlgTsfl27l6rGTUc772tvvc/hi0ZBwLdcZowhGTwWzqbXtJKXEabAETBHLGYkbJpNwPljMWf8v/n5fkq3I4vxXjNXMEF4tMaRHthdpwQaBEgzI3wTksmHubAfX3xfGKirI6SSQPQy0gnpv/vhnQyoAAZgFidWmSBPM2k28+XXGtTLiQBMeQn6CZOLbxDss9FVcQWFPW8mWUknkQAPDE8xDRzOHXiNbuK7UyLLpHdGmCAyvoaStwGBN43kjmAMa5bJS5GssWB8gEEGSTYLFyeUHBdRWDyWMkFRLgegWPO8n6Y3pLTgpJdD4qjyACJGlQf5dUGIuYPLBZEeVHTQvd0FfVaRMG7bsYO1htIG9jiKmWCy8HSQWAiBM2meQNx+xNmqRpsyuf4Y8SwX8Igr93SCbRyET7LaVBXIlRpsCBqg3liSSNNov522xCHud4gJZAW0GRFvb6wfpiwdlkTuSagDaTrB5CAIs2x3Mxzwq7tWL6FRZMA7gwOW1wDv5Xm+CclxvuywKs/wWAUiwNzfyWB5YFsBTzkFylR28KKgUEuJiRJ69BAxPksxWLMsAWExvtyjaTc+2DK2Xr1A2a0hJstMxqgCAWkAATed725YVtlK4ps+tVC6VMHxRMADrvy9pxLksXHiWfr8QVDmnpJSo6g9QKQUNoMajq1CPLfnGIOxfapck7M9IOWnxQO+EqumC8eCIgA3Bnphb2NAFV8vWH8Kuio4nY3KsJ2MzfrGDuJdmTRgtXR6qt/y2ME0xZHE/dIAEDaI5WVPNmFrF0A8RZs1W7ynSjvmA7tB8LMQCFA5SbdfEYHIGoiU6roobwyCSALje0xaN58+uLLwruWUtWqNTzIYd2yD+HRvqBI1dSD5AbYrOdyr69NmLiSNd1uN94vhk8gsR0qVN/CpLeIHTqABI2BmBBFpPXDPMcDqVK9NhRWM346VNTBp7jSVfSJkeQPI42rdl3o6K1WQFAdFgkNZj8UA2KgQetrXw97McWeqgNYnWhdBLBiqjxBAd9iL+m1hhXJckUbgeR4/UpLVo1strYqKK95TH8MERAEaidREE8gMI2y+ZYVqqodNN4qiwCtJAlCQWuduXlsGPbCrWZ3rVSNDt3XeCC3hA0yALeGL7264S8Oz9ektektQlaqan1XgkEarzJg/Ii4iMH3EJeLcYGZqtmGRaWsKGUGbgKuqeZ2abdMD08o5JK7gyPp4dv3ywJT06dRYhPgbwiLEMRPWDM33GLDwNcvURlNUpmaqmnSmIh/CpBm784mRggEec4O9OrNRaiuAC3egzqiT4WAOkCI3FsL8wjIoMCDe4ErNhJ3jnHn1OLx23LGkRmKne5lancrUICkBVRmnSArLLFdVzqHQ2r/9WSmvvaRshelrhytvDJsHt8JnaeWIgFfRAxXWZUm+mA0c4kHlPXfGjU7sTyMfj7dMMDTvsVAJJBuFWTuYiYtMCSbYFVpkRMzck89pixjf/bEIRVLQBHra/wCx6Y870m6Le5tPTlztczjVy4bRAYg3Agj2IkRGDuFK5qpToMyVH8JMwJPKdwCMC5CPLVHImbXmTba58zGJKOXmogmJ0wI5Frg9LGcWFexug6KtZKbOJXTLJAIMajpsDAwPwhKJ7ta1OHWr4qhPINNuoMRf1wqmm7IjWC+HLBAEUQoAUegtjVhcnoLYMqiYYXBuPTlgZl8JPn+GMziclrIQueMXuce4EYfgPwxmJeQDnRyAqvDyIJUHqBtJ6xietw8Jp0fD8JJv/tzEGcW7iIUgKW0GoCoa3xRIn1Ej0GNeyfZyqXZszdEaFE/GRJtEeAaiZ8/XFkKqcdzOrvW3cF9jOCNUrnNV1UJTAWioUKCwF3KxyAHv6YP7ZcUWnTAAl2BgeQFzB5R+eHqsAAFEDkBYAemA+M8P1qG7sVNEuaUA940EKGJtpEk/7XXtLyysCR1K4KPwLsu1TLvnqapFMt4GEhlUAnTa5mfKRGE2WzWuspZQtNKlO6mNID6pEnw+FY6+eHee7TV6OXfKmgKbMoDESPDcSeV9rRtiuDMqo1OklIIUi3MAnrcjbnGNKLbhnafiK5nMtWu1IvKibDSBueZJBJAnfAvDs3UK1meQCAdIXeWEBRzMkGPKeQxBk+G94C0tpBEABgZvImCDuL72xYuA5CmMxS+0nu6EsXGzKYYrFtQBOm5EXMYZEK5maTMsKAxuWeRqkglrgzAjbyMYN4caa0wDqJDMC5XxR4TaLmZsS0iZAJGJM3RoCvUY6my+simB4TUE+E3jw6Yk7HyjAeWqBmYmESLKINR5ixO5HMxaB74gSXiOTbu6TmqW70MzKCbaWC6SZ6iLjl7ALIhw50qCqfxCCZUaQCZDWI3HnjTNZcKVixPqefMHc+WJMlk6pOnTrLEQpHObCImZO08xiEuWrgVJK9I6qbaaLrXLrA8cEhegHhO3RRznHQH4PTzdBXZmCxrpMkaoYTpvuJ5deYnHNv6zqU6DZdCFVm1Hw/EbajHIWA09Ppff6MOJJUoNli+o0ySpgg6SRIv0Y9eeKZJrI8X0KJxbJpQ0qtVqjMiM8qVh23UybxAm/wAsKHzQQBdZIFgeQnYkmwPva+LX/SBwxqWfLqpelUp6tIfT4vhPUHxEHSB97AnZClQTMPCnRWQ0Yb4U1hTNx4ioDWvMb3u6d1cFrMLArZ3KLlSCpy9hO5tILA3Mydt974UdkcwFrpQr+CmzaWuQwlbnVeAYmQPO2GnaPLrkicvRzLtoEM5tBbSwG8TYieW2K9SrINTPTViTeC0mVBHPYOdX+0YiRGN+1vZz7I7Ug1T7L3mpQTJJKKT4tiSIE7wo3icBZXgyurVVr0lNFdfdu0syreV3BAm42O2H/DXoVsnmnr19IUDRREF2YDwlQ0mCSBYcm2FsVZeG1mRapos3eg6SgkwphgRE73jpBw4hr9qYVGeFfT/E7tlOkkmSRTHhUwzCYFp6jEL19et3oIkRpCQAD5Xmwj6bYFcklgAbR4SLGLCDuDMkQY392WVzFArpqTqFIgarjUCNulyfKBBm0BjJDfiuQyj5FM1l3Z6ionfq4aVdjBYsZga5gXmRG+KtRrKAppwrq3eA8g0A2F4Atc7wfTB/2QqWod8simd3lSVUGAYCglrCdreuCuCcDzObo1BQp6qa+J3JAkgTGq0mAIHnffEwD3ifigq1mBdgxAUFtOm5vLdSSbmI6Y8ymVpUG/4imKqGVBWqyrNvFqAEr5xG/TDLNURmiamWpLR0US7rrMaVF41RLHxErHTmZLDinE632LJuaFAJR1Uwx0lqpsGZqfMSLzuWm1jiIDKxxXg9SiNbjuqbz3RXxE38IMwwBWSGIvHngDOZwEyKa07LAXUACLSJY3MSZ54tT8fr5jJ1csUWolNQ4ZmAemiMJUfz/dECNz1gVhuH1G0fwyNYlJBGoC5IJiRfA95DWjWLv/zKmmNIBMnYb3sDH0A5zg41BO9umPEyLUHVa1J0qMogNazXB25xEfpjatQAksJ9eX64FiHSuDZ8V6AcGdOlCepAFsEVkGned5xRuyfaAUtVNvhZhpEc9p8uWL1WW2KpHPrQ2yI2H4D8MZjGH4D8MZgYKRB2nH/DjyqpH1x0CoISBYAWjHmMxkj7K+Jol7CNKPxN++WMqMY354zGYvplSF/GaYNJgQD4SbidgSPrfFA7IIHesHAb/lfFflUPPzAPsMZjMWR4fwNWm4f70OmpSUCygRtA2xpnaKw3hFxewvbGYzFRlj7SOf8AamgoaAqgeG0Drit5YbnmNd+ePcZjVT9k6UfZRpk2JzFCTMuJn/8AKR+GGYtmaMWkLt74zGYsCKa9Vu8YajA5T646j2TGnJ8LZbFq1QMRYkTWEE8xAHyxmMwk+Bo8osHaauy1qWlmWaVaYJExEfLljmPYcTxBwbgCrAPLwMfxxmMwIewgy5Y5zo1cRqhri5g3vLX9cU/ix/4p/X/6YzGYZcgZpximFq2AHjcWEWnb0x1Ds9Wb7VlV1GAzACTABpNIA5YzGYKAU/idBftJXSukZ6moECILNIjoemJu1VNUZAgCjQwhRAiNrYzGYHUJU2Y6UM3LwTziCY9PLF37F1WVMwqkgAKQAYAMPcDkcZjMM+SIQ8RcrRlSVOikZFjJUTiv9+0hdTQFW0mLmTb1vjzGYEeAy9o0z1qxjyPvpBn1m+LFwvMuyUizs2mmoEkmB3o2nbYfIYzGYgjCf6RarMvDWZiSabEkmSfGm554SV/i9sZjMSQELqn/ADB6rjqPDjNMYzGYoqGfU8IlxmMxmKzE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pic>
        <p:nvPicPr>
          <p:cNvPr id="3" name="Imagen 2"/>
          <p:cNvPicPr>
            <a:picLocks noChangeAspect="1"/>
          </p:cNvPicPr>
          <p:nvPr/>
        </p:nvPicPr>
        <p:blipFill>
          <a:blip r:embed="rId2"/>
          <a:stretch>
            <a:fillRect/>
          </a:stretch>
        </p:blipFill>
        <p:spPr>
          <a:xfrm>
            <a:off x="3124200" y="3733800"/>
            <a:ext cx="2466975" cy="1847850"/>
          </a:xfrm>
          <a:prstGeom prst="rect">
            <a:avLst/>
          </a:prstGeom>
        </p:spPr>
      </p:pic>
    </p:spTree>
    <p:extLst>
      <p:ext uri="{BB962C8B-B14F-4D97-AF65-F5344CB8AC3E}">
        <p14:creationId xmlns:p14="http://schemas.microsoft.com/office/powerpoint/2010/main" val="10604610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GT" dirty="0" smtClean="0"/>
              <a:t>Polinización y Fecundación</a:t>
            </a:r>
            <a:endParaRPr lang="es-GT" dirty="0"/>
          </a:p>
        </p:txBody>
      </p:sp>
      <p:pic>
        <p:nvPicPr>
          <p:cNvPr id="4" name="Marcador de contenido 3"/>
          <p:cNvPicPr>
            <a:picLocks noGrp="1" noChangeAspect="1"/>
          </p:cNvPicPr>
          <p:nvPr>
            <p:ph idx="1"/>
          </p:nvPr>
        </p:nvPicPr>
        <p:blipFill>
          <a:blip r:embed="rId2"/>
          <a:stretch>
            <a:fillRect/>
          </a:stretch>
        </p:blipFill>
        <p:spPr>
          <a:xfrm>
            <a:off x="457200" y="2362200"/>
            <a:ext cx="2190750" cy="1809750"/>
          </a:xfrm>
          <a:prstGeom prst="rect">
            <a:avLst/>
          </a:prstGeom>
        </p:spPr>
      </p:pic>
      <p:pic>
        <p:nvPicPr>
          <p:cNvPr id="7" name="Imagen 6"/>
          <p:cNvPicPr>
            <a:picLocks noChangeAspect="1"/>
          </p:cNvPicPr>
          <p:nvPr/>
        </p:nvPicPr>
        <p:blipFill>
          <a:blip r:embed="rId3"/>
          <a:stretch>
            <a:fillRect/>
          </a:stretch>
        </p:blipFill>
        <p:spPr>
          <a:xfrm>
            <a:off x="3124200" y="1195387"/>
            <a:ext cx="5715000" cy="4519613"/>
          </a:xfrm>
          <a:prstGeom prst="rect">
            <a:avLst/>
          </a:prstGeom>
        </p:spPr>
      </p:pic>
    </p:spTree>
    <p:extLst>
      <p:ext uri="{BB962C8B-B14F-4D97-AF65-F5344CB8AC3E}">
        <p14:creationId xmlns:p14="http://schemas.microsoft.com/office/powerpoint/2010/main" val="30225528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GT"/>
          </a:p>
        </p:txBody>
      </p:sp>
      <p:sp>
        <p:nvSpPr>
          <p:cNvPr id="3" name="Marcador de contenido 2"/>
          <p:cNvSpPr>
            <a:spLocks noGrp="1"/>
          </p:cNvSpPr>
          <p:nvPr>
            <p:ph idx="1"/>
          </p:nvPr>
        </p:nvSpPr>
        <p:spPr/>
        <p:txBody>
          <a:bodyPr>
            <a:normAutofit fontScale="55000" lnSpcReduction="20000"/>
          </a:bodyPr>
          <a:lstStyle/>
          <a:p>
            <a:r>
              <a:rPr lang="es-GT" dirty="0"/>
              <a:t>Ovario</a:t>
            </a:r>
            <a:r>
              <a:rPr lang="es-GT" dirty="0" smtClean="0"/>
              <a:t>…………………………  </a:t>
            </a:r>
            <a:r>
              <a:rPr lang="es-GT" dirty="0">
                <a:sym typeface="Symbol" panose="05050102010706020507" pitchFamily="18" charset="2"/>
              </a:rPr>
              <a:t></a:t>
            </a:r>
            <a:r>
              <a:rPr lang="es-GT" dirty="0"/>
              <a:t>  Fruto (formado  a veces por más de </a:t>
            </a:r>
          </a:p>
          <a:p>
            <a:pPr marL="0" indent="0">
              <a:buNone/>
            </a:pPr>
            <a:r>
              <a:rPr lang="es-GT" dirty="0" smtClean="0"/>
              <a:t>				 un Ovario</a:t>
            </a:r>
            <a:r>
              <a:rPr lang="es-GT" dirty="0"/>
              <a:t>, más tejidos </a:t>
            </a:r>
            <a:r>
              <a:rPr lang="es-GT" dirty="0" smtClean="0"/>
              <a:t>adicionales</a:t>
            </a:r>
            <a:r>
              <a:rPr lang="es-GT" dirty="0"/>
              <a:t>).</a:t>
            </a:r>
          </a:p>
          <a:p>
            <a:r>
              <a:rPr lang="es-GT" dirty="0" smtClean="0"/>
              <a:t>Óvulo……………………………</a:t>
            </a:r>
            <a:r>
              <a:rPr lang="es-GT" dirty="0" smtClean="0">
                <a:sym typeface="Symbol" panose="05050102010706020507" pitchFamily="18" charset="2"/>
              </a:rPr>
              <a:t></a:t>
            </a:r>
            <a:r>
              <a:rPr lang="es-GT" dirty="0" smtClean="0"/>
              <a:t>  </a:t>
            </a:r>
            <a:r>
              <a:rPr lang="es-GT" dirty="0"/>
              <a:t>Semilla (a veces se une con el fruto)</a:t>
            </a:r>
          </a:p>
          <a:p>
            <a:pPr marL="0" indent="0">
              <a:buNone/>
            </a:pPr>
            <a:r>
              <a:rPr lang="es-GT" dirty="0"/>
              <a:t> </a:t>
            </a:r>
          </a:p>
          <a:p>
            <a:r>
              <a:rPr lang="es-GT" dirty="0"/>
              <a:t>Tegumentos</a:t>
            </a:r>
            <a:r>
              <a:rPr lang="es-GT" dirty="0" smtClean="0"/>
              <a:t>……………………</a:t>
            </a:r>
            <a:r>
              <a:rPr lang="es-GT" dirty="0" smtClean="0">
                <a:sym typeface="Symbol" panose="05050102010706020507" pitchFamily="18" charset="2"/>
              </a:rPr>
              <a:t></a:t>
            </a:r>
            <a:r>
              <a:rPr lang="es-GT" dirty="0" smtClean="0"/>
              <a:t>  </a:t>
            </a:r>
            <a:r>
              <a:rPr lang="es-GT" dirty="0"/>
              <a:t>testa (cubiertas de la semilla)</a:t>
            </a:r>
          </a:p>
          <a:p>
            <a:pPr marL="0" indent="0">
              <a:buNone/>
            </a:pPr>
            <a:r>
              <a:rPr lang="es-GT" dirty="0"/>
              <a:t> </a:t>
            </a:r>
          </a:p>
          <a:p>
            <a:r>
              <a:rPr lang="es-GT" dirty="0" err="1"/>
              <a:t>Nucela</a:t>
            </a:r>
            <a:r>
              <a:rPr lang="es-GT" dirty="0" smtClean="0"/>
              <a:t>…………………………</a:t>
            </a:r>
            <a:r>
              <a:rPr lang="es-GT" dirty="0" smtClean="0">
                <a:sym typeface="Symbol" panose="05050102010706020507" pitchFamily="18" charset="2"/>
              </a:rPr>
              <a:t> </a:t>
            </a:r>
            <a:r>
              <a:rPr lang="es-GT" dirty="0" smtClean="0"/>
              <a:t>perispermo </a:t>
            </a:r>
            <a:r>
              <a:rPr lang="es-GT" dirty="0"/>
              <a:t>(usualmente ausente o </a:t>
            </a:r>
            <a:r>
              <a:rPr lang="es-GT" dirty="0" smtClean="0"/>
              <a:t>				 reducido</a:t>
            </a:r>
            <a:r>
              <a:rPr lang="es-GT" dirty="0"/>
              <a:t>, </a:t>
            </a:r>
            <a:r>
              <a:rPr lang="es-GT" dirty="0" smtClean="0"/>
              <a:t>a </a:t>
            </a:r>
            <a:r>
              <a:rPr lang="es-GT" dirty="0"/>
              <a:t>veces tejido de </a:t>
            </a:r>
            <a:r>
              <a:rPr lang="es-GT" dirty="0" smtClean="0"/>
              <a:t>					  almacenamiento</a:t>
            </a:r>
            <a:r>
              <a:rPr lang="es-GT" dirty="0"/>
              <a:t>.</a:t>
            </a:r>
          </a:p>
          <a:p>
            <a:pPr marL="0" indent="0">
              <a:buNone/>
            </a:pPr>
            <a:r>
              <a:rPr lang="es-GT" dirty="0"/>
              <a:t> </a:t>
            </a:r>
            <a:r>
              <a:rPr lang="es-GT" dirty="0" smtClean="0"/>
              <a:t>EN LOS VEGETALES EXISTE DOBLE FECUNDACIÓN</a:t>
            </a:r>
            <a:endParaRPr lang="es-GT" dirty="0"/>
          </a:p>
          <a:p>
            <a:pPr marL="0" indent="0">
              <a:buNone/>
            </a:pPr>
            <a:r>
              <a:rPr lang="es-GT" dirty="0"/>
              <a:t>2 núcleos polares + 1 núcleo </a:t>
            </a:r>
            <a:r>
              <a:rPr lang="es-GT" dirty="0" smtClean="0"/>
              <a:t>espermáticos</a:t>
            </a:r>
            <a:r>
              <a:rPr lang="es-GT" dirty="0" smtClean="0">
                <a:sym typeface="Symbol" panose="05050102010706020507" pitchFamily="18" charset="2"/>
              </a:rPr>
              <a:t></a:t>
            </a:r>
            <a:r>
              <a:rPr lang="es-GT" dirty="0" smtClean="0"/>
              <a:t>  </a:t>
            </a:r>
            <a:r>
              <a:rPr lang="es-GT" dirty="0"/>
              <a:t>endospermo </a:t>
            </a:r>
            <a:r>
              <a:rPr lang="es-GT" dirty="0" err="1"/>
              <a:t>triploide</a:t>
            </a:r>
            <a:r>
              <a:rPr lang="es-GT" dirty="0"/>
              <a:t> 3n).</a:t>
            </a:r>
          </a:p>
          <a:p>
            <a:pPr marL="0" indent="0">
              <a:buNone/>
            </a:pPr>
            <a:r>
              <a:rPr lang="es-GT" dirty="0"/>
              <a:t> </a:t>
            </a:r>
          </a:p>
          <a:p>
            <a:pPr marL="0" indent="0">
              <a:buNone/>
            </a:pPr>
            <a:r>
              <a:rPr lang="es-GT" dirty="0"/>
              <a:t>Núcleo del huevo + 1 núcleo espermático… </a:t>
            </a:r>
            <a:r>
              <a:rPr lang="es-GT" dirty="0">
                <a:sym typeface="Symbol" panose="05050102010706020507" pitchFamily="18" charset="2"/>
              </a:rPr>
              <a:t></a:t>
            </a:r>
            <a:r>
              <a:rPr lang="es-GT" dirty="0"/>
              <a:t> cigoto, embrión (diploide 2n).</a:t>
            </a:r>
          </a:p>
          <a:p>
            <a:endParaRPr lang="es-GT" dirty="0"/>
          </a:p>
        </p:txBody>
      </p:sp>
    </p:spTree>
    <p:extLst>
      <p:ext uri="{BB962C8B-B14F-4D97-AF65-F5344CB8AC3E}">
        <p14:creationId xmlns:p14="http://schemas.microsoft.com/office/powerpoint/2010/main" val="31971776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6 Título"/>
          <p:cNvSpPr>
            <a:spLocks noGrp="1"/>
          </p:cNvSpPr>
          <p:nvPr>
            <p:ph sz="half" idx="1"/>
          </p:nvPr>
        </p:nvSpPr>
        <p:spPr>
          <a:xfrm>
            <a:off x="608669" y="975048"/>
            <a:ext cx="7919400" cy="4968552"/>
          </a:xfrm>
        </p:spPr>
        <p:txBody>
          <a:bodyPr>
            <a:noAutofit/>
          </a:bodyPr>
          <a:lstStyle/>
          <a:p>
            <a:pPr lvl="0" algn="just">
              <a:buClr>
                <a:srgbClr val="FF0000"/>
              </a:buClr>
              <a:buFont typeface="Wingdings" panose="05000000000000000000" pitchFamily="2" charset="2"/>
              <a:buChar char="q"/>
            </a:pPr>
            <a:endParaRPr lang="es-GT" sz="800" dirty="0" smtClean="0"/>
          </a:p>
          <a:p>
            <a:pPr lvl="0" algn="just">
              <a:buClr>
                <a:srgbClr val="FF0000"/>
              </a:buClr>
              <a:buFont typeface="Wingdings" panose="05000000000000000000" pitchFamily="2" charset="2"/>
              <a:buChar char="q"/>
            </a:pPr>
            <a:r>
              <a:rPr lang="es-GT" sz="2000" dirty="0" smtClean="0"/>
              <a:t>Los </a:t>
            </a:r>
            <a:r>
              <a:rPr lang="es-GT" sz="2000" dirty="0"/>
              <a:t>granos de polen deben llegar al </a:t>
            </a:r>
            <a:r>
              <a:rPr lang="es-GT" sz="2000" dirty="0" smtClean="0"/>
              <a:t>gineceo. </a:t>
            </a:r>
          </a:p>
          <a:p>
            <a:pPr marL="0" lvl="0" indent="0" algn="just">
              <a:buClr>
                <a:srgbClr val="FF0000"/>
              </a:buClr>
              <a:buNone/>
            </a:pPr>
            <a:endParaRPr lang="es-GT" sz="800" dirty="0" smtClean="0"/>
          </a:p>
          <a:p>
            <a:pPr lvl="0" algn="just">
              <a:buClr>
                <a:srgbClr val="FF0000"/>
              </a:buClr>
              <a:buFont typeface="Wingdings" panose="05000000000000000000" pitchFamily="2" charset="2"/>
              <a:buChar char="q"/>
            </a:pPr>
            <a:r>
              <a:rPr lang="es-GT" sz="2000" dirty="0" smtClean="0"/>
              <a:t>El </a:t>
            </a:r>
            <a:r>
              <a:rPr lang="es-GT" sz="2000" dirty="0"/>
              <a:t>estigma secreta sustancias que retienen el grano de polen y lo nutren para que pueda germinar</a:t>
            </a:r>
            <a:r>
              <a:rPr lang="es-GT" sz="2000" dirty="0" smtClean="0"/>
              <a:t>.</a:t>
            </a:r>
          </a:p>
          <a:p>
            <a:pPr marL="0" lvl="0" indent="0" algn="just">
              <a:buClr>
                <a:srgbClr val="FF0000"/>
              </a:buClr>
              <a:buNone/>
            </a:pPr>
            <a:endParaRPr lang="es-GT" sz="800" dirty="0" smtClean="0"/>
          </a:p>
          <a:p>
            <a:pPr lvl="0" algn="just">
              <a:buClr>
                <a:srgbClr val="FF0000"/>
              </a:buClr>
              <a:buFont typeface="Wingdings" panose="05000000000000000000" pitchFamily="2" charset="2"/>
              <a:buChar char="q"/>
            </a:pPr>
            <a:r>
              <a:rPr lang="es-GT" sz="2000" b="1" dirty="0" smtClean="0"/>
              <a:t>Emerge el </a:t>
            </a:r>
            <a:r>
              <a:rPr lang="es-GT" sz="2000" b="1" dirty="0"/>
              <a:t>tubo </a:t>
            </a:r>
            <a:r>
              <a:rPr lang="es-GT" sz="2000" b="1" dirty="0" smtClean="0"/>
              <a:t>polínico </a:t>
            </a:r>
            <a:r>
              <a:rPr lang="es-GT" sz="2000" dirty="0" smtClean="0"/>
              <a:t> del grano de polen, </a:t>
            </a:r>
            <a:r>
              <a:rPr lang="es-GT" sz="2000" dirty="0"/>
              <a:t>que atraviesa el estilo y penetra en el </a:t>
            </a:r>
            <a:r>
              <a:rPr lang="es-GT" sz="2000" dirty="0" smtClean="0"/>
              <a:t>ovario a través del micrópilo.</a:t>
            </a:r>
          </a:p>
          <a:p>
            <a:pPr marL="0" lvl="0" indent="0" algn="just">
              <a:buClr>
                <a:srgbClr val="FF0000"/>
              </a:buClr>
              <a:buNone/>
            </a:pPr>
            <a:endParaRPr lang="es-GT" sz="800" dirty="0" smtClean="0"/>
          </a:p>
          <a:p>
            <a:pPr lvl="0" algn="just">
              <a:buClr>
                <a:srgbClr val="FF0000"/>
              </a:buClr>
              <a:buFont typeface="Wingdings" panose="05000000000000000000" pitchFamily="2" charset="2"/>
              <a:buChar char="q"/>
            </a:pPr>
            <a:r>
              <a:rPr lang="es-GT" sz="2000" dirty="0"/>
              <a:t>Por ese conducto emigra el </a:t>
            </a:r>
            <a:r>
              <a:rPr lang="es-GT" sz="2000" b="1" dirty="0"/>
              <a:t>núcleo generativo</a:t>
            </a:r>
            <a:r>
              <a:rPr lang="es-GT" sz="2000" dirty="0"/>
              <a:t>, que se divide en dos </a:t>
            </a:r>
            <a:r>
              <a:rPr lang="es-GT" sz="2000" dirty="0" smtClean="0"/>
              <a:t>células </a:t>
            </a:r>
            <a:r>
              <a:rPr lang="es-GT" sz="2000" dirty="0"/>
              <a:t>sexuales. Cuando </a:t>
            </a:r>
            <a:r>
              <a:rPr lang="es-GT" sz="2000" b="1" dirty="0" smtClean="0"/>
              <a:t>una</a:t>
            </a:r>
            <a:r>
              <a:rPr lang="es-GT" sz="2000" dirty="0" smtClean="0"/>
              <a:t> </a:t>
            </a:r>
            <a:r>
              <a:rPr lang="es-GT" sz="2000" dirty="0"/>
              <a:t>de éstos se une a la </a:t>
            </a:r>
            <a:r>
              <a:rPr lang="es-GT" sz="2000" b="1" dirty="0" smtClean="0"/>
              <a:t>oosfera</a:t>
            </a:r>
            <a:r>
              <a:rPr lang="es-GT" sz="2000" dirty="0" smtClean="0"/>
              <a:t>, se produce el </a:t>
            </a:r>
            <a:r>
              <a:rPr lang="es-GT" sz="2000" b="1" dirty="0"/>
              <a:t>embrión</a:t>
            </a:r>
            <a:r>
              <a:rPr lang="es-GT" sz="2000" dirty="0"/>
              <a:t> de la semilla. </a:t>
            </a:r>
            <a:endParaRPr lang="es-GT" sz="2000" dirty="0" smtClean="0"/>
          </a:p>
          <a:p>
            <a:pPr marL="0" lvl="0" indent="0" algn="just">
              <a:buClr>
                <a:srgbClr val="FF0000"/>
              </a:buClr>
              <a:buNone/>
            </a:pPr>
            <a:endParaRPr lang="es-GT" sz="800" dirty="0" smtClean="0"/>
          </a:p>
          <a:p>
            <a:pPr lvl="0" algn="just">
              <a:buClr>
                <a:srgbClr val="FF0000"/>
              </a:buClr>
              <a:buFont typeface="Wingdings" panose="05000000000000000000" pitchFamily="2" charset="2"/>
              <a:buChar char="q"/>
            </a:pPr>
            <a:r>
              <a:rPr lang="es-GT" sz="2000" dirty="0"/>
              <a:t>La otra </a:t>
            </a:r>
            <a:r>
              <a:rPr lang="es-GT" sz="2000" dirty="0" smtClean="0"/>
              <a:t>célula se </a:t>
            </a:r>
            <a:r>
              <a:rPr lang="es-GT" sz="2000" dirty="0"/>
              <a:t>fusiona con los núcleos secundarios que posee el óvulo para formar un tejido nutritivo que alimentará el embrión.</a:t>
            </a:r>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800" dirty="0" smtClean="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800" dirty="0" smtClean="0"/>
          </a:p>
          <a:p>
            <a:pPr lvl="0" algn="just">
              <a:buClr>
                <a:srgbClr val="FF0000"/>
              </a:buClr>
              <a:buFont typeface="Wingdings" panose="05000000000000000000" pitchFamily="2" charset="2"/>
              <a:buChar char="q"/>
            </a:pPr>
            <a:endParaRPr lang="es-GT" sz="800" dirty="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400" dirty="0" smtClean="0"/>
          </a:p>
          <a:p>
            <a:pPr marL="0" lvl="0" indent="0" algn="just">
              <a:buClr>
                <a:srgbClr val="FF0000"/>
              </a:buClr>
              <a:buNone/>
            </a:pPr>
            <a:endParaRPr lang="es-GT" sz="800" dirty="0" smtClean="0"/>
          </a:p>
          <a:p>
            <a:pPr lvl="1" algn="just">
              <a:buClr>
                <a:srgbClr val="FF0000"/>
              </a:buClr>
              <a:buFont typeface="Wingdings" panose="05000000000000000000" pitchFamily="2" charset="2"/>
              <a:buChar char="v"/>
            </a:pPr>
            <a:endParaRPr lang="es-GT" sz="1400" dirty="0" smtClean="0"/>
          </a:p>
          <a:p>
            <a:pPr lvl="0" algn="just">
              <a:buClr>
                <a:srgbClr val="0070C0"/>
              </a:buClr>
              <a:buFont typeface="Wingdings" panose="05000000000000000000" pitchFamily="2" charset="2"/>
              <a:buChar char="q"/>
            </a:pPr>
            <a:endParaRPr lang="es-GT" sz="1800" dirty="0" smtClean="0"/>
          </a:p>
          <a:p>
            <a:pPr lvl="0" algn="just">
              <a:buClr>
                <a:srgbClr val="0070C0"/>
              </a:buClr>
              <a:buFont typeface="Wingdings" panose="05000000000000000000" pitchFamily="2" charset="2"/>
              <a:buChar char="q"/>
            </a:pPr>
            <a:endParaRPr lang="es-GT" sz="1800" b="1" dirty="0" smtClean="0"/>
          </a:p>
          <a:p>
            <a:pPr lvl="0" algn="just">
              <a:buClr>
                <a:srgbClr val="0070C0"/>
              </a:buClr>
              <a:buFont typeface="Wingdings" panose="05000000000000000000" pitchFamily="2" charset="2"/>
              <a:buChar char="q"/>
            </a:pPr>
            <a:endParaRPr lang="es-GT" sz="1800" b="1" dirty="0"/>
          </a:p>
          <a:p>
            <a:pPr lvl="0" algn="just">
              <a:buClr>
                <a:srgbClr val="0070C0"/>
              </a:buClr>
              <a:buFont typeface="Wingdings" panose="05000000000000000000" pitchFamily="2" charset="2"/>
              <a:buChar char="q"/>
            </a:pPr>
            <a:endParaRPr lang="es-GT" sz="1800" b="1" dirty="0" smtClean="0"/>
          </a:p>
          <a:p>
            <a:pPr lvl="0" algn="just">
              <a:buClr>
                <a:srgbClr val="0070C0"/>
              </a:buClr>
              <a:buFont typeface="Wingdings" panose="05000000000000000000" pitchFamily="2" charset="2"/>
              <a:buChar char="q"/>
            </a:pPr>
            <a:endParaRPr lang="es-GT" sz="1800" b="1" dirty="0" smtClean="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smtClean="0"/>
          </a:p>
          <a:p>
            <a:pPr lvl="1">
              <a:buClr>
                <a:schemeClr val="accent3"/>
              </a:buClr>
              <a:buFont typeface="Wingdings" pitchFamily="2" charset="2"/>
              <a:buChar char="§"/>
            </a:pPr>
            <a:endParaRPr lang="es-GT" sz="1600" dirty="0"/>
          </a:p>
          <a:p>
            <a:pPr lvl="1">
              <a:buClr>
                <a:schemeClr val="accent3"/>
              </a:buClr>
              <a:buFont typeface="Wingdings" pitchFamily="2" charset="2"/>
              <a:buChar char="§"/>
            </a:pPr>
            <a:endParaRPr lang="es-GT" sz="1000" u="sng" dirty="0"/>
          </a:p>
          <a:p>
            <a:pPr lvl="1">
              <a:buClr>
                <a:schemeClr val="accent3"/>
              </a:buClr>
              <a:buFont typeface="Wingdings" pitchFamily="2" charset="2"/>
              <a:buChar char="§"/>
            </a:pPr>
            <a:endParaRPr lang="es-GT" sz="1000" u="sng" dirty="0" smtClean="0"/>
          </a:p>
          <a:p>
            <a:pPr lvl="1">
              <a:buClr>
                <a:schemeClr val="accent3"/>
              </a:buClr>
              <a:buFont typeface="Wingdings" pitchFamily="2" charset="2"/>
              <a:buChar char="§"/>
            </a:pPr>
            <a:endParaRPr lang="es-GT" sz="1400" u="sng" dirty="0"/>
          </a:p>
          <a:p>
            <a:pPr lvl="1">
              <a:buClr>
                <a:schemeClr val="accent3"/>
              </a:buClr>
              <a:buFont typeface="Wingdings" pitchFamily="2" charset="2"/>
              <a:buChar char="§"/>
            </a:pPr>
            <a:endParaRPr lang="es-GT" sz="1400" u="sng" dirty="0" smtClean="0"/>
          </a:p>
        </p:txBody>
      </p:sp>
      <p:sp>
        <p:nvSpPr>
          <p:cNvPr id="4" name="AutoShape 8" descr="Resultado de imagen para tomate podr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dirty="0"/>
          </a:p>
        </p:txBody>
      </p:sp>
      <p:sp>
        <p:nvSpPr>
          <p:cNvPr id="12" name="11 Rectángulo"/>
          <p:cNvSpPr/>
          <p:nvPr/>
        </p:nvSpPr>
        <p:spPr>
          <a:xfrm>
            <a:off x="-7259" y="0"/>
            <a:ext cx="9151257" cy="914400"/>
          </a:xfrm>
          <a:prstGeom prst="rect">
            <a:avLst/>
          </a:prstGeom>
          <a:solidFill>
            <a:srgbClr val="00B0F0">
              <a:alpha val="77000"/>
            </a:srgbClr>
          </a:solidFill>
          <a:ln>
            <a:solidFill>
              <a:srgbClr val="00B0F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s-GT" sz="2800" b="1" dirty="0" smtClean="0">
                <a:solidFill>
                  <a:srgbClr val="002060"/>
                </a:solidFill>
              </a:rPr>
              <a:t>Fertilización o fecundación </a:t>
            </a:r>
            <a:endParaRPr lang="es-GT" sz="2800" b="1" dirty="0">
              <a:solidFill>
                <a:srgbClr val="002060"/>
              </a:solidFill>
            </a:endParaRPr>
          </a:p>
        </p:txBody>
      </p:sp>
      <p:cxnSp>
        <p:nvCxnSpPr>
          <p:cNvPr id="7" name="6 Conector recto"/>
          <p:cNvCxnSpPr/>
          <p:nvPr/>
        </p:nvCxnSpPr>
        <p:spPr>
          <a:xfrm>
            <a:off x="1" y="6324600"/>
            <a:ext cx="9148556" cy="0"/>
          </a:xfrm>
          <a:prstGeom prst="line">
            <a:avLst/>
          </a:prstGeom>
          <a:ln>
            <a:solidFill>
              <a:srgbClr val="00206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6728975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6 Título"/>
          <p:cNvSpPr>
            <a:spLocks noGrp="1"/>
          </p:cNvSpPr>
          <p:nvPr>
            <p:ph sz="half" idx="1"/>
          </p:nvPr>
        </p:nvSpPr>
        <p:spPr>
          <a:xfrm>
            <a:off x="608669" y="975048"/>
            <a:ext cx="7919400" cy="4968552"/>
          </a:xfrm>
        </p:spPr>
        <p:txBody>
          <a:bodyPr>
            <a:noAutofit/>
          </a:bodyPr>
          <a:lstStyle/>
          <a:p>
            <a:pPr lvl="0" algn="just">
              <a:buClr>
                <a:srgbClr val="FF0000"/>
              </a:buClr>
              <a:buFont typeface="Wingdings" panose="05000000000000000000" pitchFamily="2" charset="2"/>
              <a:buChar char="q"/>
            </a:pPr>
            <a:endParaRPr lang="es-GT" sz="800" dirty="0" smtClean="0"/>
          </a:p>
          <a:p>
            <a:pPr lvl="0" algn="just">
              <a:buClr>
                <a:srgbClr val="FF0000"/>
              </a:buClr>
              <a:buFont typeface="Wingdings" panose="05000000000000000000" pitchFamily="2" charset="2"/>
              <a:buChar char="q"/>
            </a:pPr>
            <a:r>
              <a:rPr lang="es-GT" sz="2000" dirty="0" smtClean="0"/>
              <a:t>Toda vez ocurre la fecundación, el </a:t>
            </a:r>
            <a:r>
              <a:rPr lang="es-GT" sz="2000" b="1" dirty="0" smtClean="0"/>
              <a:t>óvulo </a:t>
            </a:r>
            <a:r>
              <a:rPr lang="es-GT" sz="2000" dirty="0" smtClean="0"/>
              <a:t>forma la</a:t>
            </a:r>
            <a:r>
              <a:rPr lang="es-GT" sz="2000" b="1" dirty="0" smtClean="0"/>
              <a:t> semilla </a:t>
            </a:r>
            <a:r>
              <a:rPr lang="es-GT" sz="2000" dirty="0" smtClean="0"/>
              <a:t> y el</a:t>
            </a:r>
            <a:r>
              <a:rPr lang="es-GT" sz="2000" b="1" dirty="0" smtClean="0"/>
              <a:t> ovario </a:t>
            </a:r>
            <a:r>
              <a:rPr lang="es-GT" sz="2000" dirty="0" smtClean="0"/>
              <a:t>forma el </a:t>
            </a:r>
            <a:r>
              <a:rPr lang="es-GT" sz="2000" b="1" dirty="0" smtClean="0"/>
              <a:t>fruto. </a:t>
            </a:r>
          </a:p>
          <a:p>
            <a:pPr marL="0" lvl="0" indent="0" algn="just">
              <a:buClr>
                <a:srgbClr val="FF0000"/>
              </a:buClr>
              <a:buNone/>
            </a:pPr>
            <a:endParaRPr lang="es-GT" sz="800" b="1" dirty="0" smtClean="0"/>
          </a:p>
          <a:p>
            <a:pPr lvl="0" algn="just">
              <a:buClr>
                <a:srgbClr val="FF0000"/>
              </a:buClr>
              <a:buFont typeface="Wingdings" panose="05000000000000000000" pitchFamily="2" charset="2"/>
              <a:buChar char="q"/>
            </a:pPr>
            <a:r>
              <a:rPr lang="es-GT" sz="2000" dirty="0"/>
              <a:t>S</a:t>
            </a:r>
            <a:r>
              <a:rPr lang="es-GT" sz="2000" dirty="0" smtClean="0"/>
              <a:t>e producen diferentes combinaciones de las características hereditarias (recombinación de cromosomas en la unión de gametos provenientes de los padres). </a:t>
            </a:r>
          </a:p>
          <a:p>
            <a:pPr lvl="0" algn="just">
              <a:buClr>
                <a:srgbClr val="FF0000"/>
              </a:buClr>
              <a:buFont typeface="Wingdings" panose="05000000000000000000" pitchFamily="2" charset="2"/>
              <a:buChar char="q"/>
            </a:pPr>
            <a:endParaRPr lang="es-GT" sz="800" dirty="0"/>
          </a:p>
          <a:p>
            <a:pPr lvl="0" algn="just">
              <a:buClr>
                <a:srgbClr val="FF0000"/>
              </a:buClr>
              <a:buFont typeface="Wingdings" panose="05000000000000000000" pitchFamily="2" charset="2"/>
              <a:buChar char="q"/>
            </a:pPr>
            <a:r>
              <a:rPr lang="es-GT" sz="2000" dirty="0" smtClean="0"/>
              <a:t>Las características benéficas pueden combinarse para propiciar mejor adaptación de las plantas a los ambientes cambiantes </a:t>
            </a:r>
            <a:r>
              <a:rPr lang="es-GT" sz="2000" b="1" dirty="0" smtClean="0"/>
              <a:t>(resistencia a plagas). </a:t>
            </a:r>
          </a:p>
          <a:p>
            <a:pPr marL="0" lvl="0" indent="0" algn="just">
              <a:buClr>
                <a:srgbClr val="FF0000"/>
              </a:buClr>
              <a:buNone/>
            </a:pPr>
            <a:endParaRPr lang="es-GT" sz="2000" dirty="0" smtClean="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800" dirty="0" smtClean="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800" dirty="0" smtClean="0"/>
          </a:p>
          <a:p>
            <a:pPr lvl="0" algn="just">
              <a:buClr>
                <a:srgbClr val="FF0000"/>
              </a:buClr>
              <a:buFont typeface="Wingdings" panose="05000000000000000000" pitchFamily="2" charset="2"/>
              <a:buChar char="q"/>
            </a:pPr>
            <a:endParaRPr lang="es-GT" sz="800" dirty="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400" dirty="0" smtClean="0"/>
          </a:p>
          <a:p>
            <a:pPr marL="0" lvl="0" indent="0" algn="just">
              <a:buClr>
                <a:srgbClr val="FF0000"/>
              </a:buClr>
              <a:buNone/>
            </a:pPr>
            <a:endParaRPr lang="es-GT" sz="800" dirty="0" smtClean="0"/>
          </a:p>
          <a:p>
            <a:pPr lvl="1" algn="just">
              <a:buClr>
                <a:srgbClr val="FF0000"/>
              </a:buClr>
              <a:buFont typeface="Wingdings" panose="05000000000000000000" pitchFamily="2" charset="2"/>
              <a:buChar char="v"/>
            </a:pPr>
            <a:endParaRPr lang="es-GT" sz="1400" dirty="0" smtClean="0"/>
          </a:p>
          <a:p>
            <a:pPr lvl="0" algn="just">
              <a:buClr>
                <a:srgbClr val="0070C0"/>
              </a:buClr>
              <a:buFont typeface="Wingdings" panose="05000000000000000000" pitchFamily="2" charset="2"/>
              <a:buChar char="q"/>
            </a:pPr>
            <a:endParaRPr lang="es-GT" sz="1800" dirty="0" smtClean="0"/>
          </a:p>
          <a:p>
            <a:pPr lvl="0" algn="just">
              <a:buClr>
                <a:srgbClr val="0070C0"/>
              </a:buClr>
              <a:buFont typeface="Wingdings" panose="05000000000000000000" pitchFamily="2" charset="2"/>
              <a:buChar char="q"/>
            </a:pPr>
            <a:endParaRPr lang="es-GT" sz="1800" b="1" dirty="0" smtClean="0"/>
          </a:p>
          <a:p>
            <a:pPr lvl="0" algn="just">
              <a:buClr>
                <a:srgbClr val="0070C0"/>
              </a:buClr>
              <a:buFont typeface="Wingdings" panose="05000000000000000000" pitchFamily="2" charset="2"/>
              <a:buChar char="q"/>
            </a:pPr>
            <a:endParaRPr lang="es-GT" sz="1800" b="1" dirty="0"/>
          </a:p>
          <a:p>
            <a:pPr lvl="0" algn="just">
              <a:buClr>
                <a:srgbClr val="0070C0"/>
              </a:buClr>
              <a:buFont typeface="Wingdings" panose="05000000000000000000" pitchFamily="2" charset="2"/>
              <a:buChar char="q"/>
            </a:pPr>
            <a:endParaRPr lang="es-GT" sz="1800" b="1" dirty="0" smtClean="0"/>
          </a:p>
          <a:p>
            <a:pPr lvl="0" algn="just">
              <a:buClr>
                <a:srgbClr val="0070C0"/>
              </a:buClr>
              <a:buFont typeface="Wingdings" panose="05000000000000000000" pitchFamily="2" charset="2"/>
              <a:buChar char="q"/>
            </a:pPr>
            <a:endParaRPr lang="es-GT" sz="1800" b="1" dirty="0" smtClean="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smtClean="0"/>
          </a:p>
          <a:p>
            <a:pPr lvl="1">
              <a:buClr>
                <a:schemeClr val="accent3"/>
              </a:buClr>
              <a:buFont typeface="Wingdings" pitchFamily="2" charset="2"/>
              <a:buChar char="§"/>
            </a:pPr>
            <a:endParaRPr lang="es-GT" sz="1600" dirty="0"/>
          </a:p>
          <a:p>
            <a:pPr lvl="1">
              <a:buClr>
                <a:schemeClr val="accent3"/>
              </a:buClr>
              <a:buFont typeface="Wingdings" pitchFamily="2" charset="2"/>
              <a:buChar char="§"/>
            </a:pPr>
            <a:endParaRPr lang="es-GT" sz="1000" u="sng" dirty="0"/>
          </a:p>
          <a:p>
            <a:pPr lvl="1">
              <a:buClr>
                <a:schemeClr val="accent3"/>
              </a:buClr>
              <a:buFont typeface="Wingdings" pitchFamily="2" charset="2"/>
              <a:buChar char="§"/>
            </a:pPr>
            <a:endParaRPr lang="es-GT" sz="1000" u="sng" dirty="0" smtClean="0"/>
          </a:p>
          <a:p>
            <a:pPr lvl="1">
              <a:buClr>
                <a:schemeClr val="accent3"/>
              </a:buClr>
              <a:buFont typeface="Wingdings" pitchFamily="2" charset="2"/>
              <a:buChar char="§"/>
            </a:pPr>
            <a:endParaRPr lang="es-GT" sz="1400" u="sng" dirty="0"/>
          </a:p>
          <a:p>
            <a:pPr lvl="1">
              <a:buClr>
                <a:schemeClr val="accent3"/>
              </a:buClr>
              <a:buFont typeface="Wingdings" pitchFamily="2" charset="2"/>
              <a:buChar char="§"/>
            </a:pPr>
            <a:endParaRPr lang="es-GT" sz="1400" u="sng" dirty="0" smtClean="0"/>
          </a:p>
        </p:txBody>
      </p:sp>
      <p:sp>
        <p:nvSpPr>
          <p:cNvPr id="4" name="AutoShape 8" descr="Resultado de imagen para tomate podr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dirty="0"/>
          </a:p>
        </p:txBody>
      </p:sp>
      <p:sp>
        <p:nvSpPr>
          <p:cNvPr id="12" name="11 Rectángulo"/>
          <p:cNvSpPr/>
          <p:nvPr/>
        </p:nvSpPr>
        <p:spPr>
          <a:xfrm>
            <a:off x="-7259" y="0"/>
            <a:ext cx="9151257" cy="914400"/>
          </a:xfrm>
          <a:prstGeom prst="rect">
            <a:avLst/>
          </a:prstGeom>
          <a:solidFill>
            <a:srgbClr val="00B0F0">
              <a:alpha val="77000"/>
            </a:srgbClr>
          </a:solidFill>
          <a:ln>
            <a:solidFill>
              <a:srgbClr val="00B0F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s-GT" sz="2800" b="1" dirty="0" smtClean="0">
                <a:solidFill>
                  <a:srgbClr val="002060"/>
                </a:solidFill>
              </a:rPr>
              <a:t>Importancia de la reproducción sexual</a:t>
            </a:r>
            <a:endParaRPr lang="es-GT" sz="2800" b="1" dirty="0">
              <a:solidFill>
                <a:srgbClr val="002060"/>
              </a:solidFill>
            </a:endParaRPr>
          </a:p>
        </p:txBody>
      </p:sp>
      <p:cxnSp>
        <p:nvCxnSpPr>
          <p:cNvPr id="7" name="6 Conector recto"/>
          <p:cNvCxnSpPr/>
          <p:nvPr/>
        </p:nvCxnSpPr>
        <p:spPr>
          <a:xfrm>
            <a:off x="1" y="6324600"/>
            <a:ext cx="9148556" cy="0"/>
          </a:xfrm>
          <a:prstGeom prst="line">
            <a:avLst/>
          </a:prstGeom>
          <a:ln>
            <a:solidFill>
              <a:srgbClr val="002060"/>
            </a:solidFill>
          </a:ln>
        </p:spPr>
        <p:style>
          <a:lnRef idx="3">
            <a:schemeClr val="accent2"/>
          </a:lnRef>
          <a:fillRef idx="0">
            <a:schemeClr val="accent2"/>
          </a:fillRef>
          <a:effectRef idx="2">
            <a:schemeClr val="accent2"/>
          </a:effectRef>
          <a:fontRef idx="minor">
            <a:schemeClr val="tx1"/>
          </a:fontRef>
        </p:style>
      </p:cxn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2318" y="4267200"/>
            <a:ext cx="2725881"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96178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GT" dirty="0" smtClean="0"/>
              <a:t>Cual es el significado biológico de la reproducción sexual</a:t>
            </a:r>
            <a:endParaRPr lang="es-GT" dirty="0"/>
          </a:p>
        </p:txBody>
      </p:sp>
      <p:sp>
        <p:nvSpPr>
          <p:cNvPr id="3" name="Marcador de contenido 2"/>
          <p:cNvSpPr>
            <a:spLocks noGrp="1"/>
          </p:cNvSpPr>
          <p:nvPr>
            <p:ph idx="1"/>
          </p:nvPr>
        </p:nvSpPr>
        <p:spPr/>
        <p:txBody>
          <a:bodyPr>
            <a:normAutofit fontScale="70000" lnSpcReduction="20000"/>
          </a:bodyPr>
          <a:lstStyle/>
          <a:p>
            <a:r>
              <a:rPr lang="es-GT" dirty="0"/>
              <a:t>El significado biológico de la reproducción sexual es claro: </a:t>
            </a:r>
            <a:r>
              <a:rPr lang="es-GT" b="1" u="sng" dirty="0"/>
              <a:t>produce nuevas y diferentes combinaciones de características hereditarias</a:t>
            </a:r>
            <a:r>
              <a:rPr lang="es-GT" dirty="0"/>
              <a:t>.  </a:t>
            </a:r>
            <a:r>
              <a:rPr lang="es-GT" b="1" u="sng" dirty="0"/>
              <a:t>Es uno de los materiales de evolución.</a:t>
            </a:r>
            <a:r>
              <a:rPr lang="es-GT" dirty="0"/>
              <a:t>  Las características benéficas pueden combinarse en un mismo organismo, lo cual le permitiría mejor adaptación en ambientes cambiantes.  Uno de los ejemplos clásicos sería en el caso de una planta la combinación de resistencia a diferentes plagas.</a:t>
            </a:r>
          </a:p>
          <a:p>
            <a:endParaRPr lang="es-GT" dirty="0"/>
          </a:p>
          <a:p>
            <a:r>
              <a:rPr lang="es-GT" dirty="0"/>
              <a:t>Este modo de reproducción prevalece en las plantas superiores.  El significado biológico de la reproducción sexual en las plantas diploides y poliploides </a:t>
            </a:r>
            <a:r>
              <a:rPr lang="es-GT" b="1" u="sng" dirty="0"/>
              <a:t>radica en que pueden compartir información genética que es portada por los individuos de una población de entrecruzamiento</a:t>
            </a:r>
            <a:endParaRPr lang="es-GT" b="1" u="sng" dirty="0"/>
          </a:p>
        </p:txBody>
      </p:sp>
    </p:spTree>
    <p:extLst>
      <p:ext uri="{BB962C8B-B14F-4D97-AF65-F5344CB8AC3E}">
        <p14:creationId xmlns:p14="http://schemas.microsoft.com/office/powerpoint/2010/main" val="26579344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6 Título"/>
          <p:cNvSpPr>
            <a:spLocks noGrp="1"/>
          </p:cNvSpPr>
          <p:nvPr>
            <p:ph sz="half" idx="1"/>
          </p:nvPr>
        </p:nvSpPr>
        <p:spPr>
          <a:xfrm>
            <a:off x="608669" y="975048"/>
            <a:ext cx="7919400" cy="5349552"/>
          </a:xfrm>
        </p:spPr>
        <p:txBody>
          <a:bodyPr>
            <a:noAutofit/>
          </a:bodyPr>
          <a:lstStyle/>
          <a:p>
            <a:pPr lvl="0" algn="just">
              <a:buClr>
                <a:srgbClr val="FF0000"/>
              </a:buClr>
              <a:buFont typeface="Wingdings" panose="05000000000000000000" pitchFamily="2" charset="2"/>
              <a:buChar char="q"/>
            </a:pPr>
            <a:endParaRPr lang="es-GT" sz="800" dirty="0" smtClean="0"/>
          </a:p>
          <a:p>
            <a:pPr marL="0" lvl="0" indent="0">
              <a:buNone/>
            </a:pPr>
            <a:r>
              <a:rPr lang="es-MX" sz="3000" b="1" dirty="0" smtClean="0">
                <a:solidFill>
                  <a:prstClr val="black"/>
                </a:solidFill>
              </a:rPr>
              <a:t>Reproducción </a:t>
            </a:r>
            <a:r>
              <a:rPr lang="es-MX" sz="3000" b="1" dirty="0">
                <a:solidFill>
                  <a:prstClr val="black"/>
                </a:solidFill>
              </a:rPr>
              <a:t>asexual</a:t>
            </a:r>
            <a:r>
              <a:rPr lang="es-MX" sz="3000" dirty="0">
                <a:solidFill>
                  <a:prstClr val="black"/>
                </a:solidFill>
              </a:rPr>
              <a:t>. También llamada </a:t>
            </a:r>
            <a:r>
              <a:rPr lang="es-MX" sz="3000" dirty="0">
                <a:solidFill>
                  <a:prstClr val="black"/>
                </a:solidFill>
                <a:hlinkClick r:id="rId2" tooltip="Reproducción"/>
              </a:rPr>
              <a:t>reproducción</a:t>
            </a:r>
            <a:r>
              <a:rPr lang="es-MX" sz="3000" dirty="0">
                <a:solidFill>
                  <a:prstClr val="black"/>
                </a:solidFill>
              </a:rPr>
              <a:t> vegetativa, consiste en que de un </a:t>
            </a:r>
            <a:r>
              <a:rPr lang="es-MX" sz="3000" dirty="0">
                <a:solidFill>
                  <a:prstClr val="black"/>
                </a:solidFill>
                <a:hlinkClick r:id="rId3" tooltip="Organismo"/>
              </a:rPr>
              <a:t>organismo</a:t>
            </a:r>
            <a:r>
              <a:rPr lang="es-MX" sz="3000" dirty="0">
                <a:solidFill>
                  <a:prstClr val="black"/>
                </a:solidFill>
              </a:rPr>
              <a:t> se desprende una sola </a:t>
            </a:r>
            <a:r>
              <a:rPr lang="es-MX" sz="3000" dirty="0">
                <a:solidFill>
                  <a:prstClr val="black"/>
                </a:solidFill>
                <a:hlinkClick r:id="rId4" tooltip="Célula"/>
              </a:rPr>
              <a:t>célula</a:t>
            </a:r>
            <a:r>
              <a:rPr lang="es-MX" sz="3000" dirty="0">
                <a:solidFill>
                  <a:prstClr val="black"/>
                </a:solidFill>
              </a:rPr>
              <a:t> o trozos del </a:t>
            </a:r>
            <a:r>
              <a:rPr lang="es-MX" sz="3000" dirty="0">
                <a:solidFill>
                  <a:prstClr val="black"/>
                </a:solidFill>
                <a:hlinkClick r:id="rId5" tooltip="Cuerpo"/>
              </a:rPr>
              <a:t>cuerpo</a:t>
            </a:r>
            <a:r>
              <a:rPr lang="es-MX" sz="3000" dirty="0">
                <a:solidFill>
                  <a:prstClr val="black"/>
                </a:solidFill>
              </a:rPr>
              <a:t> de un </a:t>
            </a:r>
            <a:r>
              <a:rPr lang="es-MX" sz="3000" dirty="0">
                <a:solidFill>
                  <a:prstClr val="black"/>
                </a:solidFill>
                <a:hlinkClick r:id="rId6" tooltip="Individuo"/>
              </a:rPr>
              <a:t>individuo</a:t>
            </a:r>
            <a:r>
              <a:rPr lang="es-MX" sz="3000" dirty="0">
                <a:solidFill>
                  <a:prstClr val="black"/>
                </a:solidFill>
              </a:rPr>
              <a:t> ya desarrollado que, por procesos </a:t>
            </a:r>
            <a:r>
              <a:rPr lang="es-MX" sz="3000" dirty="0">
                <a:solidFill>
                  <a:prstClr val="black"/>
                </a:solidFill>
                <a:hlinkClick r:id="rId7" tooltip="Mitosis"/>
              </a:rPr>
              <a:t>mitóticos</a:t>
            </a:r>
            <a:r>
              <a:rPr lang="es-MX" sz="3000" dirty="0">
                <a:solidFill>
                  <a:prstClr val="black"/>
                </a:solidFill>
              </a:rPr>
              <a:t>, son capaces de formar un individuo completo genéticamente idéntico a él. Se lleva a cabo con un solo progenitor y sin la intervención de los núcleos de las células sexuales o </a:t>
            </a:r>
            <a:r>
              <a:rPr lang="es-MX" sz="3000" dirty="0">
                <a:solidFill>
                  <a:prstClr val="black"/>
                </a:solidFill>
                <a:hlinkClick r:id="rId8" tooltip="Gameto"/>
              </a:rPr>
              <a:t>gametos</a:t>
            </a:r>
            <a:endParaRPr lang="es-GT" sz="3000" dirty="0">
              <a:solidFill>
                <a:prstClr val="black"/>
              </a:solidFill>
            </a:endParaRPr>
          </a:p>
          <a:p>
            <a:pPr marL="0" lvl="0" indent="0" algn="just">
              <a:buClr>
                <a:srgbClr val="FF0000"/>
              </a:buClr>
              <a:buNone/>
            </a:pPr>
            <a:endParaRPr lang="es-GT" sz="800" dirty="0" smtClean="0"/>
          </a:p>
          <a:p>
            <a:pPr marL="0" lvl="0" indent="0" algn="just">
              <a:buClr>
                <a:srgbClr val="FF0000"/>
              </a:buClr>
              <a:buNone/>
            </a:pPr>
            <a:endParaRPr lang="es-GT" sz="2000" dirty="0" smtClean="0"/>
          </a:p>
          <a:p>
            <a:pPr marL="0" lvl="0" indent="0" algn="just">
              <a:buClr>
                <a:srgbClr val="FF0000"/>
              </a:buClr>
              <a:buNone/>
            </a:pPr>
            <a:endParaRPr lang="es-GT" sz="2000" dirty="0" smtClean="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800" dirty="0" smtClean="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800" dirty="0" smtClean="0"/>
          </a:p>
          <a:p>
            <a:pPr lvl="0" algn="just">
              <a:buClr>
                <a:srgbClr val="FF0000"/>
              </a:buClr>
              <a:buFont typeface="Wingdings" panose="05000000000000000000" pitchFamily="2" charset="2"/>
              <a:buChar char="q"/>
            </a:pPr>
            <a:endParaRPr lang="es-GT" sz="800" dirty="0"/>
          </a:p>
          <a:p>
            <a:pPr lvl="0" algn="just">
              <a:buClr>
                <a:srgbClr val="FF0000"/>
              </a:buClr>
              <a:buFont typeface="Wingdings" panose="05000000000000000000" pitchFamily="2" charset="2"/>
              <a:buChar char="q"/>
            </a:pPr>
            <a:endParaRPr lang="es-GT" sz="1800" dirty="0"/>
          </a:p>
          <a:p>
            <a:pPr lvl="0" algn="just">
              <a:buClr>
                <a:srgbClr val="FF0000"/>
              </a:buClr>
              <a:buFont typeface="Wingdings" panose="05000000000000000000" pitchFamily="2" charset="2"/>
              <a:buChar char="q"/>
            </a:pPr>
            <a:endParaRPr lang="es-GT" sz="1400" dirty="0" smtClean="0"/>
          </a:p>
          <a:p>
            <a:pPr marL="0" lvl="0" indent="0" algn="just">
              <a:buClr>
                <a:srgbClr val="FF0000"/>
              </a:buClr>
              <a:buNone/>
            </a:pPr>
            <a:endParaRPr lang="es-GT" sz="800" dirty="0" smtClean="0"/>
          </a:p>
          <a:p>
            <a:pPr lvl="1" algn="just">
              <a:buClr>
                <a:srgbClr val="FF0000"/>
              </a:buClr>
              <a:buFont typeface="Wingdings" panose="05000000000000000000" pitchFamily="2" charset="2"/>
              <a:buChar char="v"/>
            </a:pPr>
            <a:endParaRPr lang="es-GT" sz="1400" dirty="0" smtClean="0"/>
          </a:p>
          <a:p>
            <a:pPr lvl="0" algn="just">
              <a:buClr>
                <a:srgbClr val="0070C0"/>
              </a:buClr>
              <a:buFont typeface="Wingdings" panose="05000000000000000000" pitchFamily="2" charset="2"/>
              <a:buChar char="q"/>
            </a:pPr>
            <a:endParaRPr lang="es-GT" sz="1800" dirty="0" smtClean="0"/>
          </a:p>
          <a:p>
            <a:pPr lvl="0" algn="just">
              <a:buClr>
                <a:srgbClr val="0070C0"/>
              </a:buClr>
              <a:buFont typeface="Wingdings" panose="05000000000000000000" pitchFamily="2" charset="2"/>
              <a:buChar char="q"/>
            </a:pPr>
            <a:endParaRPr lang="es-GT" sz="1800" b="1" dirty="0" smtClean="0"/>
          </a:p>
          <a:p>
            <a:pPr lvl="0" algn="just">
              <a:buClr>
                <a:srgbClr val="0070C0"/>
              </a:buClr>
              <a:buFont typeface="Wingdings" panose="05000000000000000000" pitchFamily="2" charset="2"/>
              <a:buChar char="q"/>
            </a:pPr>
            <a:endParaRPr lang="es-GT" sz="1800" b="1" dirty="0"/>
          </a:p>
          <a:p>
            <a:pPr lvl="0" algn="just">
              <a:buClr>
                <a:srgbClr val="0070C0"/>
              </a:buClr>
              <a:buFont typeface="Wingdings" panose="05000000000000000000" pitchFamily="2" charset="2"/>
              <a:buChar char="q"/>
            </a:pPr>
            <a:endParaRPr lang="es-GT" sz="1800" b="1" dirty="0" smtClean="0"/>
          </a:p>
          <a:p>
            <a:pPr lvl="0" algn="just">
              <a:buClr>
                <a:srgbClr val="0070C0"/>
              </a:buClr>
              <a:buFont typeface="Wingdings" panose="05000000000000000000" pitchFamily="2" charset="2"/>
              <a:buChar char="q"/>
            </a:pPr>
            <a:endParaRPr lang="es-GT" sz="1800" b="1" dirty="0" smtClean="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800" dirty="0"/>
          </a:p>
          <a:p>
            <a:pPr lvl="0" algn="just">
              <a:buClr>
                <a:schemeClr val="accent3"/>
              </a:buClr>
              <a:buFont typeface="Wingdings" pitchFamily="2" charset="2"/>
              <a:buChar char="q"/>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a:p>
          <a:p>
            <a:pPr lvl="2">
              <a:buClr>
                <a:schemeClr val="accent3"/>
              </a:buClr>
              <a:buFont typeface="Wingdings" pitchFamily="2" charset="2"/>
              <a:buChar char="§"/>
            </a:pPr>
            <a:endParaRPr lang="es-GT" sz="1200" dirty="0" smtClean="0"/>
          </a:p>
          <a:p>
            <a:pPr lvl="2">
              <a:buClr>
                <a:schemeClr val="accent3"/>
              </a:buClr>
              <a:buFont typeface="Wingdings" pitchFamily="2" charset="2"/>
              <a:buChar char="§"/>
            </a:pPr>
            <a:endParaRPr lang="es-GT" sz="1200" dirty="0" smtClean="0"/>
          </a:p>
          <a:p>
            <a:pPr lvl="1">
              <a:buClr>
                <a:schemeClr val="accent3"/>
              </a:buClr>
              <a:buFont typeface="Wingdings" pitchFamily="2" charset="2"/>
              <a:buChar char="§"/>
            </a:pPr>
            <a:endParaRPr lang="es-GT" sz="1600" dirty="0"/>
          </a:p>
          <a:p>
            <a:pPr lvl="1">
              <a:buClr>
                <a:schemeClr val="accent3"/>
              </a:buClr>
              <a:buFont typeface="Wingdings" pitchFamily="2" charset="2"/>
              <a:buChar char="§"/>
            </a:pPr>
            <a:endParaRPr lang="es-GT" sz="1000" u="sng" dirty="0"/>
          </a:p>
          <a:p>
            <a:pPr lvl="1">
              <a:buClr>
                <a:schemeClr val="accent3"/>
              </a:buClr>
              <a:buFont typeface="Wingdings" pitchFamily="2" charset="2"/>
              <a:buChar char="§"/>
            </a:pPr>
            <a:endParaRPr lang="es-GT" sz="1000" u="sng" dirty="0" smtClean="0"/>
          </a:p>
          <a:p>
            <a:pPr lvl="1">
              <a:buClr>
                <a:schemeClr val="accent3"/>
              </a:buClr>
              <a:buFont typeface="Wingdings" pitchFamily="2" charset="2"/>
              <a:buChar char="§"/>
            </a:pPr>
            <a:endParaRPr lang="es-GT" sz="1400" u="sng" dirty="0"/>
          </a:p>
          <a:p>
            <a:pPr lvl="1">
              <a:buClr>
                <a:schemeClr val="accent3"/>
              </a:buClr>
              <a:buFont typeface="Wingdings" pitchFamily="2" charset="2"/>
              <a:buChar char="§"/>
            </a:pPr>
            <a:endParaRPr lang="es-GT" sz="1400" u="sng" dirty="0" smtClean="0"/>
          </a:p>
        </p:txBody>
      </p:sp>
      <p:sp>
        <p:nvSpPr>
          <p:cNvPr id="4" name="AutoShape 8" descr="Resultado de imagen para tomate podri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dirty="0"/>
          </a:p>
        </p:txBody>
      </p:sp>
      <p:sp>
        <p:nvSpPr>
          <p:cNvPr id="12" name="11 Rectángulo"/>
          <p:cNvSpPr/>
          <p:nvPr/>
        </p:nvSpPr>
        <p:spPr>
          <a:xfrm>
            <a:off x="-7259" y="0"/>
            <a:ext cx="9151257" cy="914400"/>
          </a:xfrm>
          <a:prstGeom prst="rect">
            <a:avLst/>
          </a:prstGeom>
          <a:solidFill>
            <a:srgbClr val="002060">
              <a:alpha val="77000"/>
            </a:srgbClr>
          </a:solidFill>
          <a:ln>
            <a:solidFill>
              <a:srgbClr val="00B0F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s-GT" sz="2800" b="1" dirty="0" smtClean="0"/>
              <a:t>REPRODUCCIÓN </a:t>
            </a:r>
            <a:r>
              <a:rPr lang="es-GT" sz="2800" b="1" dirty="0" smtClean="0"/>
              <a:t>ASEXUAL: Definición</a:t>
            </a:r>
            <a:endParaRPr lang="es-GT" sz="2800" b="1" dirty="0"/>
          </a:p>
        </p:txBody>
      </p:sp>
      <p:cxnSp>
        <p:nvCxnSpPr>
          <p:cNvPr id="7" name="6 Conector recto"/>
          <p:cNvCxnSpPr/>
          <p:nvPr/>
        </p:nvCxnSpPr>
        <p:spPr>
          <a:xfrm>
            <a:off x="1" y="6324600"/>
            <a:ext cx="9148556" cy="0"/>
          </a:xfrm>
          <a:prstGeom prst="line">
            <a:avLst/>
          </a:prstGeom>
          <a:ln>
            <a:solidFill>
              <a:srgbClr val="00B0F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7007388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Tema de Offic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14342</TotalTime>
  <Words>1137</Words>
  <Application>Microsoft Office PowerPoint</Application>
  <PresentationFormat>Presentación en pantalla (4:3)</PresentationFormat>
  <Paragraphs>749</Paragraphs>
  <Slides>30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30</vt:i4>
      </vt:variant>
    </vt:vector>
  </HeadingPairs>
  <TitlesOfParts>
    <vt:vector size="36" baseType="lpstr">
      <vt:lpstr>Arial</vt:lpstr>
      <vt:lpstr>Calibri</vt:lpstr>
      <vt:lpstr>Century Gothic</vt:lpstr>
      <vt:lpstr>Symbol</vt:lpstr>
      <vt:lpstr>Wingdings</vt:lpstr>
      <vt:lpstr>1_Tema de Office</vt:lpstr>
      <vt:lpstr> UNIDAD III LA REPRODUCCIÓN EN LAS PLANTAS SUPERIORES </vt:lpstr>
      <vt:lpstr>Presentación de PowerPoint</vt:lpstr>
      <vt:lpstr>Presentación de PowerPoint</vt:lpstr>
      <vt:lpstr>Polinización y Fecundación</vt:lpstr>
      <vt:lpstr>Presentación de PowerPoint</vt:lpstr>
      <vt:lpstr>Presentación de PowerPoint</vt:lpstr>
      <vt:lpstr>Presentación de PowerPoint</vt:lpstr>
      <vt:lpstr>Cual es el significado biológico de la reproducción sexual</vt:lpstr>
      <vt:lpstr>Presentación de PowerPoint</vt:lpstr>
      <vt:lpstr>Características de la Reproducción Asexual</vt:lpstr>
      <vt:lpstr>Presentación de PowerPoint</vt:lpstr>
      <vt:lpstr>Presentación de PowerPoint</vt:lpstr>
      <vt:lpstr>Presentación de PowerPoint</vt:lpstr>
      <vt:lpstr>Hijuelos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Formación de embrioides</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Yasmin Geovanna Silvestre Hernández</dc:creator>
  <cp:lastModifiedBy>HP Inc.</cp:lastModifiedBy>
  <cp:revision>611</cp:revision>
  <dcterms:created xsi:type="dcterms:W3CDTF">2013-05-01T22:15:08Z</dcterms:created>
  <dcterms:modified xsi:type="dcterms:W3CDTF">2020-08-14T00:35:32Z</dcterms:modified>
</cp:coreProperties>
</file>