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6" r:id="rId3"/>
    <p:sldId id="270" r:id="rId4"/>
    <p:sldId id="268" r:id="rId5"/>
    <p:sldId id="267" r:id="rId6"/>
    <p:sldId id="258" r:id="rId7"/>
    <p:sldId id="259" r:id="rId8"/>
    <p:sldId id="260" r:id="rId9"/>
    <p:sldId id="261" r:id="rId10"/>
    <p:sldId id="262" r:id="rId11"/>
    <p:sldId id="263" r:id="rId12"/>
    <p:sldId id="264" r:id="rId13"/>
    <p:sldId id="272" r:id="rId14"/>
    <p:sldId id="271" r:id="rId15"/>
    <p:sldId id="265"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GT"/>
          </a:p>
        </p:txBody>
      </p:sp>
      <p:sp>
        <p:nvSpPr>
          <p:cNvPr id="4" name="Marcador de fecha 3"/>
          <p:cNvSpPr>
            <a:spLocks noGrp="1"/>
          </p:cNvSpPr>
          <p:nvPr>
            <p:ph type="dt" sz="half" idx="10"/>
          </p:nvPr>
        </p:nvSpPr>
        <p:spPr/>
        <p:txBody>
          <a:bodyPr/>
          <a:lstStyle/>
          <a:p>
            <a:fld id="{C2D329D8-4225-4470-958A-BD9691CFB208}" type="datetimeFigureOut">
              <a:rPr lang="es-GT" smtClean="0"/>
              <a:t>24/08/2020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346848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C2D329D8-4225-4470-958A-BD9691CFB208}" type="datetimeFigureOut">
              <a:rPr lang="es-GT" smtClean="0"/>
              <a:t>24/08/2020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53838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C2D329D8-4225-4470-958A-BD9691CFB208}" type="datetimeFigureOut">
              <a:rPr lang="es-GT" smtClean="0"/>
              <a:t>24/08/2020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205995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C2D329D8-4225-4470-958A-BD9691CFB208}" type="datetimeFigureOut">
              <a:rPr lang="es-GT" smtClean="0"/>
              <a:t>24/08/2020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30017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2D329D8-4225-4470-958A-BD9691CFB208}" type="datetimeFigureOut">
              <a:rPr lang="es-GT" smtClean="0"/>
              <a:t>24/08/2020</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117207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C2D329D8-4225-4470-958A-BD9691CFB208}" type="datetimeFigureOut">
              <a:rPr lang="es-GT" smtClean="0"/>
              <a:t>24/08/2020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332833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C2D329D8-4225-4470-958A-BD9691CFB208}" type="datetimeFigureOut">
              <a:rPr lang="es-GT" smtClean="0"/>
              <a:t>24/08/2020</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221469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C2D329D8-4225-4470-958A-BD9691CFB208}" type="datetimeFigureOut">
              <a:rPr lang="es-GT" smtClean="0"/>
              <a:t>24/08/2020</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378028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D329D8-4225-4470-958A-BD9691CFB208}" type="datetimeFigureOut">
              <a:rPr lang="es-GT" smtClean="0"/>
              <a:t>24/08/2020</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138813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2D329D8-4225-4470-958A-BD9691CFB208}" type="datetimeFigureOut">
              <a:rPr lang="es-GT" smtClean="0"/>
              <a:t>24/08/2020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85233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2D329D8-4225-4470-958A-BD9691CFB208}" type="datetimeFigureOut">
              <a:rPr lang="es-GT" smtClean="0"/>
              <a:t>24/08/2020</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682E1CCF-78CA-408C-AA50-7E4B9DD43059}" type="slidenum">
              <a:rPr lang="es-GT" smtClean="0"/>
              <a:t>‹Nº›</a:t>
            </a:fld>
            <a:endParaRPr lang="es-GT"/>
          </a:p>
        </p:txBody>
      </p:sp>
    </p:spTree>
    <p:extLst>
      <p:ext uri="{BB962C8B-B14F-4D97-AF65-F5344CB8AC3E}">
        <p14:creationId xmlns:p14="http://schemas.microsoft.com/office/powerpoint/2010/main" val="342749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329D8-4225-4470-958A-BD9691CFB208}" type="datetimeFigureOut">
              <a:rPr lang="es-GT" smtClean="0"/>
              <a:t>24/08/2020</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E1CCF-78CA-408C-AA50-7E4B9DD43059}" type="slidenum">
              <a:rPr lang="es-GT" smtClean="0"/>
              <a:t>‹Nº›</a:t>
            </a:fld>
            <a:endParaRPr lang="es-GT"/>
          </a:p>
        </p:txBody>
      </p:sp>
    </p:spTree>
    <p:extLst>
      <p:ext uri="{BB962C8B-B14F-4D97-AF65-F5344CB8AC3E}">
        <p14:creationId xmlns:p14="http://schemas.microsoft.com/office/powerpoint/2010/main" val="1824234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p:spPr>
        <p:txBody>
          <a:bodyPr>
            <a:normAutofit fontScale="90000"/>
          </a:bodyPr>
          <a:lstStyle/>
          <a:p>
            <a:r>
              <a:rPr lang="es-GT" sz="3100" b="1" dirty="0">
                <a:latin typeface="Arial" panose="020B0604020202020204" pitchFamily="34" charset="0"/>
                <a:cs typeface="Arial" panose="020B0604020202020204" pitchFamily="34" charset="0"/>
              </a:rPr>
              <a:t>UNIDAD IV</a:t>
            </a:r>
            <a:br>
              <a:rPr lang="es-GT" sz="3100" b="1" dirty="0">
                <a:latin typeface="Arial" panose="020B0604020202020204" pitchFamily="34" charset="0"/>
                <a:cs typeface="Arial" panose="020B0604020202020204" pitchFamily="34" charset="0"/>
              </a:rPr>
            </a:br>
            <a:r>
              <a:rPr lang="es-GT" sz="3100" b="1" dirty="0">
                <a:latin typeface="Arial" panose="020B0604020202020204" pitchFamily="34" charset="0"/>
                <a:cs typeface="Arial" panose="020B0604020202020204" pitchFamily="34" charset="0"/>
              </a:rPr>
              <a:t>CLASIFICACIÓN DE LAS ESPECIES CULTIVADAS SEGÚN EL PUNTO DE VISTA DEL FITOMEJORADOR</a:t>
            </a:r>
            <a:r>
              <a:rPr lang="es-GT" b="1" dirty="0"/>
              <a:t/>
            </a:r>
            <a:br>
              <a:rPr lang="es-GT" b="1" dirty="0"/>
            </a:br>
            <a:endParaRPr lang="es-GT" dirty="0"/>
          </a:p>
        </p:txBody>
      </p:sp>
      <p:sp>
        <p:nvSpPr>
          <p:cNvPr id="3" name="Marcador de contenido 2"/>
          <p:cNvSpPr>
            <a:spLocks noGrp="1"/>
          </p:cNvSpPr>
          <p:nvPr>
            <p:ph idx="1"/>
          </p:nvPr>
        </p:nvSpPr>
        <p:spPr/>
        <p:txBody>
          <a:bodyPr/>
          <a:lstStyle/>
          <a:p>
            <a:r>
              <a:rPr lang="es-GT" dirty="0" smtClean="0"/>
              <a:t>El Fitomejorador, es un profesional de las ciencias Agronómicas dedicado a la generación de nuevos materiales genéticos (Variedades, híbridos, líneas, etc.) para los agricultores con el objeto de incrementar la productividad  o la calidad de los cultivos que se establecen en un país.</a:t>
            </a:r>
          </a:p>
          <a:p>
            <a:r>
              <a:rPr lang="es-GT" dirty="0" smtClean="0"/>
              <a:t>En este sentido el Fitomejorador se relaciona con un conjunto de especies que tienen diferentes expresiones genéticas, es por eso que veremos las diferentes especies que según su punto de vista se trabajan en los programas de mejoramiento genético vegetal.</a:t>
            </a:r>
            <a:endParaRPr lang="es-GT" dirty="0"/>
          </a:p>
        </p:txBody>
      </p:sp>
    </p:spTree>
    <p:extLst>
      <p:ext uri="{BB962C8B-B14F-4D97-AF65-F5344CB8AC3E}">
        <p14:creationId xmlns:p14="http://schemas.microsoft.com/office/powerpoint/2010/main" val="289233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715962"/>
          </a:xfrm>
        </p:spPr>
        <p:txBody>
          <a:bodyPr>
            <a:normAutofit/>
          </a:bodyPr>
          <a:lstStyle/>
          <a:p>
            <a:r>
              <a:rPr lang="es-GT" sz="2000" b="1" dirty="0"/>
              <a:t>Línea 1 del frijol princess del experimento de Johannsen</a:t>
            </a:r>
          </a:p>
        </p:txBody>
      </p:sp>
      <p:graphicFrame>
        <p:nvGraphicFramePr>
          <p:cNvPr id="13" name="Marcador de contenido 12"/>
          <p:cNvGraphicFramePr>
            <a:graphicFrameLocks noGrp="1"/>
          </p:cNvGraphicFramePr>
          <p:nvPr>
            <p:ph idx="1"/>
            <p:extLst/>
          </p:nvPr>
        </p:nvGraphicFramePr>
        <p:xfrm>
          <a:off x="1981202" y="1143005"/>
          <a:ext cx="8382001" cy="5714995"/>
        </p:xfrm>
        <a:graphic>
          <a:graphicData uri="http://schemas.openxmlformats.org/drawingml/2006/table">
            <a:tbl>
              <a:tblPr/>
              <a:tblGrid>
                <a:gridCol w="1469113">
                  <a:extLst>
                    <a:ext uri="{9D8B030D-6E8A-4147-A177-3AD203B41FA5}">
                      <a16:colId xmlns:a16="http://schemas.microsoft.com/office/drawing/2014/main" val="3270844378"/>
                    </a:ext>
                  </a:extLst>
                </a:gridCol>
                <a:gridCol w="986118">
                  <a:extLst>
                    <a:ext uri="{9D8B030D-6E8A-4147-A177-3AD203B41FA5}">
                      <a16:colId xmlns:a16="http://schemas.microsoft.com/office/drawing/2014/main" val="314103155"/>
                    </a:ext>
                  </a:extLst>
                </a:gridCol>
                <a:gridCol w="996180">
                  <a:extLst>
                    <a:ext uri="{9D8B030D-6E8A-4147-A177-3AD203B41FA5}">
                      <a16:colId xmlns:a16="http://schemas.microsoft.com/office/drawing/2014/main" val="3351877400"/>
                    </a:ext>
                  </a:extLst>
                </a:gridCol>
                <a:gridCol w="945869">
                  <a:extLst>
                    <a:ext uri="{9D8B030D-6E8A-4147-A177-3AD203B41FA5}">
                      <a16:colId xmlns:a16="http://schemas.microsoft.com/office/drawing/2014/main" val="97316867"/>
                    </a:ext>
                  </a:extLst>
                </a:gridCol>
                <a:gridCol w="442747">
                  <a:extLst>
                    <a:ext uri="{9D8B030D-6E8A-4147-A177-3AD203B41FA5}">
                      <a16:colId xmlns:a16="http://schemas.microsoft.com/office/drawing/2014/main" val="4243023128"/>
                    </a:ext>
                  </a:extLst>
                </a:gridCol>
                <a:gridCol w="986118">
                  <a:extLst>
                    <a:ext uri="{9D8B030D-6E8A-4147-A177-3AD203B41FA5}">
                      <a16:colId xmlns:a16="http://schemas.microsoft.com/office/drawing/2014/main" val="268298435"/>
                    </a:ext>
                  </a:extLst>
                </a:gridCol>
                <a:gridCol w="1066617">
                  <a:extLst>
                    <a:ext uri="{9D8B030D-6E8A-4147-A177-3AD203B41FA5}">
                      <a16:colId xmlns:a16="http://schemas.microsoft.com/office/drawing/2014/main" val="3615243887"/>
                    </a:ext>
                  </a:extLst>
                </a:gridCol>
                <a:gridCol w="1489239">
                  <a:extLst>
                    <a:ext uri="{9D8B030D-6E8A-4147-A177-3AD203B41FA5}">
                      <a16:colId xmlns:a16="http://schemas.microsoft.com/office/drawing/2014/main" val="322122987"/>
                    </a:ext>
                  </a:extLst>
                </a:gridCol>
              </a:tblGrid>
              <a:tr h="570883">
                <a:tc gridSpan="8">
                  <a:txBody>
                    <a:bodyPr/>
                    <a:lstStyle/>
                    <a:p>
                      <a:pPr algn="ctr" fontAlgn="b"/>
                      <a:r>
                        <a:rPr lang="es-MX" sz="1400" b="1" i="0" u="none" strike="noStrike" dirty="0">
                          <a:solidFill>
                            <a:srgbClr val="000000"/>
                          </a:solidFill>
                          <a:effectLst/>
                          <a:latin typeface="Arial" panose="020B0604020202020204" pitchFamily="34" charset="0"/>
                        </a:rPr>
                        <a:t>Efectos  de la selección durante seis generaciones en la línea uno de frijol Princess 1926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904736920"/>
                  </a:ext>
                </a:extLst>
              </a:tr>
              <a:tr h="695258">
                <a:tc>
                  <a:txBody>
                    <a:bodyPr/>
                    <a:lstStyle/>
                    <a:p>
                      <a:pPr algn="l" fontAlgn="b"/>
                      <a:r>
                        <a:rPr lang="es-GT" sz="14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GT"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GT"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400" b="0" i="0" u="none" strike="noStrike" dirty="0" smtClean="0">
                          <a:solidFill>
                            <a:srgbClr val="000000"/>
                          </a:solidFill>
                          <a:effectLst/>
                          <a:latin typeface="Calibri" panose="020F0502020204030204" pitchFamily="34" charset="0"/>
                        </a:rPr>
                        <a:t>El peso está en centigramos</a:t>
                      </a:r>
                      <a:endParaRPr lang="es-GT"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GT"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GT"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GT"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4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92295"/>
                  </a:ext>
                </a:extLst>
              </a:tr>
              <a:tr h="402849">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MX" sz="1300" b="1" i="0" u="none" strike="noStrike" dirty="0">
                          <a:solidFill>
                            <a:srgbClr val="000000"/>
                          </a:solidFill>
                          <a:effectLst/>
                          <a:latin typeface="Calibri" panose="020F0502020204030204" pitchFamily="34" charset="0"/>
                        </a:rPr>
                        <a:t>Peso medio de las semillas genitoras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GT"/>
                    </a:p>
                  </a:txBody>
                  <a:tcPr/>
                </a:tc>
                <a:tc hMerge="1">
                  <a:txBody>
                    <a:bodyPr/>
                    <a:lstStyle/>
                    <a:p>
                      <a:endParaRPr lang="es-GT"/>
                    </a:p>
                  </a:txBody>
                  <a:tcPr/>
                </a:tc>
                <a:tc>
                  <a:txBody>
                    <a:bodyPr/>
                    <a:lstStyle/>
                    <a:p>
                      <a:pPr algn="l" fontAlgn="b"/>
                      <a:r>
                        <a:rPr lang="es-GT" sz="13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MX" sz="1300" b="1" i="0" u="none" strike="noStrike" dirty="0">
                          <a:solidFill>
                            <a:srgbClr val="000000"/>
                          </a:solidFill>
                          <a:effectLst/>
                          <a:latin typeface="Calibri" panose="020F0502020204030204" pitchFamily="34" charset="0"/>
                        </a:rPr>
                        <a:t>Peso medio de las semillas filiales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536607246"/>
                  </a:ext>
                </a:extLst>
              </a:tr>
              <a:tr h="402849">
                <a:tc>
                  <a:txBody>
                    <a:bodyPr/>
                    <a:lstStyle/>
                    <a:p>
                      <a:pPr algn="ctr" fontAlgn="b"/>
                      <a:r>
                        <a:rPr lang="es-GT" sz="1300" b="1" i="0" u="none" strike="noStrike">
                          <a:solidFill>
                            <a:srgbClr val="000000"/>
                          </a:solidFill>
                          <a:effectLst/>
                          <a:latin typeface="Calibri" panose="020F0502020204030204" pitchFamily="34" charset="0"/>
                        </a:rPr>
                        <a:t>Año de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Línea 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Línea 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Línea 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Línea 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483580"/>
                  </a:ext>
                </a:extLst>
              </a:tr>
              <a:tr h="402849">
                <a:tc>
                  <a:txBody>
                    <a:bodyPr/>
                    <a:lstStyle/>
                    <a:p>
                      <a:pPr algn="ctr" fontAlgn="b"/>
                      <a:r>
                        <a:rPr lang="es-GT" sz="1300" b="1" i="0" u="none" strike="noStrike">
                          <a:solidFill>
                            <a:srgbClr val="000000"/>
                          </a:solidFill>
                          <a:effectLst/>
                          <a:latin typeface="Calibri" panose="020F0502020204030204" pitchFamily="34" charset="0"/>
                        </a:rPr>
                        <a:t>Recolección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menor peso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mayor peso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menor peso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mayor peso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Diferencia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479224"/>
                  </a:ext>
                </a:extLst>
              </a:tr>
              <a:tr h="402849">
                <a:tc>
                  <a:txBody>
                    <a:bodyPr/>
                    <a:lstStyle/>
                    <a:p>
                      <a:pPr algn="ctr" fontAlgn="b"/>
                      <a:r>
                        <a:rPr lang="es-GT" sz="1300" b="1" i="0" u="none" strike="noStrike">
                          <a:solidFill>
                            <a:srgbClr val="000000"/>
                          </a:solidFill>
                          <a:effectLst/>
                          <a:latin typeface="Calibri" panose="020F0502020204030204" pitchFamily="34" charset="0"/>
                        </a:rPr>
                        <a:t>1902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63.15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64.85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987371"/>
                  </a:ext>
                </a:extLst>
              </a:tr>
              <a:tr h="402849">
                <a:tc>
                  <a:txBody>
                    <a:bodyPr/>
                    <a:lstStyle/>
                    <a:p>
                      <a:pPr algn="ctr" fontAlgn="b"/>
                      <a:r>
                        <a:rPr lang="es-GT" sz="1300" b="1" i="0" u="none" strike="noStrike">
                          <a:solidFill>
                            <a:srgbClr val="000000"/>
                          </a:solidFill>
                          <a:effectLst/>
                          <a:latin typeface="Calibri" panose="020F0502020204030204" pitchFamily="34" charset="0"/>
                        </a:rPr>
                        <a:t>1903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75.19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70.88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4.31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755031"/>
                  </a:ext>
                </a:extLst>
              </a:tr>
              <a:tr h="402849">
                <a:tc>
                  <a:txBody>
                    <a:bodyPr/>
                    <a:lstStyle/>
                    <a:p>
                      <a:pPr algn="ctr" fontAlgn="b"/>
                      <a:r>
                        <a:rPr lang="es-GT" sz="1300" b="1" i="0" u="none" strike="noStrike">
                          <a:solidFill>
                            <a:srgbClr val="000000"/>
                          </a:solidFill>
                          <a:effectLst/>
                          <a:latin typeface="Calibri" panose="020F0502020204030204" pitchFamily="34" charset="0"/>
                        </a:rPr>
                        <a:t>1904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54.59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56.68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2.09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322502"/>
                  </a:ext>
                </a:extLst>
              </a:tr>
              <a:tr h="402849">
                <a:tc>
                  <a:txBody>
                    <a:bodyPr/>
                    <a:lstStyle/>
                    <a:p>
                      <a:pPr algn="ctr" fontAlgn="b"/>
                      <a:r>
                        <a:rPr lang="es-GT" sz="1300" b="1" i="0" u="none" strike="noStrike">
                          <a:solidFill>
                            <a:srgbClr val="000000"/>
                          </a:solidFill>
                          <a:effectLst/>
                          <a:latin typeface="Calibri" panose="020F0502020204030204" pitchFamily="34" charset="0"/>
                        </a:rPr>
                        <a:t>1905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63.55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63.64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0.09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501963"/>
                  </a:ext>
                </a:extLst>
              </a:tr>
              <a:tr h="402849">
                <a:tc>
                  <a:txBody>
                    <a:bodyPr/>
                    <a:lstStyle/>
                    <a:p>
                      <a:pPr algn="ctr" fontAlgn="b"/>
                      <a:r>
                        <a:rPr lang="es-GT" sz="1300" b="1" i="0" u="none" strike="noStrike">
                          <a:solidFill>
                            <a:srgbClr val="000000"/>
                          </a:solidFill>
                          <a:effectLst/>
                          <a:latin typeface="Calibri" panose="020F0502020204030204" pitchFamily="34" charset="0"/>
                        </a:rPr>
                        <a:t>1906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74.38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73.00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629945"/>
                  </a:ext>
                </a:extLst>
              </a:tr>
              <a:tr h="402849">
                <a:tc>
                  <a:txBody>
                    <a:bodyPr/>
                    <a:lstStyle/>
                    <a:p>
                      <a:pPr algn="ctr" fontAlgn="b"/>
                      <a:r>
                        <a:rPr lang="es-GT" sz="1300" b="1" i="0" u="none" strike="noStrike">
                          <a:solidFill>
                            <a:srgbClr val="000000"/>
                          </a:solidFill>
                          <a:effectLst/>
                          <a:latin typeface="Calibri" panose="020F0502020204030204" pitchFamily="34" charset="0"/>
                        </a:rPr>
                        <a:t>1907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3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69.07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67.66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300" b="1" i="0" u="none" strike="noStrike">
                          <a:solidFill>
                            <a:srgbClr val="000000"/>
                          </a:solidFill>
                          <a:effectLst/>
                          <a:latin typeface="Calibri" panose="020F0502020204030204" pitchFamily="34" charset="0"/>
                        </a:rPr>
                        <a:t>1.41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237646"/>
                  </a:ext>
                </a:extLst>
              </a:tr>
              <a:tr h="402849">
                <a:tc>
                  <a:txBody>
                    <a:bodyPr/>
                    <a:lstStyle/>
                    <a:p>
                      <a:pPr algn="l" fontAlgn="b"/>
                      <a:r>
                        <a:rPr lang="es-GT" sz="13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GT" sz="1300" b="1" i="0" u="none" strike="noStrike">
                          <a:solidFill>
                            <a:srgbClr val="FF0000"/>
                          </a:solidFill>
                          <a:effectLst/>
                          <a:latin typeface="Calibri" panose="020F0502020204030204" pitchFamily="34" charset="0"/>
                        </a:rPr>
                        <a:t>       Ẋ</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GT" sz="1300" b="1" i="0" u="none" strike="noStrike">
                          <a:solidFill>
                            <a:srgbClr val="FF0000"/>
                          </a:solidFill>
                          <a:effectLst/>
                          <a:latin typeface="Calibri" panose="020F0502020204030204" pitchFamily="34" charset="0"/>
                        </a:rPr>
                        <a:t>68.5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300" b="1" i="0" u="none" strike="noStrike">
                        <a:solidFill>
                          <a:srgbClr val="FF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300" b="1" i="0" u="none" strike="noStrike">
                        <a:solidFill>
                          <a:srgbClr val="FF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GT" sz="1300" b="1" i="0" u="none" strike="noStrike">
                          <a:solidFill>
                            <a:srgbClr val="FF0000"/>
                          </a:solidFill>
                          <a:effectLst/>
                          <a:latin typeface="Calibri" panose="020F0502020204030204" pitchFamily="34" charset="0"/>
                        </a:rPr>
                        <a:t>               Ẋ</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GT" sz="1300" b="1" i="0" u="none" strike="noStrike">
                          <a:solidFill>
                            <a:srgbClr val="FF0000"/>
                          </a:solidFill>
                          <a:effectLst/>
                          <a:latin typeface="Calibri" panose="020F0502020204030204" pitchFamily="34" charset="0"/>
                        </a:rPr>
                        <a:t>68.37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GT" sz="13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1698111"/>
                  </a:ext>
                </a:extLst>
              </a:tr>
              <a:tr h="420364">
                <a:tc gridSpan="6">
                  <a:txBody>
                    <a:bodyPr/>
                    <a:lstStyle/>
                    <a:p>
                      <a:pPr algn="l" fontAlgn="b"/>
                      <a:r>
                        <a:rPr lang="es-MX" sz="1300" b="0" i="0" u="none" strike="noStrike">
                          <a:solidFill>
                            <a:srgbClr val="000000"/>
                          </a:solidFill>
                          <a:effectLst/>
                          <a:latin typeface="Calibri" panose="020F0502020204030204" pitchFamily="34" charset="0"/>
                        </a:rPr>
                        <a:t>En cada generación se seleccionó por semilla pequeña y semilla grande</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a:txBody>
                    <a:bodyPr/>
                    <a:lstStyle/>
                    <a:p>
                      <a:pPr algn="l" fontAlgn="b"/>
                      <a:r>
                        <a:rPr lang="es-GT" sz="13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GT" sz="13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0033"/>
                  </a:ext>
                </a:extLst>
              </a:tr>
            </a:tbl>
          </a:graphicData>
        </a:graphic>
      </p:graphicFrame>
    </p:spTree>
    <p:extLst>
      <p:ext uri="{BB962C8B-B14F-4D97-AF65-F5344CB8AC3E}">
        <p14:creationId xmlns:p14="http://schemas.microsoft.com/office/powerpoint/2010/main" val="657459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APORTES DE JOHANNSEN</a:t>
            </a:r>
            <a:endParaRPr lang="es-GT" dirty="0"/>
          </a:p>
        </p:txBody>
      </p:sp>
      <p:sp>
        <p:nvSpPr>
          <p:cNvPr id="3" name="Marcador de contenido 2"/>
          <p:cNvSpPr>
            <a:spLocks noGrp="1"/>
          </p:cNvSpPr>
          <p:nvPr>
            <p:ph idx="1"/>
          </p:nvPr>
        </p:nvSpPr>
        <p:spPr>
          <a:xfrm>
            <a:off x="1981200" y="1219201"/>
            <a:ext cx="8229600" cy="5334000"/>
          </a:xfrm>
        </p:spPr>
        <p:txBody>
          <a:bodyPr>
            <a:normAutofit fontScale="92500" lnSpcReduction="20000"/>
          </a:bodyPr>
          <a:lstStyle/>
          <a:p>
            <a:pPr marL="514350" indent="-514350">
              <a:buAutoNum type="arabicPeriod"/>
            </a:pPr>
            <a:r>
              <a:rPr lang="es-GT" sz="2400" dirty="0"/>
              <a:t>Que la selección había sido efectiva para separar las semillas por tamaño en 19 clases, cuyos pesos en promedio se mantuvieron similares durante las seis generaciones</a:t>
            </a:r>
            <a:r>
              <a:rPr lang="es-GT" sz="2400" dirty="0" smtClean="0"/>
              <a:t>.</a:t>
            </a:r>
          </a:p>
          <a:p>
            <a:pPr marL="514350" indent="-514350">
              <a:buAutoNum type="arabicPeriod"/>
            </a:pPr>
            <a:r>
              <a:rPr lang="es-MX" sz="2300" dirty="0"/>
              <a:t>La palabra GEN fue acuñada en 1909 por el botánico danés Wilhelm Ludwig Johannsen a partir de una palabra griega que significa "generar", refiriéndose a la unidad física y funcional de la herencia </a:t>
            </a:r>
            <a:r>
              <a:rPr lang="es-MX" sz="2300" dirty="0" smtClean="0"/>
              <a:t>biológica. </a:t>
            </a:r>
          </a:p>
          <a:p>
            <a:pPr marL="0" indent="0">
              <a:buNone/>
            </a:pPr>
            <a:r>
              <a:rPr lang="es-MX" sz="2300" dirty="0"/>
              <a:t>	</a:t>
            </a:r>
            <a:endParaRPr lang="es-GT" sz="2400" dirty="0"/>
          </a:p>
          <a:p>
            <a:pPr marL="0" indent="0" defTabSz="444500">
              <a:buNone/>
            </a:pPr>
            <a:r>
              <a:rPr lang="es-GT" sz="2400" dirty="0" smtClean="0"/>
              <a:t>3. 	A </a:t>
            </a:r>
            <a:r>
              <a:rPr lang="es-GT" sz="2400" dirty="0"/>
              <a:t>pesar que dentro de cada clase separó en dos tamaños, semilla </a:t>
            </a:r>
            <a:r>
              <a:rPr lang="es-GT" sz="2400" dirty="0" smtClean="0"/>
              <a:t>	pequeña </a:t>
            </a:r>
            <a:r>
              <a:rPr lang="es-GT" sz="2400" dirty="0"/>
              <a:t>y semilla grande, en promedio el peso se mantuvo </a:t>
            </a:r>
            <a:r>
              <a:rPr lang="es-GT" sz="2400" dirty="0" smtClean="0"/>
              <a:t>	similar</a:t>
            </a:r>
            <a:r>
              <a:rPr lang="es-GT" sz="2400" dirty="0"/>
              <a:t>. </a:t>
            </a:r>
            <a:r>
              <a:rPr lang="es-GT" sz="2400" dirty="0" smtClean="0"/>
              <a:t>	Las 	pequeñas </a:t>
            </a:r>
            <a:r>
              <a:rPr lang="es-GT" sz="2400" dirty="0"/>
              <a:t>diferencias que encontró dijo que se debían </a:t>
            </a:r>
            <a:r>
              <a:rPr lang="es-GT" sz="2400" dirty="0" smtClean="0"/>
              <a:t>	al 	</a:t>
            </a:r>
            <a:r>
              <a:rPr lang="es-GT" sz="2400" dirty="0" smtClean="0">
                <a:solidFill>
                  <a:srgbClr val="FF0000"/>
                </a:solidFill>
              </a:rPr>
              <a:t>ambiente</a:t>
            </a:r>
            <a:r>
              <a:rPr lang="es-GT" sz="2400" dirty="0">
                <a:solidFill>
                  <a:srgbClr val="FF0000"/>
                </a:solidFill>
              </a:rPr>
              <a:t>. </a:t>
            </a:r>
            <a:r>
              <a:rPr lang="es-GT" sz="2400" dirty="0" smtClean="0">
                <a:solidFill>
                  <a:srgbClr val="FF0000"/>
                </a:solidFill>
              </a:rPr>
              <a:t>	Introduce </a:t>
            </a:r>
            <a:r>
              <a:rPr lang="es-GT" sz="2400" dirty="0">
                <a:solidFill>
                  <a:srgbClr val="FF0000"/>
                </a:solidFill>
              </a:rPr>
              <a:t>el componente ambiental. </a:t>
            </a:r>
            <a:r>
              <a:rPr lang="es-GT" sz="2600" dirty="0"/>
              <a:t>La teoría de </a:t>
            </a:r>
            <a:r>
              <a:rPr lang="es-GT" sz="2600" dirty="0" smtClean="0"/>
              <a:t>	Johannsen 	esclareció 	principalmente </a:t>
            </a:r>
            <a:r>
              <a:rPr lang="es-GT" sz="2600" dirty="0"/>
              <a:t>la diferencia entre </a:t>
            </a:r>
            <a:r>
              <a:rPr lang="es-GT" sz="2600" dirty="0" smtClean="0"/>
              <a:t>	</a:t>
            </a:r>
            <a:r>
              <a:rPr lang="es-GT" sz="2600" b="1" dirty="0" smtClean="0"/>
              <a:t>fenotipo </a:t>
            </a:r>
            <a:r>
              <a:rPr lang="es-GT" sz="2600" b="1" dirty="0"/>
              <a:t>y </a:t>
            </a:r>
            <a:r>
              <a:rPr lang="es-GT" sz="2600" b="1" dirty="0" smtClean="0"/>
              <a:t>	genotipo</a:t>
            </a:r>
            <a:r>
              <a:rPr lang="es-GT" sz="2600" dirty="0" smtClean="0"/>
              <a:t> </a:t>
            </a:r>
            <a:endParaRPr lang="es-GT" sz="2600" dirty="0">
              <a:solidFill>
                <a:srgbClr val="FF0000"/>
              </a:solidFill>
            </a:endParaRPr>
          </a:p>
          <a:p>
            <a:pPr marL="514350" indent="-514350">
              <a:buAutoNum type="arabicPeriod"/>
            </a:pPr>
            <a:endParaRPr lang="es-GT" sz="2400" dirty="0">
              <a:solidFill>
                <a:srgbClr val="FF0000"/>
              </a:solidFill>
            </a:endParaRPr>
          </a:p>
          <a:p>
            <a:pPr marL="0" indent="0">
              <a:buNone/>
              <a:tabLst>
                <a:tab pos="534988" algn="l"/>
              </a:tabLst>
            </a:pPr>
            <a:r>
              <a:rPr lang="es-GT" sz="2400" dirty="0" smtClean="0"/>
              <a:t>4. 	Puesto </a:t>
            </a:r>
            <a:r>
              <a:rPr lang="es-GT" sz="2400" dirty="0"/>
              <a:t>que el frijol es una especie autógama, la  autofecundación </a:t>
            </a:r>
            <a:r>
              <a:rPr lang="es-GT" sz="2400" dirty="0" smtClean="0"/>
              <a:t>	continuada </a:t>
            </a:r>
            <a:r>
              <a:rPr lang="es-GT" sz="2400" dirty="0"/>
              <a:t>conduce a la homocigosis. El lote original de semillas </a:t>
            </a:r>
            <a:r>
              <a:rPr lang="es-GT" sz="2400" dirty="0" smtClean="0"/>
              <a:t>	del 	que </a:t>
            </a:r>
            <a:r>
              <a:rPr lang="es-GT" sz="2400" dirty="0"/>
              <a:t>partió Johannsen es decir las 19 clases , debía ser </a:t>
            </a:r>
            <a:r>
              <a:rPr lang="es-GT" sz="2400" dirty="0" smtClean="0"/>
              <a:t>	un </a:t>
            </a:r>
            <a:r>
              <a:rPr lang="es-GT" sz="2400" dirty="0"/>
              <a:t>conjunto </a:t>
            </a:r>
            <a:r>
              <a:rPr lang="es-GT" sz="2400" dirty="0" smtClean="0"/>
              <a:t>	de </a:t>
            </a:r>
            <a:r>
              <a:rPr lang="es-GT" sz="2400" dirty="0"/>
              <a:t>19  </a:t>
            </a:r>
            <a:r>
              <a:rPr lang="es-GT" sz="2400" dirty="0">
                <a:solidFill>
                  <a:srgbClr val="FF0000"/>
                </a:solidFill>
              </a:rPr>
              <a:t>líneas homocigóticas o líneas puras.</a:t>
            </a:r>
          </a:p>
          <a:p>
            <a:pPr marL="457200" indent="-457200">
              <a:buFont typeface="+mj-lt"/>
              <a:buAutoNum type="arabicPeriod"/>
            </a:pPr>
            <a:endParaRPr lang="es-GT" sz="2400" dirty="0"/>
          </a:p>
          <a:p>
            <a:pPr marL="514350" indent="-514350">
              <a:buAutoNum type="arabicPeriod"/>
            </a:pPr>
            <a:endParaRPr lang="es-GT" sz="2400" dirty="0">
              <a:solidFill>
                <a:srgbClr val="FF0000"/>
              </a:solidFill>
            </a:endParaRPr>
          </a:p>
        </p:txBody>
      </p:sp>
    </p:spTree>
    <p:extLst>
      <p:ext uri="{BB962C8B-B14F-4D97-AF65-F5344CB8AC3E}">
        <p14:creationId xmlns:p14="http://schemas.microsoft.com/office/powerpoint/2010/main" val="3587687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…Aportes de Johannsen</a:t>
            </a:r>
            <a:endParaRPr lang="es-GT" dirty="0"/>
          </a:p>
        </p:txBody>
      </p:sp>
      <p:sp>
        <p:nvSpPr>
          <p:cNvPr id="3" name="Marcador de contenido 2"/>
          <p:cNvSpPr>
            <a:spLocks noGrp="1"/>
          </p:cNvSpPr>
          <p:nvPr>
            <p:ph idx="1"/>
          </p:nvPr>
        </p:nvSpPr>
        <p:spPr/>
        <p:txBody>
          <a:bodyPr>
            <a:normAutofit lnSpcReduction="10000"/>
          </a:bodyPr>
          <a:lstStyle/>
          <a:p>
            <a:pPr marL="0" indent="0">
              <a:buNone/>
            </a:pPr>
            <a:r>
              <a:rPr lang="es-GT" dirty="0"/>
              <a:t>5</a:t>
            </a:r>
            <a:r>
              <a:rPr lang="es-GT" dirty="0" smtClean="0"/>
              <a:t>. Johannsen en su trabajo define que una línea pura es: </a:t>
            </a:r>
            <a:r>
              <a:rPr lang="es-GT" dirty="0" smtClean="0">
                <a:solidFill>
                  <a:srgbClr val="FF0000"/>
                </a:solidFill>
              </a:rPr>
              <a:t>LA 	DESCENDENCIA DE UN UNICO ORGANISMO AUTÓGAMO Y 	HOMOCIGOTO.</a:t>
            </a:r>
          </a:p>
          <a:p>
            <a:pPr marL="514350" indent="-514350">
              <a:buAutoNum type="arabicPeriod" startAt="6"/>
            </a:pPr>
            <a:r>
              <a:rPr lang="es-GT" dirty="0" smtClean="0"/>
              <a:t>Concluye que la selección en una población heterogénea, es efectiva para aislar líneas distintas, pero dentro de estas líneas la selección no es efectiva.</a:t>
            </a:r>
          </a:p>
          <a:p>
            <a:pPr marL="514350" indent="-514350">
              <a:buAutoNum type="arabicPeriod" startAt="6"/>
            </a:pPr>
            <a:r>
              <a:rPr lang="es-GT" dirty="0" smtClean="0"/>
              <a:t>El efecto de la autofecundación continua  producía una alta homocigosis, este efecto de la consanguinidad ya había sido descrito por  </a:t>
            </a:r>
            <a:r>
              <a:rPr lang="es-GT" dirty="0" err="1" smtClean="0"/>
              <a:t>por</a:t>
            </a:r>
            <a:r>
              <a:rPr lang="es-GT" dirty="0" smtClean="0"/>
              <a:t> Mendel, quien demostró que partiendo de un </a:t>
            </a:r>
            <a:r>
              <a:rPr lang="es-GT" dirty="0" err="1" smtClean="0"/>
              <a:t>heerocigoto</a:t>
            </a:r>
            <a:r>
              <a:rPr lang="es-GT" dirty="0" smtClean="0"/>
              <a:t> </a:t>
            </a:r>
            <a:r>
              <a:rPr lang="es-GT" dirty="0" err="1" smtClean="0"/>
              <a:t>Aa</a:t>
            </a:r>
            <a:r>
              <a:rPr lang="es-GT" dirty="0" smtClean="0"/>
              <a:t> la autofecundación continua daba lugar a una disminución de la heterocigosis de un medio por cada generación </a:t>
            </a:r>
            <a:endParaRPr lang="es-GT" dirty="0"/>
          </a:p>
        </p:txBody>
      </p:sp>
    </p:spTree>
    <p:extLst>
      <p:ext uri="{BB962C8B-B14F-4D97-AF65-F5344CB8AC3E}">
        <p14:creationId xmlns:p14="http://schemas.microsoft.com/office/powerpoint/2010/main" val="2980256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a:t>El efecto de la consanguinidad conduce a la homocigosis</a:t>
            </a:r>
          </a:p>
        </p:txBody>
      </p:sp>
      <p:sp>
        <p:nvSpPr>
          <p:cNvPr id="3" name="Marcador de contenido 2"/>
          <p:cNvSpPr>
            <a:spLocks noGrp="1"/>
          </p:cNvSpPr>
          <p:nvPr>
            <p:ph idx="1"/>
          </p:nvPr>
        </p:nvSpPr>
        <p:spPr/>
        <p:txBody>
          <a:bodyPr>
            <a:normAutofit lnSpcReduction="10000"/>
          </a:bodyPr>
          <a:lstStyle/>
          <a:p>
            <a:r>
              <a:rPr lang="es-GT" dirty="0" smtClean="0"/>
              <a:t>Como explicamos anteriormente partiendo de un </a:t>
            </a:r>
            <a:r>
              <a:rPr lang="es-GT" dirty="0" err="1" smtClean="0"/>
              <a:t>Aa</a:t>
            </a:r>
            <a:r>
              <a:rPr lang="es-GT" dirty="0" smtClean="0"/>
              <a:t>, la autofecundación en pocas generaciones se llega a una población con igual numero de individuos AA y </a:t>
            </a:r>
            <a:r>
              <a:rPr lang="es-GT" dirty="0" err="1" smtClean="0"/>
              <a:t>aa</a:t>
            </a:r>
            <a:r>
              <a:rPr lang="es-GT" dirty="0" smtClean="0"/>
              <a:t> y una </a:t>
            </a:r>
            <a:r>
              <a:rPr lang="es-GT" dirty="0" err="1" smtClean="0"/>
              <a:t>propirsión</a:t>
            </a:r>
            <a:r>
              <a:rPr lang="es-GT" dirty="0" smtClean="0"/>
              <a:t> muy pequeña de heterocigotos Aa.</a:t>
            </a:r>
          </a:p>
          <a:p>
            <a:r>
              <a:rPr lang="es-GT" dirty="0" smtClean="0"/>
              <a:t>La homocigosis se puede determinar por la formula </a:t>
            </a:r>
          </a:p>
          <a:p>
            <a:pPr marL="0" indent="0">
              <a:buNone/>
            </a:pPr>
            <a:endParaRPr lang="es-GT" baseline="30000" dirty="0"/>
          </a:p>
          <a:p>
            <a:pPr marL="0" indent="0">
              <a:buNone/>
            </a:pPr>
            <a:r>
              <a:rPr lang="es-GT" dirty="0" smtClean="0"/>
              <a:t> (2</a:t>
            </a:r>
            <a:r>
              <a:rPr lang="es-GT" baseline="30000" dirty="0" smtClean="0"/>
              <a:t>m</a:t>
            </a:r>
            <a:r>
              <a:rPr lang="es-GT" dirty="0" smtClean="0"/>
              <a:t> - 1) / 2m  </a:t>
            </a:r>
            <a:r>
              <a:rPr lang="es-GT" baseline="30000" dirty="0" smtClean="0"/>
              <a:t>n   </a:t>
            </a:r>
          </a:p>
          <a:p>
            <a:r>
              <a:rPr lang="es-GT" baseline="30000" dirty="0" smtClean="0">
                <a:latin typeface="Arial" panose="020B0604020202020204" pitchFamily="34" charset="0"/>
                <a:cs typeface="Arial" panose="020B0604020202020204" pitchFamily="34" charset="0"/>
              </a:rPr>
              <a:t> en la cual m representa el numero de generaciones de autofecundación y n el numero de pares</a:t>
            </a:r>
            <a:r>
              <a:rPr lang="es-GT" dirty="0" smtClean="0">
                <a:latin typeface="Arial" panose="020B0604020202020204" pitchFamily="34" charset="0"/>
                <a:cs typeface="Arial" panose="020B0604020202020204" pitchFamily="34" charset="0"/>
              </a:rPr>
              <a:t> de genes, si se tienen 5 generaciones de autofecundación  y 5 pares de genes la población a la quinta generación de autofecundación tendrá 85% de homocigosis.</a:t>
            </a:r>
            <a:r>
              <a:rPr lang="es-GT" baseline="30000" dirty="0" smtClean="0">
                <a:latin typeface="Arial" panose="020B0604020202020204" pitchFamily="34" charset="0"/>
                <a:cs typeface="Arial" panose="020B0604020202020204" pitchFamily="34" charset="0"/>
              </a:rPr>
              <a:t> </a:t>
            </a:r>
            <a:endParaRPr lang="es-GT" dirty="0" smtClean="0">
              <a:latin typeface="Arial" panose="020B0604020202020204" pitchFamily="34" charset="0"/>
              <a:cs typeface="Arial" panose="020B0604020202020204" pitchFamily="34" charset="0"/>
            </a:endParaRPr>
          </a:p>
          <a:p>
            <a:endParaRPr lang="es-GT" dirty="0" smtClean="0"/>
          </a:p>
        </p:txBody>
      </p:sp>
      <p:sp>
        <p:nvSpPr>
          <p:cNvPr id="4" name="Abrir corchete 3"/>
          <p:cNvSpPr/>
          <p:nvPr/>
        </p:nvSpPr>
        <p:spPr>
          <a:xfrm>
            <a:off x="1020072" y="4379297"/>
            <a:ext cx="45719" cy="56918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5" name="Cerrar corchete 4"/>
          <p:cNvSpPr/>
          <p:nvPr/>
        </p:nvSpPr>
        <p:spPr>
          <a:xfrm>
            <a:off x="2838735" y="4110942"/>
            <a:ext cx="71454" cy="5529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Tree>
    <p:extLst>
      <p:ext uri="{BB962C8B-B14F-4D97-AF65-F5344CB8AC3E}">
        <p14:creationId xmlns:p14="http://schemas.microsoft.com/office/powerpoint/2010/main" val="2389128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El efecto de la consanguinidad conduce a la homocigosis</a:t>
            </a:r>
            <a:endParaRPr lang="es-GT" dirty="0"/>
          </a:p>
        </p:txBody>
      </p:sp>
      <p:sp>
        <p:nvSpPr>
          <p:cNvPr id="3" name="Marcador de contenido 2"/>
          <p:cNvSpPr>
            <a:spLocks noGrp="1"/>
          </p:cNvSpPr>
          <p:nvPr>
            <p:ph idx="1"/>
          </p:nvPr>
        </p:nvSpPr>
        <p:spPr>
          <a:xfrm>
            <a:off x="838200" y="1690688"/>
            <a:ext cx="10515600" cy="4682816"/>
          </a:xfrm>
        </p:spPr>
        <p:txBody>
          <a:bodyPr>
            <a:normAutofit lnSpcReduction="10000"/>
          </a:bodyPr>
          <a:lstStyle/>
          <a:p>
            <a:pPr marL="0" indent="0">
              <a:buNone/>
            </a:pPr>
            <a:endParaRPr lang="es-GT" baseline="30000" dirty="0" smtClean="0"/>
          </a:p>
          <a:p>
            <a:pPr marL="0" indent="0">
              <a:buNone/>
            </a:pPr>
            <a:r>
              <a:rPr lang="es-GT" baseline="30000" dirty="0" smtClean="0"/>
              <a:t>Como explicamos anteriormente partiendo de un heterocigoto</a:t>
            </a:r>
            <a:r>
              <a:rPr lang="es-GT" dirty="0" smtClean="0"/>
              <a:t> </a:t>
            </a:r>
            <a:r>
              <a:rPr lang="es-GT" dirty="0" err="1" smtClean="0"/>
              <a:t>Aa</a:t>
            </a:r>
            <a:r>
              <a:rPr lang="es-GT" dirty="0" smtClean="0"/>
              <a:t> </a:t>
            </a:r>
            <a:endParaRPr lang="es-GT" sz="3200" baseline="30000" dirty="0" smtClean="0">
              <a:latin typeface="Arial" panose="020B0604020202020204" pitchFamily="34" charset="0"/>
              <a:cs typeface="Arial" panose="020B0604020202020204" pitchFamily="34" charset="0"/>
            </a:endParaRPr>
          </a:p>
          <a:p>
            <a:pPr marL="0" indent="0">
              <a:buNone/>
            </a:pPr>
            <a:endParaRPr lang="es-GT" sz="3200" baseline="30000" dirty="0" smtClean="0">
              <a:latin typeface="Arial" panose="020B0604020202020204" pitchFamily="34" charset="0"/>
              <a:cs typeface="Arial" panose="020B0604020202020204" pitchFamily="34" charset="0"/>
            </a:endParaRPr>
          </a:p>
          <a:p>
            <a:pPr marL="0" indent="0">
              <a:buNone/>
            </a:pPr>
            <a:endParaRPr lang="es-GT" baseline="30000" dirty="0"/>
          </a:p>
          <a:p>
            <a:pPr marL="0" indent="0">
              <a:buNone/>
            </a:pPr>
            <a:endParaRPr lang="es-GT" baseline="30000" dirty="0" smtClean="0"/>
          </a:p>
          <a:p>
            <a:pPr marL="0" indent="0">
              <a:buNone/>
            </a:pPr>
            <a:r>
              <a:rPr lang="es-GT" baseline="30000" dirty="0" smtClean="0"/>
              <a:t>   </a:t>
            </a:r>
          </a:p>
          <a:p>
            <a:pPr marL="0" indent="0">
              <a:buNone/>
            </a:pPr>
            <a:r>
              <a:rPr lang="es-GT" b="1" dirty="0"/>
              <a:t> (2</a:t>
            </a:r>
            <a:r>
              <a:rPr lang="es-GT" b="1" baseline="30000" dirty="0"/>
              <a:t>m</a:t>
            </a:r>
            <a:r>
              <a:rPr lang="es-GT" b="1" dirty="0"/>
              <a:t> - 1) / 2m  </a:t>
            </a:r>
            <a:r>
              <a:rPr lang="es-GT" b="1" baseline="30000" dirty="0"/>
              <a:t>n   </a:t>
            </a:r>
          </a:p>
          <a:p>
            <a:pPr marL="0" indent="0">
              <a:buNone/>
            </a:pPr>
            <a:endParaRPr lang="es-GT" baseline="30000" dirty="0"/>
          </a:p>
          <a:p>
            <a:pPr marL="0" indent="0">
              <a:buNone/>
            </a:pPr>
            <a:r>
              <a:rPr lang="es-GT" baseline="30000" dirty="0" smtClean="0">
                <a:latin typeface="Arial" panose="020B0604020202020204" pitchFamily="34" charset="0"/>
                <a:cs typeface="Arial" panose="020B0604020202020204" pitchFamily="34" charset="0"/>
              </a:rPr>
              <a:t> en la cual m representa el numero de generaciones de autofecundación y n el numero de pares</a:t>
            </a:r>
            <a:r>
              <a:rPr lang="es-GT" dirty="0" smtClean="0">
                <a:latin typeface="Arial" panose="020B0604020202020204" pitchFamily="34" charset="0"/>
                <a:cs typeface="Arial" panose="020B0604020202020204" pitchFamily="34" charset="0"/>
              </a:rPr>
              <a:t> de genes, si se tienen 5 generaciones de autofecundación  y 5 pares de genes la población a la quinta generación de autofecundación tendrá 85% de homocigosis.</a:t>
            </a:r>
            <a:r>
              <a:rPr lang="es-GT" baseline="30000" dirty="0" smtClean="0">
                <a:latin typeface="Arial" panose="020B0604020202020204" pitchFamily="34" charset="0"/>
                <a:cs typeface="Arial" panose="020B0604020202020204" pitchFamily="34" charset="0"/>
              </a:rPr>
              <a:t> </a:t>
            </a:r>
            <a:endParaRPr lang="es-GT" dirty="0">
              <a:latin typeface="Arial" panose="020B0604020202020204" pitchFamily="34" charset="0"/>
              <a:cs typeface="Arial" panose="020B0604020202020204" pitchFamily="34" charset="0"/>
            </a:endParaRPr>
          </a:p>
        </p:txBody>
      </p:sp>
      <p:sp>
        <p:nvSpPr>
          <p:cNvPr id="6" name="Cerrar corchete 5"/>
          <p:cNvSpPr/>
          <p:nvPr/>
        </p:nvSpPr>
        <p:spPr>
          <a:xfrm>
            <a:off x="2838735" y="3885968"/>
            <a:ext cx="71454" cy="5529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7" name="Abrir corchete 6"/>
          <p:cNvSpPr/>
          <p:nvPr/>
        </p:nvSpPr>
        <p:spPr>
          <a:xfrm>
            <a:off x="938185" y="3877849"/>
            <a:ext cx="45719" cy="56918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Tree>
    <p:extLst>
      <p:ext uri="{BB962C8B-B14F-4D97-AF65-F5344CB8AC3E}">
        <p14:creationId xmlns:p14="http://schemas.microsoft.com/office/powerpoint/2010/main" val="129482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9"/>
            <a:ext cx="8229600" cy="744537"/>
          </a:xfrm>
        </p:spPr>
        <p:txBody>
          <a:bodyPr>
            <a:normAutofit/>
          </a:bodyPr>
          <a:lstStyle/>
          <a:p>
            <a:r>
              <a:rPr lang="es-GT" sz="2800" dirty="0"/>
              <a:t>Aportes de Johannsen</a:t>
            </a:r>
          </a:p>
        </p:txBody>
      </p:sp>
      <p:pic>
        <p:nvPicPr>
          <p:cNvPr id="7" name="Marcador de contenido 6"/>
          <p:cNvPicPr>
            <a:picLocks noGrp="1" noChangeAspect="1"/>
          </p:cNvPicPr>
          <p:nvPr>
            <p:ph idx="1"/>
          </p:nvPr>
        </p:nvPicPr>
        <p:blipFill>
          <a:blip r:embed="rId2"/>
          <a:stretch>
            <a:fillRect/>
          </a:stretch>
        </p:blipFill>
        <p:spPr>
          <a:xfrm>
            <a:off x="3478823" y="1019175"/>
            <a:ext cx="2476500" cy="1847850"/>
          </a:xfrm>
          <a:prstGeom prst="rect">
            <a:avLst/>
          </a:prstGeom>
        </p:spPr>
      </p:pic>
      <p:pic>
        <p:nvPicPr>
          <p:cNvPr id="8" name="Imagen 7"/>
          <p:cNvPicPr>
            <a:picLocks noChangeAspect="1"/>
          </p:cNvPicPr>
          <p:nvPr/>
        </p:nvPicPr>
        <p:blipFill>
          <a:blip r:embed="rId3"/>
          <a:stretch>
            <a:fillRect/>
          </a:stretch>
        </p:blipFill>
        <p:spPr>
          <a:xfrm>
            <a:off x="1815047" y="1414583"/>
            <a:ext cx="432854" cy="804742"/>
          </a:xfrm>
          <a:prstGeom prst="rect">
            <a:avLst/>
          </a:prstGeom>
        </p:spPr>
      </p:pic>
      <p:sp>
        <p:nvSpPr>
          <p:cNvPr id="9" name="Flecha derecha 8"/>
          <p:cNvSpPr/>
          <p:nvPr/>
        </p:nvSpPr>
        <p:spPr>
          <a:xfrm>
            <a:off x="2552700" y="1438311"/>
            <a:ext cx="762000" cy="448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pic>
        <p:nvPicPr>
          <p:cNvPr id="12" name="Imagen 11"/>
          <p:cNvPicPr>
            <a:picLocks noChangeAspect="1"/>
          </p:cNvPicPr>
          <p:nvPr/>
        </p:nvPicPr>
        <p:blipFill>
          <a:blip r:embed="rId4"/>
          <a:stretch>
            <a:fillRect/>
          </a:stretch>
        </p:blipFill>
        <p:spPr>
          <a:xfrm>
            <a:off x="7239000" y="995729"/>
            <a:ext cx="2828925" cy="1619250"/>
          </a:xfrm>
          <a:prstGeom prst="rect">
            <a:avLst/>
          </a:prstGeom>
        </p:spPr>
      </p:pic>
      <p:sp>
        <p:nvSpPr>
          <p:cNvPr id="13" name="Flecha derecha 12"/>
          <p:cNvSpPr/>
          <p:nvPr/>
        </p:nvSpPr>
        <p:spPr>
          <a:xfrm flipV="1">
            <a:off x="6096000" y="1438310"/>
            <a:ext cx="990600" cy="448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Flecha abajo 13"/>
          <p:cNvSpPr/>
          <p:nvPr/>
        </p:nvSpPr>
        <p:spPr>
          <a:xfrm>
            <a:off x="8305801" y="2867026"/>
            <a:ext cx="393380" cy="101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5" name="Imagen 14"/>
          <p:cNvPicPr>
            <a:picLocks noChangeAspect="1"/>
          </p:cNvPicPr>
          <p:nvPr/>
        </p:nvPicPr>
        <p:blipFill>
          <a:blip r:embed="rId5"/>
          <a:stretch>
            <a:fillRect/>
          </a:stretch>
        </p:blipFill>
        <p:spPr>
          <a:xfrm>
            <a:off x="7072314" y="4495800"/>
            <a:ext cx="2466975" cy="1847850"/>
          </a:xfrm>
          <a:prstGeom prst="rect">
            <a:avLst/>
          </a:prstGeom>
        </p:spPr>
      </p:pic>
      <p:sp>
        <p:nvSpPr>
          <p:cNvPr id="16" name="CuadroTexto 15"/>
          <p:cNvSpPr txBox="1"/>
          <p:nvPr/>
        </p:nvSpPr>
        <p:spPr>
          <a:xfrm flipH="1">
            <a:off x="3048000" y="5257799"/>
            <a:ext cx="3657597" cy="1323439"/>
          </a:xfrm>
          <a:prstGeom prst="rect">
            <a:avLst/>
          </a:prstGeom>
          <a:noFill/>
        </p:spPr>
        <p:txBody>
          <a:bodyPr wrap="square" rtlCol="0">
            <a:spAutoFit/>
          </a:bodyPr>
          <a:lstStyle/>
          <a:p>
            <a:r>
              <a:rPr lang="es-GT" sz="4000" dirty="0"/>
              <a:t>Son sus líneas (líneas puras)</a:t>
            </a:r>
          </a:p>
        </p:txBody>
      </p:sp>
    </p:spTree>
    <p:extLst>
      <p:ext uri="{BB962C8B-B14F-4D97-AF65-F5344CB8AC3E}">
        <p14:creationId xmlns:p14="http://schemas.microsoft.com/office/powerpoint/2010/main" val="1267654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868362"/>
          </a:xfrm>
        </p:spPr>
        <p:txBody>
          <a:bodyPr>
            <a:normAutofit fontScale="90000"/>
          </a:bodyPr>
          <a:lstStyle/>
          <a:p>
            <a:r>
              <a:rPr lang="es-GT" sz="2200" b="1" dirty="0"/>
              <a:t>CLASIFICACIÓN DE LAS ESPECIES CULTIVADAS SEGÚN EL PUNTO DE VISTA DEL FITOMEJORADOR</a:t>
            </a:r>
            <a:r>
              <a:rPr lang="es-GT" b="1" dirty="0"/>
              <a:t/>
            </a:r>
            <a:br>
              <a:rPr lang="es-GT" b="1" dirty="0"/>
            </a:br>
            <a:endParaRPr lang="es-GT" dirty="0"/>
          </a:p>
        </p:txBody>
      </p:sp>
      <p:graphicFrame>
        <p:nvGraphicFramePr>
          <p:cNvPr id="4" name="Marcador de contenido 3"/>
          <p:cNvGraphicFramePr>
            <a:graphicFrameLocks noGrp="1"/>
          </p:cNvGraphicFramePr>
          <p:nvPr>
            <p:ph idx="1"/>
            <p:extLst/>
          </p:nvPr>
        </p:nvGraphicFramePr>
        <p:xfrm>
          <a:off x="2057400" y="1142998"/>
          <a:ext cx="8153400" cy="3633788"/>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96823441"/>
                    </a:ext>
                  </a:extLst>
                </a:gridCol>
                <a:gridCol w="2717800">
                  <a:extLst>
                    <a:ext uri="{9D8B030D-6E8A-4147-A177-3AD203B41FA5}">
                      <a16:colId xmlns:a16="http://schemas.microsoft.com/office/drawing/2014/main" val="3088631414"/>
                    </a:ext>
                  </a:extLst>
                </a:gridCol>
                <a:gridCol w="2717800">
                  <a:extLst>
                    <a:ext uri="{9D8B030D-6E8A-4147-A177-3AD203B41FA5}">
                      <a16:colId xmlns:a16="http://schemas.microsoft.com/office/drawing/2014/main" val="666224745"/>
                    </a:ext>
                  </a:extLst>
                </a:gridCol>
              </a:tblGrid>
              <a:tr h="1816894">
                <a:tc>
                  <a:txBody>
                    <a:bodyPr/>
                    <a:lstStyle/>
                    <a:p>
                      <a:pPr algn="ctr"/>
                      <a:r>
                        <a:rPr lang="es-GT" dirty="0" smtClean="0"/>
                        <a:t>AUTÓGAMAS</a:t>
                      </a:r>
                      <a:endParaRPr lang="es-GT" dirty="0"/>
                    </a:p>
                  </a:txBody>
                  <a:tcPr/>
                </a:tc>
                <a:tc>
                  <a:txBody>
                    <a:bodyPr/>
                    <a:lstStyle/>
                    <a:p>
                      <a:pPr algn="ctr"/>
                      <a:r>
                        <a:rPr lang="es-GT" dirty="0" smtClean="0"/>
                        <a:t>ALÓGAMAS</a:t>
                      </a:r>
                      <a:endParaRPr lang="es-GT" dirty="0"/>
                    </a:p>
                  </a:txBody>
                  <a:tcPr/>
                </a:tc>
                <a:tc>
                  <a:txBody>
                    <a:bodyPr/>
                    <a:lstStyle/>
                    <a:p>
                      <a:pPr algn="ctr"/>
                      <a:r>
                        <a:rPr lang="es-GT" dirty="0" smtClean="0"/>
                        <a:t>ASEXUALES</a:t>
                      </a:r>
                      <a:endParaRPr lang="es-GT" dirty="0"/>
                    </a:p>
                  </a:txBody>
                  <a:tcPr/>
                </a:tc>
                <a:extLst>
                  <a:ext uri="{0D108BD9-81ED-4DB2-BD59-A6C34878D82A}">
                    <a16:rowId xmlns:a16="http://schemas.microsoft.com/office/drawing/2014/main" val="3399230481"/>
                  </a:ext>
                </a:extLst>
              </a:tr>
              <a:tr h="1816894">
                <a:tc>
                  <a:txBody>
                    <a:bodyPr/>
                    <a:lstStyle/>
                    <a:p>
                      <a:endParaRPr lang="es-GT" dirty="0"/>
                    </a:p>
                  </a:txBody>
                  <a:tcPr/>
                </a:tc>
                <a:tc>
                  <a:txBody>
                    <a:bodyPr/>
                    <a:lstStyle/>
                    <a:p>
                      <a:endParaRPr lang="es-GT" dirty="0"/>
                    </a:p>
                  </a:txBody>
                  <a:tcPr/>
                </a:tc>
                <a:tc>
                  <a:txBody>
                    <a:bodyPr/>
                    <a:lstStyle/>
                    <a:p>
                      <a:endParaRPr lang="es-GT" dirty="0"/>
                    </a:p>
                  </a:txBody>
                  <a:tcPr/>
                </a:tc>
                <a:extLst>
                  <a:ext uri="{0D108BD9-81ED-4DB2-BD59-A6C34878D82A}">
                    <a16:rowId xmlns:a16="http://schemas.microsoft.com/office/drawing/2014/main" val="3414397473"/>
                  </a:ext>
                </a:extLst>
              </a:tr>
            </a:tbl>
          </a:graphicData>
        </a:graphic>
      </p:graphicFrame>
      <p:pic>
        <p:nvPicPr>
          <p:cNvPr id="5" name="Imagen 4"/>
          <p:cNvPicPr>
            <a:picLocks noChangeAspect="1"/>
          </p:cNvPicPr>
          <p:nvPr/>
        </p:nvPicPr>
        <p:blipFill>
          <a:blip r:embed="rId2"/>
          <a:stretch>
            <a:fillRect/>
          </a:stretch>
        </p:blipFill>
        <p:spPr>
          <a:xfrm>
            <a:off x="2438400" y="2522963"/>
            <a:ext cx="1905000" cy="2400300"/>
          </a:xfrm>
          <a:prstGeom prst="rect">
            <a:avLst/>
          </a:prstGeom>
        </p:spPr>
      </p:pic>
      <p:pic>
        <p:nvPicPr>
          <p:cNvPr id="6" name="Imagen 5"/>
          <p:cNvPicPr>
            <a:picLocks noChangeAspect="1"/>
          </p:cNvPicPr>
          <p:nvPr/>
        </p:nvPicPr>
        <p:blipFill>
          <a:blip r:embed="rId3"/>
          <a:stretch>
            <a:fillRect/>
          </a:stretch>
        </p:blipFill>
        <p:spPr>
          <a:xfrm>
            <a:off x="5248275" y="2522963"/>
            <a:ext cx="1695450" cy="2253824"/>
          </a:xfrm>
          <a:prstGeom prst="rect">
            <a:avLst/>
          </a:prstGeom>
        </p:spPr>
      </p:pic>
      <p:pic>
        <p:nvPicPr>
          <p:cNvPr id="7" name="Imagen 6"/>
          <p:cNvPicPr>
            <a:picLocks noChangeAspect="1"/>
          </p:cNvPicPr>
          <p:nvPr/>
        </p:nvPicPr>
        <p:blipFill>
          <a:blip r:embed="rId4"/>
          <a:stretch>
            <a:fillRect/>
          </a:stretch>
        </p:blipFill>
        <p:spPr>
          <a:xfrm>
            <a:off x="7696201" y="2521106"/>
            <a:ext cx="2238375" cy="2047875"/>
          </a:xfrm>
          <a:prstGeom prst="rect">
            <a:avLst/>
          </a:prstGeom>
        </p:spPr>
      </p:pic>
    </p:spTree>
    <p:extLst>
      <p:ext uri="{BB962C8B-B14F-4D97-AF65-F5344CB8AC3E}">
        <p14:creationId xmlns:p14="http://schemas.microsoft.com/office/powerpoint/2010/main" val="1502343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137" y="365125"/>
            <a:ext cx="10971663" cy="1325563"/>
          </a:xfrm>
        </p:spPr>
        <p:txBody>
          <a:bodyPr>
            <a:normAutofit fontScale="90000"/>
          </a:bodyPr>
          <a:lstStyle/>
          <a:p>
            <a:r>
              <a:rPr lang="es-GT" dirty="0" smtClean="0"/>
              <a:t>LAS PLANTAS  AUTÓGAMAS. EL FRIJOL PLANTA REPRESENTATIVA AUTÓGAMA Y CON CLEISTOGAMIA</a:t>
            </a:r>
            <a:endParaRPr lang="es-GT" dirty="0"/>
          </a:p>
        </p:txBody>
      </p:sp>
      <p:pic>
        <p:nvPicPr>
          <p:cNvPr id="4" name="Marcador de contenido 3"/>
          <p:cNvPicPr>
            <a:picLocks noGrp="1" noChangeAspect="1"/>
          </p:cNvPicPr>
          <p:nvPr>
            <p:ph idx="1"/>
          </p:nvPr>
        </p:nvPicPr>
        <p:blipFill>
          <a:blip r:embed="rId2"/>
          <a:stretch>
            <a:fillRect/>
          </a:stretch>
        </p:blipFill>
        <p:spPr>
          <a:xfrm>
            <a:off x="4493622" y="1825625"/>
            <a:ext cx="5047407" cy="4351338"/>
          </a:xfrm>
          <a:prstGeom prst="rect">
            <a:avLst/>
          </a:prstGeom>
        </p:spPr>
      </p:pic>
      <p:pic>
        <p:nvPicPr>
          <p:cNvPr id="5" name="Imagen 4"/>
          <p:cNvPicPr>
            <a:picLocks noChangeAspect="1"/>
          </p:cNvPicPr>
          <p:nvPr/>
        </p:nvPicPr>
        <p:blipFill>
          <a:blip r:embed="rId3"/>
          <a:stretch>
            <a:fillRect/>
          </a:stretch>
        </p:blipFill>
        <p:spPr>
          <a:xfrm>
            <a:off x="548640" y="1997534"/>
            <a:ext cx="3278777" cy="4179429"/>
          </a:xfrm>
          <a:prstGeom prst="rect">
            <a:avLst/>
          </a:prstGeom>
        </p:spPr>
      </p:pic>
    </p:spTree>
    <p:extLst>
      <p:ext uri="{BB962C8B-B14F-4D97-AF65-F5344CB8AC3E}">
        <p14:creationId xmlns:p14="http://schemas.microsoft.com/office/powerpoint/2010/main" val="239386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Características de las plantas Autógamas</a:t>
            </a:r>
            <a:endParaRPr lang="es-GT" dirty="0"/>
          </a:p>
        </p:txBody>
      </p:sp>
      <p:sp>
        <p:nvSpPr>
          <p:cNvPr id="3" name="Marcador de contenido 2"/>
          <p:cNvSpPr>
            <a:spLocks noGrp="1"/>
          </p:cNvSpPr>
          <p:nvPr>
            <p:ph idx="1"/>
          </p:nvPr>
        </p:nvSpPr>
        <p:spPr/>
        <p:txBody>
          <a:bodyPr>
            <a:normAutofit lnSpcReduction="10000"/>
          </a:bodyPr>
          <a:lstStyle/>
          <a:p>
            <a:pPr lvl="0"/>
            <a:r>
              <a:rPr lang="es-GT" dirty="0">
                <a:latin typeface="Arial" panose="020B0604020202020204" pitchFamily="34" charset="0"/>
                <a:ea typeface="Times New Roman" panose="02020603050405020304" pitchFamily="18" charset="0"/>
                <a:cs typeface="Times New Roman" panose="02020603050405020304" pitchFamily="18" charset="0"/>
              </a:rPr>
              <a:t>SE AUTOPOLINIZAN </a:t>
            </a:r>
            <a:r>
              <a:rPr lang="es-GT" dirty="0" smtClean="0">
                <a:latin typeface="Arial" panose="020B0604020202020204" pitchFamily="34" charset="0"/>
                <a:ea typeface="Times New Roman" panose="02020603050405020304" pitchFamily="18" charset="0"/>
                <a:cs typeface="Times New Roman" panose="02020603050405020304" pitchFamily="18" charset="0"/>
              </a:rPr>
              <a:t>Y AUTOFECUNDAN CON </a:t>
            </a:r>
            <a:r>
              <a:rPr lang="es-GT" dirty="0">
                <a:latin typeface="Arial" panose="020B0604020202020204" pitchFamily="34" charset="0"/>
                <a:ea typeface="Times New Roman" panose="02020603050405020304" pitchFamily="18" charset="0"/>
                <a:cs typeface="Times New Roman" panose="02020603050405020304" pitchFamily="18" charset="0"/>
              </a:rPr>
              <a:t>POLEN DE LA MISMA PLANTA</a:t>
            </a:r>
          </a:p>
          <a:p>
            <a:r>
              <a:rPr lang="es-GT" dirty="0">
                <a:latin typeface="Arial" panose="020B0604020202020204" pitchFamily="34" charset="0"/>
                <a:ea typeface="Times New Roman" panose="02020603050405020304" pitchFamily="18" charset="0"/>
                <a:cs typeface="Times New Roman" panose="02020603050405020304" pitchFamily="18" charset="0"/>
              </a:rPr>
              <a:t>SON PREDOMINANTE AUTÓGAMAS, ES DIFÍCIL ENCONTRAR PLANTAS CON UN 100% DE AUTOFECUNDACIÓN</a:t>
            </a:r>
          </a:p>
          <a:p>
            <a:pPr lvl="0"/>
            <a:r>
              <a:rPr lang="es-GT" dirty="0">
                <a:latin typeface="Arial" panose="020B0604020202020204" pitchFamily="34" charset="0"/>
                <a:ea typeface="Times New Roman" panose="02020603050405020304" pitchFamily="18" charset="0"/>
                <a:cs typeface="Times New Roman" panose="02020603050405020304" pitchFamily="18" charset="0"/>
              </a:rPr>
              <a:t>GENERALMENTE SE DA EN ESPECIES CUYAS </a:t>
            </a:r>
            <a:r>
              <a:rPr lang="es-GT" dirty="0" smtClean="0">
                <a:latin typeface="Arial" panose="020B0604020202020204" pitchFamily="34" charset="0"/>
                <a:ea typeface="Times New Roman" panose="02020603050405020304" pitchFamily="18" charset="0"/>
                <a:cs typeface="Times New Roman" panose="02020603050405020304" pitchFamily="18" charset="0"/>
              </a:rPr>
              <a:t>PLANTAS Y FLORES  </a:t>
            </a:r>
            <a:r>
              <a:rPr lang="es-GT" dirty="0">
                <a:latin typeface="Arial" panose="020B0604020202020204" pitchFamily="34" charset="0"/>
                <a:ea typeface="Times New Roman" panose="02020603050405020304" pitchFamily="18" charset="0"/>
                <a:cs typeface="Times New Roman" panose="02020603050405020304" pitchFamily="18" charset="0"/>
              </a:rPr>
              <a:t>SON </a:t>
            </a:r>
            <a:r>
              <a:rPr lang="es-GT" dirty="0" smtClean="0">
                <a:latin typeface="Arial" panose="020B0604020202020204" pitchFamily="34" charset="0"/>
                <a:ea typeface="Times New Roman" panose="02020603050405020304" pitchFamily="18" charset="0"/>
                <a:cs typeface="Times New Roman" panose="02020603050405020304" pitchFamily="18" charset="0"/>
              </a:rPr>
              <a:t>HERMAFRODITAS</a:t>
            </a:r>
          </a:p>
          <a:p>
            <a:pPr lvl="0"/>
            <a:r>
              <a:rPr lang="es-GT" dirty="0"/>
              <a:t>CONSISTEN EN UNA MEZCLA DE LINEAS (HOMOCIGOTICAS) DEBIDO AL POCO INTERCAMBIO DE MATERIAL GENÉTICO QUE </a:t>
            </a:r>
            <a:r>
              <a:rPr lang="es-GT" dirty="0" smtClean="0"/>
              <a:t>EXPERIMENTAL</a:t>
            </a:r>
          </a:p>
          <a:p>
            <a:pPr lvl="0"/>
            <a:r>
              <a:rPr lang="es-GT" dirty="0"/>
              <a:t>LA TEORÍA DE LA LINEA PURA DE JOHANNSEN EXPLICA SU GENÉTICA</a:t>
            </a:r>
            <a:endParaRPr lang="es-GT" dirty="0">
              <a:latin typeface="Arial" panose="020B0604020202020204" pitchFamily="34" charset="0"/>
              <a:ea typeface="Times New Roman" panose="02020603050405020304" pitchFamily="18" charset="0"/>
              <a:cs typeface="Times New Roman" panose="02020603050405020304" pitchFamily="18" charset="0"/>
            </a:endParaRPr>
          </a:p>
          <a:p>
            <a:endParaRPr lang="es-GT" dirty="0"/>
          </a:p>
        </p:txBody>
      </p:sp>
    </p:spTree>
    <p:extLst>
      <p:ext uri="{BB962C8B-B14F-4D97-AF65-F5344CB8AC3E}">
        <p14:creationId xmlns:p14="http://schemas.microsoft.com/office/powerpoint/2010/main" val="2404857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2" algn="l" rtl="0">
              <a:lnSpc>
                <a:spcPct val="90000"/>
              </a:lnSpc>
              <a:spcBef>
                <a:spcPct val="0"/>
              </a:spcBef>
            </a:pPr>
            <a:r>
              <a:rPr lang="es-GT" sz="2800" dirty="0" smtClean="0"/>
              <a:t>No siempre las plantas con flores hermafroditas son autógamas </a:t>
            </a:r>
            <a:r>
              <a:rPr lang="es-GT" sz="2800" b="1" dirty="0" smtClean="0"/>
              <a:t>Clasificación </a:t>
            </a:r>
            <a:r>
              <a:rPr lang="es-GT" sz="2800" b="1" dirty="0"/>
              <a:t>de las modificaciones de las flores hermafroditas</a:t>
            </a:r>
            <a:br>
              <a:rPr lang="es-GT" sz="2800" b="1" dirty="0"/>
            </a:br>
            <a:endParaRPr lang="es-GT"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13990978"/>
              </p:ext>
            </p:extLst>
          </p:nvPr>
        </p:nvGraphicFramePr>
        <p:xfrm>
          <a:off x="996286" y="2129246"/>
          <a:ext cx="10357514" cy="4609959"/>
        </p:xfrm>
        <a:graphic>
          <a:graphicData uri="http://schemas.openxmlformats.org/drawingml/2006/table">
            <a:tbl>
              <a:tblPr firstRow="1" firstCol="1" bandRow="1"/>
              <a:tblGrid>
                <a:gridCol w="1837634">
                  <a:extLst>
                    <a:ext uri="{9D8B030D-6E8A-4147-A177-3AD203B41FA5}">
                      <a16:colId xmlns:a16="http://schemas.microsoft.com/office/drawing/2014/main" val="372401816"/>
                    </a:ext>
                  </a:extLst>
                </a:gridCol>
                <a:gridCol w="1322384">
                  <a:extLst>
                    <a:ext uri="{9D8B030D-6E8A-4147-A177-3AD203B41FA5}">
                      <a16:colId xmlns:a16="http://schemas.microsoft.com/office/drawing/2014/main" val="3926489127"/>
                    </a:ext>
                  </a:extLst>
                </a:gridCol>
                <a:gridCol w="1851036">
                  <a:extLst>
                    <a:ext uri="{9D8B030D-6E8A-4147-A177-3AD203B41FA5}">
                      <a16:colId xmlns:a16="http://schemas.microsoft.com/office/drawing/2014/main" val="2619422225"/>
                    </a:ext>
                  </a:extLst>
                </a:gridCol>
                <a:gridCol w="1106162">
                  <a:extLst>
                    <a:ext uri="{9D8B030D-6E8A-4147-A177-3AD203B41FA5}">
                      <a16:colId xmlns:a16="http://schemas.microsoft.com/office/drawing/2014/main" val="1316396402"/>
                    </a:ext>
                  </a:extLst>
                </a:gridCol>
                <a:gridCol w="1593413">
                  <a:extLst>
                    <a:ext uri="{9D8B030D-6E8A-4147-A177-3AD203B41FA5}">
                      <a16:colId xmlns:a16="http://schemas.microsoft.com/office/drawing/2014/main" val="2298720663"/>
                    </a:ext>
                  </a:extLst>
                </a:gridCol>
                <a:gridCol w="2561373">
                  <a:extLst>
                    <a:ext uri="{9D8B030D-6E8A-4147-A177-3AD203B41FA5}">
                      <a16:colId xmlns:a16="http://schemas.microsoft.com/office/drawing/2014/main" val="277525954"/>
                    </a:ext>
                  </a:extLst>
                </a:gridCol>
                <a:gridCol w="85512">
                  <a:extLst>
                    <a:ext uri="{9D8B030D-6E8A-4147-A177-3AD203B41FA5}">
                      <a16:colId xmlns:a16="http://schemas.microsoft.com/office/drawing/2014/main" val="2831265209"/>
                    </a:ext>
                  </a:extLst>
                </a:gridCol>
              </a:tblGrid>
              <a:tr h="881366">
                <a:tc gridSpan="3">
                  <a:txBody>
                    <a:bodyPr/>
                    <a:lstStyle/>
                    <a:p>
                      <a:pPr algn="ctr">
                        <a:lnSpc>
                          <a:spcPct val="105000"/>
                        </a:lnSpc>
                        <a:spcAft>
                          <a:spcPts val="800"/>
                        </a:spcAft>
                      </a:pPr>
                      <a:r>
                        <a:rPr lang="es-GT" sz="1200" b="1" dirty="0">
                          <a:effectLst/>
                          <a:latin typeface="Arial" panose="020B0604020202020204" pitchFamily="34" charset="0"/>
                          <a:ea typeface="Times New Roman" panose="02020603050405020304" pitchFamily="18" charset="0"/>
                          <a:cs typeface="Times New Roman" panose="02020603050405020304" pitchFamily="18" charset="0"/>
                        </a:rPr>
                        <a:t>Dicogamia</a:t>
                      </a:r>
                      <a:endParaRPr lang="es-G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5000"/>
                        </a:lnSpc>
                        <a:spcAft>
                          <a:spcPts val="800"/>
                        </a:spcAft>
                      </a:pPr>
                      <a:r>
                        <a:rPr lang="es-GT" sz="1200" dirty="0">
                          <a:effectLst/>
                          <a:latin typeface="Arial" panose="020B0604020202020204" pitchFamily="34" charset="0"/>
                          <a:ea typeface="Times New Roman" panose="02020603050405020304" pitchFamily="18" charset="0"/>
                          <a:cs typeface="Times New Roman" panose="02020603050405020304" pitchFamily="18" charset="0"/>
                        </a:rPr>
                        <a:t>La madurez de los elementos sexuales, gametos masculinos o femeninos, tienen lugar en tiempos diferentes</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tc hMerge="1">
                  <a:txBody>
                    <a:bodyPr/>
                    <a:lstStyle/>
                    <a:p>
                      <a:endParaRPr lang="es-GT"/>
                    </a:p>
                  </a:txBody>
                  <a:tcPr/>
                </a:tc>
                <a:tc gridSpan="4">
                  <a:txBody>
                    <a:bodyPr/>
                    <a:lstStyle/>
                    <a:p>
                      <a:pPr algn="ctr">
                        <a:lnSpc>
                          <a:spcPct val="105000"/>
                        </a:lnSpc>
                        <a:spcAft>
                          <a:spcPts val="800"/>
                        </a:spcAft>
                      </a:pPr>
                      <a:r>
                        <a:rPr lang="es-GT" sz="1200" b="1" dirty="0">
                          <a:effectLst/>
                          <a:latin typeface="Arial" panose="020B0604020202020204" pitchFamily="34" charset="0"/>
                          <a:ea typeface="Times New Roman" panose="02020603050405020304" pitchFamily="18" charset="0"/>
                          <a:cs typeface="Times New Roman" panose="02020603050405020304" pitchFamily="18" charset="0"/>
                        </a:rPr>
                        <a:t>Homogamia</a:t>
                      </a:r>
                      <a:endParaRPr lang="es-G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5000"/>
                        </a:lnSpc>
                        <a:spcAft>
                          <a:spcPts val="800"/>
                        </a:spcAft>
                      </a:pPr>
                      <a:r>
                        <a:rPr lang="es-GT" sz="1200" dirty="0">
                          <a:effectLst/>
                          <a:latin typeface="Arial" panose="020B0604020202020204" pitchFamily="34" charset="0"/>
                          <a:ea typeface="Times New Roman" panose="02020603050405020304" pitchFamily="18" charset="0"/>
                          <a:cs typeface="Times New Roman" panose="02020603050405020304" pitchFamily="18" charset="0"/>
                        </a:rPr>
                        <a:t>La dispersión de los granos de polen y la receptividad del estigma ocurre al mismo tiempo</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3624930422"/>
                  </a:ext>
                </a:extLst>
              </a:tr>
              <a:tr h="1477763">
                <a:tc>
                  <a:txBody>
                    <a:bodyPr/>
                    <a:lstStyle/>
                    <a:p>
                      <a:pPr algn="just">
                        <a:lnSpc>
                          <a:spcPct val="105000"/>
                        </a:lnSpc>
                        <a:spcAft>
                          <a:spcPts val="800"/>
                        </a:spcAft>
                      </a:pPr>
                      <a:r>
                        <a:rPr lang="es-GT" sz="1200" b="1" dirty="0" err="1">
                          <a:effectLst/>
                          <a:latin typeface="Arial" panose="020B0604020202020204" pitchFamily="34" charset="0"/>
                          <a:ea typeface="Times New Roman" panose="02020603050405020304" pitchFamily="18" charset="0"/>
                          <a:cs typeface="Times New Roman" panose="02020603050405020304" pitchFamily="18" charset="0"/>
                        </a:rPr>
                        <a:t>Protandia</a:t>
                      </a:r>
                      <a:endParaRPr lang="es-G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200" dirty="0">
                          <a:effectLst/>
                          <a:latin typeface="Arial" panose="020B0604020202020204" pitchFamily="34" charset="0"/>
                          <a:ea typeface="Times New Roman" panose="02020603050405020304" pitchFamily="18" charset="0"/>
                          <a:cs typeface="Times New Roman" panose="02020603050405020304" pitchFamily="18" charset="0"/>
                        </a:rPr>
                        <a:t>El polen se dispersa antes que la receptividad del estigma</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2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200" b="1">
                          <a:effectLst/>
                          <a:latin typeface="Arial" panose="020B0604020202020204" pitchFamily="34" charset="0"/>
                          <a:ea typeface="Times New Roman" panose="02020603050405020304" pitchFamily="18" charset="0"/>
                          <a:cs typeface="Times New Roman" panose="02020603050405020304" pitchFamily="18" charset="0"/>
                        </a:rPr>
                        <a:t>Protógina</a:t>
                      </a:r>
                      <a:endParaRPr lang="es-GT" sz="12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200">
                          <a:effectLst/>
                          <a:latin typeface="Arial" panose="020B0604020202020204" pitchFamily="34" charset="0"/>
                          <a:ea typeface="Times New Roman" panose="02020603050405020304" pitchFamily="18" charset="0"/>
                          <a:cs typeface="Times New Roman" panose="02020603050405020304" pitchFamily="18" charset="0"/>
                        </a:rPr>
                        <a:t>La receptividad del estigma ocurre antes que la dispersión del polen</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200" b="1">
                          <a:effectLst/>
                          <a:latin typeface="Arial" panose="020B0604020202020204" pitchFamily="34" charset="0"/>
                          <a:ea typeface="Times New Roman" panose="02020603050405020304" pitchFamily="18" charset="0"/>
                          <a:cs typeface="Times New Roman" panose="02020603050405020304" pitchFamily="18" charset="0"/>
                        </a:rPr>
                        <a:t>Cleitogamia</a:t>
                      </a:r>
                      <a:endParaRPr lang="es-GT" sz="120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200">
                          <a:effectLst/>
                          <a:latin typeface="Arial" panose="020B0604020202020204" pitchFamily="34" charset="0"/>
                          <a:ea typeface="Times New Roman" panose="02020603050405020304" pitchFamily="18" charset="0"/>
                          <a:cs typeface="Times New Roman" panose="02020603050405020304" pitchFamily="18" charset="0"/>
                        </a:rPr>
                        <a:t>El polen se dispersa y el estigma receptivo, cuando la flor está cerrada, obligando a la autogamia</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2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200" b="1" dirty="0">
                          <a:effectLst/>
                          <a:latin typeface="Arial" panose="020B0604020202020204" pitchFamily="34" charset="0"/>
                          <a:ea typeface="Times New Roman" panose="02020603050405020304" pitchFamily="18" charset="0"/>
                          <a:cs typeface="Times New Roman" panose="02020603050405020304" pitchFamily="18" charset="0"/>
                        </a:rPr>
                        <a:t>Casmogamia</a:t>
                      </a:r>
                      <a:endParaRPr lang="es-G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200" dirty="0">
                          <a:effectLst/>
                          <a:latin typeface="Arial" panose="020B0604020202020204" pitchFamily="34" charset="0"/>
                          <a:ea typeface="Times New Roman" panose="02020603050405020304" pitchFamily="18" charset="0"/>
                          <a:cs typeface="Times New Roman" panose="02020603050405020304" pitchFamily="18" charset="0"/>
                        </a:rPr>
                        <a:t>La flor se abre cuando el polen se dispersa y el estigma receptivo</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6993096"/>
                  </a:ext>
                </a:extLst>
              </a:tr>
              <a:tr h="1211762">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200">
                          <a:effectLst/>
                          <a:latin typeface="Arial" panose="020B0604020202020204" pitchFamily="34" charset="0"/>
                          <a:ea typeface="Times New Roman" panose="02020603050405020304" pitchFamily="18" charset="0"/>
                          <a:cs typeface="Times New Roman" panose="02020603050405020304" pitchFamily="18" charset="0"/>
                        </a:rPr>
                        <a:t>Hercogamia</a:t>
                      </a:r>
                    </a:p>
                    <a:p>
                      <a:pPr algn="just">
                        <a:lnSpc>
                          <a:spcPct val="105000"/>
                        </a:lnSpc>
                        <a:spcAft>
                          <a:spcPts val="800"/>
                        </a:spcAft>
                      </a:pPr>
                      <a:r>
                        <a:rPr lang="es-GT" sz="1200">
                          <a:effectLst/>
                          <a:latin typeface="Arial" panose="020B0604020202020204" pitchFamily="34" charset="0"/>
                          <a:ea typeface="Times New Roman" panose="02020603050405020304" pitchFamily="18" charset="0"/>
                          <a:cs typeface="Times New Roman" panose="02020603050405020304" pitchFamily="18" charset="0"/>
                        </a:rPr>
                        <a:t>Barreras morfológicas y fisiológias que impiden la autopolinización</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3505382"/>
                  </a:ext>
                </a:extLst>
              </a:tr>
              <a:tr h="687015">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a:effectLst/>
                          <a:latin typeface="Arial" panose="020B0604020202020204" pitchFamily="34" charset="0"/>
                          <a:ea typeface="Times New Roman" panose="02020603050405020304" pitchFamily="18" charset="0"/>
                          <a:cs typeface="Times New Roman" panose="02020603050405020304" pitchFamily="18" charset="0"/>
                        </a:rPr>
                        <a:t> </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1200" dirty="0" err="1">
                          <a:effectLst/>
                          <a:latin typeface="Arial" panose="020B0604020202020204" pitchFamily="34" charset="0"/>
                          <a:ea typeface="Times New Roman" panose="02020603050405020304" pitchFamily="18" charset="0"/>
                          <a:cs typeface="Times New Roman" panose="02020603050405020304" pitchFamily="18" charset="0"/>
                        </a:rPr>
                        <a:t>Autogamia</a:t>
                      </a:r>
                      <a:endParaRPr lang="es-GT"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5000"/>
                        </a:lnSpc>
                        <a:spcAft>
                          <a:spcPts val="800"/>
                        </a:spcAft>
                      </a:pPr>
                      <a:r>
                        <a:rPr lang="es-GT" sz="1200" dirty="0">
                          <a:effectLst/>
                          <a:latin typeface="Arial" panose="020B0604020202020204" pitchFamily="34" charset="0"/>
                          <a:ea typeface="Times New Roman" panose="02020603050405020304" pitchFamily="18" charset="0"/>
                          <a:cs typeface="Times New Roman" panose="02020603050405020304" pitchFamily="18" charset="0"/>
                        </a:rPr>
                        <a:t>Capacidad de autofecundación</a:t>
                      </a:r>
                    </a:p>
                  </a:txBody>
                  <a:tcPr marL="51459" marR="5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800"/>
                        </a:spcAft>
                      </a:pPr>
                      <a:r>
                        <a:rPr lang="es-GT" sz="8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1418619"/>
                  </a:ext>
                </a:extLst>
              </a:tr>
            </a:tbl>
          </a:graphicData>
        </a:graphic>
      </p:graphicFrame>
    </p:spTree>
    <p:extLst>
      <p:ext uri="{BB962C8B-B14F-4D97-AF65-F5344CB8AC3E}">
        <p14:creationId xmlns:p14="http://schemas.microsoft.com/office/powerpoint/2010/main" val="131158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76200"/>
            <a:ext cx="8229600" cy="1676400"/>
          </a:xfrm>
        </p:spPr>
        <p:txBody>
          <a:bodyPr>
            <a:normAutofit/>
          </a:bodyPr>
          <a:lstStyle/>
          <a:p>
            <a:r>
              <a:rPr lang="es-GT" sz="1800" b="1" dirty="0">
                <a:latin typeface="Arial" panose="020B0604020202020204" pitchFamily="34" charset="0"/>
                <a:ea typeface="Times New Roman" panose="02020603050405020304" pitchFamily="18" charset="0"/>
                <a:cs typeface="Times New Roman" panose="02020603050405020304" pitchFamily="18" charset="0"/>
              </a:rPr>
              <a:t>LA TEORÍA DE LA LINEA PURA DE JOHANNSEN </a:t>
            </a:r>
            <a:br>
              <a:rPr lang="es-GT" sz="1800" b="1" dirty="0">
                <a:latin typeface="Arial" panose="020B0604020202020204" pitchFamily="34" charset="0"/>
                <a:ea typeface="Times New Roman" panose="02020603050405020304" pitchFamily="18" charset="0"/>
                <a:cs typeface="Times New Roman" panose="02020603050405020304" pitchFamily="18" charset="0"/>
              </a:rPr>
            </a:br>
            <a:r>
              <a:rPr lang="es-MX" sz="1800" dirty="0"/>
              <a:t> </a:t>
            </a:r>
            <a:r>
              <a:rPr lang="es-MX" sz="1800" b="1" dirty="0"/>
              <a:t>Wilhelm Ludvig Johannsen </a:t>
            </a:r>
            <a:r>
              <a:rPr lang="es-MX" sz="1800" dirty="0"/>
              <a:t>(3 de febrero de 1857 - 11 de noviembre de 1927), fue un botánico, genetista, fisiólogo vegetal danés. Trabajó para el Instituto agrícola de Copenague antes de convertirse en catedrático de agricultura a la universidad de la ciudad</a:t>
            </a:r>
            <a:r>
              <a:rPr lang="es-MX" sz="1800" dirty="0" smtClean="0"/>
              <a:t>. Lado izquierdo de la foto</a:t>
            </a:r>
            <a:endParaRPr lang="es-GT" sz="1800" dirty="0"/>
          </a:p>
        </p:txBody>
      </p:sp>
      <p:sp>
        <p:nvSpPr>
          <p:cNvPr id="3" name="Marcador de contenido 2"/>
          <p:cNvSpPr>
            <a:spLocks noGrp="1"/>
          </p:cNvSpPr>
          <p:nvPr>
            <p:ph idx="1"/>
          </p:nvPr>
        </p:nvSpPr>
        <p:spPr/>
        <p:txBody>
          <a:bodyPr/>
          <a:lstStyle/>
          <a:p>
            <a:pPr algn="ctr"/>
            <a:endParaRPr lang="es-GT" dirty="0" smtClean="0"/>
          </a:p>
          <a:p>
            <a:pPr algn="ctr"/>
            <a:endParaRPr lang="es-GT" dirty="0"/>
          </a:p>
          <a:p>
            <a:pPr algn="ctr"/>
            <a:endParaRPr lang="es-GT" dirty="0"/>
          </a:p>
        </p:txBody>
      </p:sp>
      <p:pic>
        <p:nvPicPr>
          <p:cNvPr id="4" name="Imagen 3" descr="https://html1-f.scribdassets.com/6pnjyfyq8065vmy0/images/1-5d4fe4be31.png"/>
          <p:cNvPicPr/>
          <p:nvPr/>
        </p:nvPicPr>
        <p:blipFill rotWithShape="1">
          <a:blip r:embed="rId2">
            <a:extLst>
              <a:ext uri="{28A0092B-C50C-407E-A947-70E740481C1C}">
                <a14:useLocalDpi xmlns:a14="http://schemas.microsoft.com/office/drawing/2010/main" val="0"/>
              </a:ext>
            </a:extLst>
          </a:blip>
          <a:srcRect l="10867" t="10094" r="67988" b="70855"/>
          <a:stretch/>
        </p:blipFill>
        <p:spPr bwMode="auto">
          <a:xfrm>
            <a:off x="6231028" y="1825625"/>
            <a:ext cx="3622675" cy="3195320"/>
          </a:xfrm>
          <a:prstGeom prst="rect">
            <a:avLst/>
          </a:prstGeom>
          <a:noFill/>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2624977" y="2067197"/>
            <a:ext cx="2237472" cy="3092631"/>
          </a:xfrm>
          <a:prstGeom prst="rect">
            <a:avLst/>
          </a:prstGeom>
        </p:spPr>
      </p:pic>
    </p:spTree>
    <p:extLst>
      <p:ext uri="{BB962C8B-B14F-4D97-AF65-F5344CB8AC3E}">
        <p14:creationId xmlns:p14="http://schemas.microsoft.com/office/powerpoint/2010/main" val="4238707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274638"/>
            <a:ext cx="8915400" cy="639762"/>
          </a:xfrm>
        </p:spPr>
        <p:txBody>
          <a:bodyPr>
            <a:normAutofit/>
          </a:bodyPr>
          <a:lstStyle/>
          <a:p>
            <a:r>
              <a:rPr lang="es-GT" sz="2400" b="1" dirty="0"/>
              <a:t>Experimento del Danés  Johannsen realizado de </a:t>
            </a:r>
            <a:r>
              <a:rPr lang="es-GT" sz="2400" b="1" dirty="0" err="1"/>
              <a:t>de</a:t>
            </a:r>
            <a:r>
              <a:rPr lang="es-GT" sz="2400" b="1" dirty="0"/>
              <a:t> 1902 a 1907</a:t>
            </a:r>
          </a:p>
        </p:txBody>
      </p:sp>
      <p:sp>
        <p:nvSpPr>
          <p:cNvPr id="3" name="Marcador de contenido 2"/>
          <p:cNvSpPr>
            <a:spLocks noGrp="1"/>
          </p:cNvSpPr>
          <p:nvPr>
            <p:ph idx="1"/>
          </p:nvPr>
        </p:nvSpPr>
        <p:spPr>
          <a:xfrm>
            <a:off x="1981200" y="914401"/>
            <a:ext cx="8229600" cy="5211764"/>
          </a:xfrm>
        </p:spPr>
        <p:txBody>
          <a:bodyPr>
            <a:normAutofit/>
          </a:bodyPr>
          <a:lstStyle/>
          <a:p>
            <a:pPr marL="0" indent="0">
              <a:buNone/>
            </a:pPr>
            <a:r>
              <a:rPr lang="es-GT" sz="1800" b="1" dirty="0"/>
              <a:t>1903. </a:t>
            </a:r>
            <a:r>
              <a:rPr lang="es-ES" sz="1800" b="1" dirty="0">
                <a:solidFill>
                  <a:srgbClr val="222222"/>
                </a:solidFill>
                <a:latin typeface="inherit"/>
              </a:rPr>
              <a:t>S</a:t>
            </a:r>
            <a:r>
              <a:rPr lang="es-ES" altLang="es-GT" sz="1800" b="1" dirty="0">
                <a:solidFill>
                  <a:srgbClr val="222222"/>
                </a:solidFill>
                <a:latin typeface="inherit"/>
              </a:rPr>
              <a:t>obre la herencia en poblaciones y en líneas puras.</a:t>
            </a:r>
          </a:p>
          <a:p>
            <a:pPr marL="0" indent="0">
              <a:buNone/>
            </a:pPr>
            <a:r>
              <a:rPr lang="es-ES" altLang="es-GT" sz="1800" b="1" dirty="0">
                <a:solidFill>
                  <a:srgbClr val="222222"/>
                </a:solidFill>
                <a:latin typeface="inherit"/>
              </a:rPr>
              <a:t>1909.</a:t>
            </a:r>
            <a:r>
              <a:rPr lang="es-MX" sz="1800" b="1" dirty="0"/>
              <a:t>Elementos de la teoría exacta de la herencia.</a:t>
            </a:r>
          </a:p>
          <a:p>
            <a:pPr marL="0" indent="0" algn="ctr">
              <a:buNone/>
            </a:pPr>
            <a:r>
              <a:rPr lang="es-MX" sz="1800" b="1" dirty="0"/>
              <a:t>PROCEDIMIENTO DE LA INVESTIGACIÓN</a:t>
            </a:r>
          </a:p>
          <a:p>
            <a:pPr marL="0" indent="0">
              <a:buNone/>
            </a:pPr>
            <a:r>
              <a:rPr lang="es-MX" altLang="es-GT" sz="1800" dirty="0">
                <a:solidFill>
                  <a:srgbClr val="222222"/>
                </a:solidFill>
                <a:latin typeface="inherit"/>
              </a:rPr>
              <a:t>1. Fue al mercado y consiguió semillas de un cultivar o variedad de frijol que se llamaba Princess (Princesa). </a:t>
            </a:r>
            <a:r>
              <a:rPr lang="es-ES" altLang="es-GT" sz="1800" b="1" dirty="0">
                <a:solidFill>
                  <a:srgbClr val="222222"/>
                </a:solidFill>
                <a:latin typeface="inherit"/>
              </a:rPr>
              <a:t> </a:t>
            </a:r>
            <a:endParaRPr lang="es-GT" sz="1800" b="1" dirty="0"/>
          </a:p>
        </p:txBody>
      </p:sp>
      <p:pic>
        <p:nvPicPr>
          <p:cNvPr id="6" name="Imagen 5"/>
          <p:cNvPicPr>
            <a:picLocks noChangeAspect="1"/>
          </p:cNvPicPr>
          <p:nvPr/>
        </p:nvPicPr>
        <p:blipFill>
          <a:blip r:embed="rId2"/>
          <a:stretch>
            <a:fillRect/>
          </a:stretch>
        </p:blipFill>
        <p:spPr>
          <a:xfrm>
            <a:off x="3048000" y="2971801"/>
            <a:ext cx="5791200" cy="3154365"/>
          </a:xfrm>
          <a:prstGeom prst="rect">
            <a:avLst/>
          </a:prstGeom>
        </p:spPr>
      </p:pic>
    </p:spTree>
    <p:extLst>
      <p:ext uri="{BB962C8B-B14F-4D97-AF65-F5344CB8AC3E}">
        <p14:creationId xmlns:p14="http://schemas.microsoft.com/office/powerpoint/2010/main" val="988278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GT" dirty="0" smtClean="0"/>
              <a:t>…</a:t>
            </a:r>
            <a:r>
              <a:rPr lang="es-GT" b="1" dirty="0"/>
              <a:t> </a:t>
            </a:r>
            <a:r>
              <a:rPr lang="es-GT" sz="2700" b="1" dirty="0"/>
              <a:t>Experimento del Danés  Johannsen </a:t>
            </a:r>
            <a:endParaRPr lang="es-GT" sz="2700" dirty="0"/>
          </a:p>
        </p:txBody>
      </p:sp>
      <p:sp>
        <p:nvSpPr>
          <p:cNvPr id="3" name="Marcador de contenido 2"/>
          <p:cNvSpPr>
            <a:spLocks noGrp="1"/>
          </p:cNvSpPr>
          <p:nvPr>
            <p:ph idx="1"/>
          </p:nvPr>
        </p:nvSpPr>
        <p:spPr/>
        <p:txBody>
          <a:bodyPr>
            <a:normAutofit/>
          </a:bodyPr>
          <a:lstStyle/>
          <a:p>
            <a:pPr marL="0" indent="0" algn="just">
              <a:buNone/>
            </a:pPr>
            <a:r>
              <a:rPr lang="es-GT" sz="1800" dirty="0">
                <a:latin typeface="Arial" panose="020B0604020202020204" pitchFamily="34" charset="0"/>
                <a:cs typeface="Arial" panose="020B0604020202020204" pitchFamily="34" charset="0"/>
              </a:rPr>
              <a:t>2. Separó las semillas por su tamaño, pero en lugar de medir las pesó, usando la medida de centigramo que es la centésima parte de un gramo es decir un cg equivale a 0.01 gramo.</a:t>
            </a:r>
          </a:p>
          <a:p>
            <a:pPr marL="0" indent="0" algn="just">
              <a:buNone/>
            </a:pPr>
            <a:r>
              <a:rPr lang="es-GT" sz="1800" dirty="0">
                <a:latin typeface="Arial" panose="020B0604020202020204" pitchFamily="34" charset="0"/>
                <a:cs typeface="Arial" panose="020B0604020202020204" pitchFamily="34" charset="0"/>
              </a:rPr>
              <a:t>3. Logró separar 19 clases de semillas con base a su peso, cada clase se diferenciaba por 10 cg. la primera clase pesó en promedio 64 cg y la última 35 cg.</a:t>
            </a:r>
          </a:p>
          <a:p>
            <a:pPr marL="0" indent="0" algn="just">
              <a:buNone/>
            </a:pPr>
            <a:endParaRPr lang="es-GT" sz="1800" dirty="0">
              <a:latin typeface="Arial" panose="020B0604020202020204" pitchFamily="34" charset="0"/>
              <a:cs typeface="Arial" panose="020B0604020202020204" pitchFamily="34" charset="0"/>
            </a:endParaRPr>
          </a:p>
          <a:p>
            <a:pPr marL="0" indent="0" algn="just">
              <a:buNone/>
            </a:pPr>
            <a:r>
              <a:rPr lang="es-GT" sz="1800" dirty="0">
                <a:latin typeface="Arial" panose="020B0604020202020204" pitchFamily="34" charset="0"/>
                <a:cs typeface="Arial" panose="020B0604020202020204" pitchFamily="34" charset="0"/>
              </a:rPr>
              <a:t>	64 cg .  .  .  .  .  .  .  .  .  .  .  .  .  .  .  . . 35 cg     </a:t>
            </a:r>
          </a:p>
          <a:p>
            <a:pPr marL="0" indent="0" algn="just">
              <a:buNone/>
            </a:pPr>
            <a:endParaRPr lang="es-GT" sz="1800" dirty="0">
              <a:latin typeface="Arial" panose="020B0604020202020204" pitchFamily="34" charset="0"/>
              <a:cs typeface="Arial" panose="020B0604020202020204" pitchFamily="34" charset="0"/>
            </a:endParaRPr>
          </a:p>
          <a:p>
            <a:pPr marL="0" indent="0" algn="just">
              <a:buNone/>
            </a:pPr>
            <a:r>
              <a:rPr lang="es-GT" sz="1800" dirty="0">
                <a:latin typeface="Arial" panose="020B0604020202020204" pitchFamily="34" charset="0"/>
                <a:cs typeface="Arial" panose="020B0604020202020204" pitchFamily="34" charset="0"/>
              </a:rPr>
              <a:t>       </a:t>
            </a:r>
          </a:p>
          <a:p>
            <a:pPr marL="0" indent="0" algn="just">
              <a:buNone/>
            </a:pPr>
            <a:r>
              <a:rPr lang="es-GT" sz="1800" dirty="0">
                <a:latin typeface="Arial" panose="020B0604020202020204" pitchFamily="34" charset="0"/>
                <a:cs typeface="Arial" panose="020B0604020202020204" pitchFamily="34" charset="0"/>
              </a:rPr>
              <a:t>      </a:t>
            </a:r>
          </a:p>
          <a:p>
            <a:pPr marL="0" indent="0" algn="just">
              <a:buNone/>
            </a:pPr>
            <a:r>
              <a:rPr lang="es-GT" sz="1800" dirty="0">
                <a:latin typeface="Arial" panose="020B0604020202020204" pitchFamily="34" charset="0"/>
                <a:cs typeface="Arial" panose="020B0604020202020204" pitchFamily="34" charset="0"/>
              </a:rPr>
              <a:t>             1  -------------------------------------------------  19</a:t>
            </a:r>
          </a:p>
        </p:txBody>
      </p:sp>
      <p:pic>
        <p:nvPicPr>
          <p:cNvPr id="8" name="Imagen 7" descr="Fruta de semilla de frijol común, frijol negro PNG Clipart | PNGOce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446" y="3986786"/>
            <a:ext cx="436245" cy="806450"/>
          </a:xfrm>
          <a:prstGeom prst="rect">
            <a:avLst/>
          </a:prstGeom>
          <a:noFill/>
          <a:ln>
            <a:noFill/>
          </a:ln>
        </p:spPr>
      </p:pic>
      <p:pic>
        <p:nvPicPr>
          <p:cNvPr id="9" name="Imagen 8" descr="Frijol Bola Roja | Venta de Semillas - Semillas - SEMILLAS EL BOSQUE"/>
          <p:cNvPicPr/>
          <p:nvPr/>
        </p:nvPicPr>
        <p:blipFill rotWithShape="1">
          <a:blip r:embed="rId3" cstate="print">
            <a:extLst>
              <a:ext uri="{28A0092B-C50C-407E-A947-70E740481C1C}">
                <a14:useLocalDpi xmlns:a14="http://schemas.microsoft.com/office/drawing/2010/main" val="0"/>
              </a:ext>
            </a:extLst>
          </a:blip>
          <a:srcRect t="9620" r="59598" b="53077"/>
          <a:stretch/>
        </p:blipFill>
        <p:spPr bwMode="auto">
          <a:xfrm>
            <a:off x="5758815" y="4234118"/>
            <a:ext cx="337185" cy="3117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165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487362"/>
          </a:xfrm>
        </p:spPr>
        <p:txBody>
          <a:bodyPr>
            <a:normAutofit/>
          </a:bodyPr>
          <a:lstStyle/>
          <a:p>
            <a:r>
              <a:rPr lang="es-GT" sz="2400" dirty="0"/>
              <a:t>…</a:t>
            </a:r>
            <a:r>
              <a:rPr lang="es-GT" sz="2400" b="1" dirty="0"/>
              <a:t> Experimento del Danés  Johannsen </a:t>
            </a:r>
            <a:endParaRPr lang="es-GT" sz="2400" dirty="0"/>
          </a:p>
        </p:txBody>
      </p:sp>
      <p:sp>
        <p:nvSpPr>
          <p:cNvPr id="3" name="Marcador de contenido 2"/>
          <p:cNvSpPr>
            <a:spLocks noGrp="1"/>
          </p:cNvSpPr>
          <p:nvPr>
            <p:ph idx="1"/>
          </p:nvPr>
        </p:nvSpPr>
        <p:spPr>
          <a:xfrm>
            <a:off x="1981200" y="990601"/>
            <a:ext cx="8382000" cy="5135564"/>
          </a:xfrm>
        </p:spPr>
        <p:txBody>
          <a:bodyPr>
            <a:normAutofit/>
          </a:bodyPr>
          <a:lstStyle/>
          <a:p>
            <a:pPr marL="0" indent="0" algn="just">
              <a:buNone/>
            </a:pPr>
            <a:r>
              <a:rPr lang="es-GT" dirty="0" smtClean="0">
                <a:latin typeface="Arial" panose="020B0604020202020204" pitchFamily="34" charset="0"/>
                <a:cs typeface="Arial" panose="020B0604020202020204" pitchFamily="34" charset="0"/>
              </a:rPr>
              <a:t>Clase 1                                             Clase 19</a:t>
            </a:r>
          </a:p>
          <a:p>
            <a:pPr marL="0" indent="0" algn="just">
              <a:buNone/>
            </a:pPr>
            <a:r>
              <a:rPr lang="es-GT" dirty="0" smtClean="0">
                <a:latin typeface="Arial" panose="020B0604020202020204" pitchFamily="34" charset="0"/>
                <a:cs typeface="Arial" panose="020B0604020202020204" pitchFamily="34" charset="0"/>
              </a:rPr>
              <a:t>64 </a:t>
            </a:r>
            <a:r>
              <a:rPr lang="es-GT" dirty="0">
                <a:latin typeface="Arial" panose="020B0604020202020204" pitchFamily="34" charset="0"/>
                <a:cs typeface="Arial" panose="020B0604020202020204" pitchFamily="34" charset="0"/>
              </a:rPr>
              <a:t>cg .  .  .  .  .  .  .  .  .  .  .  .  .  .  .  . . 35 cg     </a:t>
            </a:r>
          </a:p>
          <a:p>
            <a:pPr marL="0" indent="0" algn="just">
              <a:buNone/>
            </a:pPr>
            <a:endParaRPr lang="es-GT" dirty="0">
              <a:latin typeface="Arial" panose="020B0604020202020204" pitchFamily="34" charset="0"/>
              <a:cs typeface="Arial" panose="020B0604020202020204" pitchFamily="34" charset="0"/>
            </a:endParaRPr>
          </a:p>
          <a:p>
            <a:pPr marL="0" indent="0" algn="just">
              <a:buNone/>
            </a:pPr>
            <a:r>
              <a:rPr lang="es-GT" dirty="0">
                <a:latin typeface="Arial" panose="020B0604020202020204" pitchFamily="34" charset="0"/>
                <a:cs typeface="Arial" panose="020B0604020202020204" pitchFamily="34" charset="0"/>
              </a:rPr>
              <a:t>       </a:t>
            </a:r>
            <a:r>
              <a:rPr lang="es-GT" dirty="0" smtClean="0">
                <a:latin typeface="Arial" panose="020B0604020202020204" pitchFamily="34" charset="0"/>
                <a:cs typeface="Arial" panose="020B0604020202020204" pitchFamily="34" charset="0"/>
              </a:rPr>
              <a:t>                                               </a:t>
            </a:r>
            <a:endParaRPr lang="es-GT" dirty="0">
              <a:latin typeface="Arial" panose="020B0604020202020204" pitchFamily="34" charset="0"/>
              <a:cs typeface="Arial" panose="020B0604020202020204" pitchFamily="34" charset="0"/>
            </a:endParaRPr>
          </a:p>
          <a:p>
            <a:pPr marL="0" indent="0" algn="just">
              <a:buNone/>
            </a:pPr>
            <a:r>
              <a:rPr lang="es-GT" dirty="0">
                <a:latin typeface="Arial" panose="020B0604020202020204" pitchFamily="34" charset="0"/>
                <a:cs typeface="Arial" panose="020B0604020202020204" pitchFamily="34" charset="0"/>
              </a:rPr>
              <a:t>      </a:t>
            </a:r>
            <a:endParaRPr lang="es-GT" dirty="0" smtClean="0">
              <a:latin typeface="Arial" panose="020B0604020202020204" pitchFamily="34" charset="0"/>
              <a:cs typeface="Arial" panose="020B0604020202020204" pitchFamily="34" charset="0"/>
            </a:endParaRPr>
          </a:p>
          <a:p>
            <a:pPr marL="0" indent="0" algn="just">
              <a:buNone/>
            </a:pPr>
            <a:endParaRPr lang="es-GT" dirty="0" smtClean="0">
              <a:latin typeface="Arial" panose="020B0604020202020204" pitchFamily="34" charset="0"/>
              <a:cs typeface="Arial" panose="020B0604020202020204" pitchFamily="34" charset="0"/>
            </a:endParaRPr>
          </a:p>
          <a:p>
            <a:pPr marL="0" indent="0" algn="just">
              <a:buNone/>
            </a:pPr>
            <a:endParaRPr lang="es-GT" dirty="0" smtClean="0">
              <a:latin typeface="Arial" panose="020B0604020202020204" pitchFamily="34" charset="0"/>
              <a:cs typeface="Arial" panose="020B0604020202020204" pitchFamily="34" charset="0"/>
            </a:endParaRPr>
          </a:p>
          <a:p>
            <a:pPr marL="0" indent="0" algn="just">
              <a:buNone/>
            </a:pPr>
            <a:endParaRPr lang="es-GT" dirty="0">
              <a:latin typeface="Arial" panose="020B0604020202020204" pitchFamily="34" charset="0"/>
              <a:cs typeface="Arial" panose="020B0604020202020204" pitchFamily="34" charset="0"/>
            </a:endParaRPr>
          </a:p>
          <a:p>
            <a:pPr marL="0" indent="0" algn="just">
              <a:buNone/>
            </a:pPr>
            <a:endParaRPr lang="es-GT" dirty="0" smtClean="0">
              <a:latin typeface="Arial" panose="020B0604020202020204" pitchFamily="34" charset="0"/>
              <a:cs typeface="Arial" panose="020B0604020202020204" pitchFamily="34" charset="0"/>
            </a:endParaRPr>
          </a:p>
          <a:p>
            <a:pPr marL="0" indent="0" algn="just">
              <a:buNone/>
            </a:pPr>
            <a:r>
              <a:rPr lang="es-GT" dirty="0" smtClean="0">
                <a:latin typeface="Arial" panose="020B0604020202020204" pitchFamily="34" charset="0"/>
                <a:cs typeface="Arial" panose="020B0604020202020204" pitchFamily="34" charset="0"/>
              </a:rPr>
              <a:t>Repetir durante 6 generaciones y pesar</a:t>
            </a:r>
            <a:endParaRPr lang="es-GT" dirty="0">
              <a:latin typeface="Arial" panose="020B0604020202020204" pitchFamily="34" charset="0"/>
              <a:cs typeface="Arial" panose="020B0604020202020204" pitchFamily="34" charset="0"/>
            </a:endParaRPr>
          </a:p>
          <a:p>
            <a:pPr marL="0" indent="0">
              <a:buNone/>
            </a:pPr>
            <a:endParaRPr lang="es-GT" dirty="0" smtClean="0"/>
          </a:p>
          <a:p>
            <a:pPr marL="0" indent="0">
              <a:buNone/>
            </a:pPr>
            <a:endParaRPr lang="es-GT" dirty="0" smtClean="0"/>
          </a:p>
          <a:p>
            <a:pPr marL="0" indent="0">
              <a:buNone/>
            </a:pPr>
            <a:endParaRPr lang="es-GT" dirty="0"/>
          </a:p>
          <a:p>
            <a:pPr marL="0" indent="0">
              <a:buNone/>
            </a:pPr>
            <a:endParaRPr lang="es-GT" dirty="0"/>
          </a:p>
        </p:txBody>
      </p:sp>
      <p:pic>
        <p:nvPicPr>
          <p:cNvPr id="4" name="Imagen 3"/>
          <p:cNvPicPr>
            <a:picLocks noChangeAspect="1"/>
          </p:cNvPicPr>
          <p:nvPr/>
        </p:nvPicPr>
        <p:blipFill>
          <a:blip r:embed="rId2"/>
          <a:stretch>
            <a:fillRect/>
          </a:stretch>
        </p:blipFill>
        <p:spPr>
          <a:xfrm>
            <a:off x="2362200" y="2056352"/>
            <a:ext cx="432854" cy="804742"/>
          </a:xfrm>
          <a:prstGeom prst="rect">
            <a:avLst/>
          </a:prstGeom>
        </p:spPr>
      </p:pic>
      <p:pic>
        <p:nvPicPr>
          <p:cNvPr id="5" name="Imagen 4"/>
          <p:cNvPicPr>
            <a:picLocks noChangeAspect="1"/>
          </p:cNvPicPr>
          <p:nvPr/>
        </p:nvPicPr>
        <p:blipFill>
          <a:blip r:embed="rId3"/>
          <a:stretch>
            <a:fillRect/>
          </a:stretch>
        </p:blipFill>
        <p:spPr>
          <a:xfrm>
            <a:off x="8737467" y="2094020"/>
            <a:ext cx="335309" cy="310923"/>
          </a:xfrm>
          <a:prstGeom prst="rect">
            <a:avLst/>
          </a:prstGeom>
        </p:spPr>
      </p:pic>
      <p:pic>
        <p:nvPicPr>
          <p:cNvPr id="6" name="Imagen 5"/>
          <p:cNvPicPr>
            <a:picLocks noChangeAspect="1"/>
          </p:cNvPicPr>
          <p:nvPr/>
        </p:nvPicPr>
        <p:blipFill>
          <a:blip r:embed="rId4"/>
          <a:stretch>
            <a:fillRect/>
          </a:stretch>
        </p:blipFill>
        <p:spPr>
          <a:xfrm flipH="1">
            <a:off x="2162853" y="2905115"/>
            <a:ext cx="831548" cy="1047750"/>
          </a:xfrm>
          <a:prstGeom prst="rect">
            <a:avLst/>
          </a:prstGeom>
        </p:spPr>
      </p:pic>
      <p:pic>
        <p:nvPicPr>
          <p:cNvPr id="10" name="Imagen 9"/>
          <p:cNvPicPr>
            <a:picLocks noChangeAspect="1"/>
          </p:cNvPicPr>
          <p:nvPr/>
        </p:nvPicPr>
        <p:blipFill>
          <a:blip r:embed="rId4"/>
          <a:stretch>
            <a:fillRect/>
          </a:stretch>
        </p:blipFill>
        <p:spPr>
          <a:xfrm flipH="1">
            <a:off x="8514878" y="2473458"/>
            <a:ext cx="780485" cy="983411"/>
          </a:xfrm>
          <a:prstGeom prst="rect">
            <a:avLst/>
          </a:prstGeom>
        </p:spPr>
      </p:pic>
      <p:sp>
        <p:nvSpPr>
          <p:cNvPr id="7" name="Flecha abajo 6"/>
          <p:cNvSpPr/>
          <p:nvPr/>
        </p:nvSpPr>
        <p:spPr>
          <a:xfrm>
            <a:off x="2362201" y="3952866"/>
            <a:ext cx="274319" cy="466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Flecha abajo 7"/>
          <p:cNvSpPr/>
          <p:nvPr/>
        </p:nvSpPr>
        <p:spPr>
          <a:xfrm>
            <a:off x="8737467" y="3581400"/>
            <a:ext cx="223653"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Imagen 12"/>
          <p:cNvPicPr>
            <a:picLocks noChangeAspect="1"/>
          </p:cNvPicPr>
          <p:nvPr/>
        </p:nvPicPr>
        <p:blipFill>
          <a:blip r:embed="rId4"/>
          <a:stretch>
            <a:fillRect/>
          </a:stretch>
        </p:blipFill>
        <p:spPr>
          <a:xfrm flipH="1">
            <a:off x="2162853" y="4515640"/>
            <a:ext cx="831548" cy="1047750"/>
          </a:xfrm>
          <a:prstGeom prst="rect">
            <a:avLst/>
          </a:prstGeom>
        </p:spPr>
      </p:pic>
      <p:pic>
        <p:nvPicPr>
          <p:cNvPr id="14" name="Imagen 13"/>
          <p:cNvPicPr>
            <a:picLocks noChangeAspect="1"/>
          </p:cNvPicPr>
          <p:nvPr/>
        </p:nvPicPr>
        <p:blipFill>
          <a:blip r:embed="rId4"/>
          <a:stretch>
            <a:fillRect/>
          </a:stretch>
        </p:blipFill>
        <p:spPr>
          <a:xfrm flipH="1">
            <a:off x="8514878" y="4510443"/>
            <a:ext cx="780485" cy="983411"/>
          </a:xfrm>
          <a:prstGeom prst="rect">
            <a:avLst/>
          </a:prstGeom>
        </p:spPr>
      </p:pic>
    </p:spTree>
    <p:extLst>
      <p:ext uri="{BB962C8B-B14F-4D97-AF65-F5344CB8AC3E}">
        <p14:creationId xmlns:p14="http://schemas.microsoft.com/office/powerpoint/2010/main" val="567586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2942</TotalTime>
  <Words>895</Words>
  <Application>Microsoft Office PowerPoint</Application>
  <PresentationFormat>Panorámica</PresentationFormat>
  <Paragraphs>186</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inherit</vt:lpstr>
      <vt:lpstr>Times New Roman</vt:lpstr>
      <vt:lpstr>Tema de Office</vt:lpstr>
      <vt:lpstr>UNIDAD IV CLASIFICACIÓN DE LAS ESPECIES CULTIVADAS SEGÚN EL PUNTO DE VISTA DEL FITOMEJORADOR </vt:lpstr>
      <vt:lpstr>CLASIFICACIÓN DE LAS ESPECIES CULTIVADAS SEGÚN EL PUNTO DE VISTA DEL FITOMEJORADOR </vt:lpstr>
      <vt:lpstr>LAS PLANTAS  AUTÓGAMAS. EL FRIJOL PLANTA REPRESENTATIVA AUTÓGAMA Y CON CLEISTOGAMIA</vt:lpstr>
      <vt:lpstr>Características de las plantas Autógamas</vt:lpstr>
      <vt:lpstr>No siempre las plantas con flores hermafroditas son autógamas Clasificación de las modificaciones de las flores hermafroditas </vt:lpstr>
      <vt:lpstr>LA TEORÍA DE LA LINEA PURA DE JOHANNSEN   Wilhelm Ludvig Johannsen (3 de febrero de 1857 - 11 de noviembre de 1927), fue un botánico, genetista, fisiólogo vegetal danés. Trabajó para el Instituto agrícola de Copenague antes de convertirse en catedrático de agricultura a la universidad de la ciudad. Lado izquierdo de la foto</vt:lpstr>
      <vt:lpstr>Experimento del Danés  Johannsen realizado de de 1902 a 1907</vt:lpstr>
      <vt:lpstr>… Experimento del Danés  Johannsen </vt:lpstr>
      <vt:lpstr>… Experimento del Danés  Johannsen </vt:lpstr>
      <vt:lpstr>Línea 1 del frijol princess del experimento de Johannsen</vt:lpstr>
      <vt:lpstr>APORTES DE JOHANNSEN</vt:lpstr>
      <vt:lpstr>…Aportes de Johannsen</vt:lpstr>
      <vt:lpstr>El efecto de la consanguinidad conduce a la homocigosis</vt:lpstr>
      <vt:lpstr>El efecto de la consanguinidad conduce a la homocigosis</vt:lpstr>
      <vt:lpstr>Aportes de Johannsen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Inc.</dc:creator>
  <cp:lastModifiedBy>HP Inc.</cp:lastModifiedBy>
  <cp:revision>25</cp:revision>
  <dcterms:created xsi:type="dcterms:W3CDTF">2020-07-23T04:55:25Z</dcterms:created>
  <dcterms:modified xsi:type="dcterms:W3CDTF">2020-08-24T22:01:54Z</dcterms:modified>
</cp:coreProperties>
</file>