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90" r:id="rId6"/>
    <p:sldId id="291" r:id="rId7"/>
    <p:sldId id="292" r:id="rId8"/>
    <p:sldId id="293" r:id="rId9"/>
    <p:sldId id="294" r:id="rId10"/>
    <p:sldId id="295" r:id="rId11"/>
    <p:sldId id="266" r:id="rId12"/>
    <p:sldId id="296" r:id="rId13"/>
    <p:sldId id="297" r:id="rId14"/>
    <p:sldId id="298" r:id="rId15"/>
    <p:sldId id="267"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GT"/>
          </a:p>
        </p:txBody>
      </p:sp>
      <p:sp>
        <p:nvSpPr>
          <p:cNvPr id="4" name="Marcador de fecha 3"/>
          <p:cNvSpPr>
            <a:spLocks noGrp="1"/>
          </p:cNvSpPr>
          <p:nvPr>
            <p:ph type="dt" sz="half" idx="10"/>
          </p:nvPr>
        </p:nvSpPr>
        <p:spPr/>
        <p:txBody>
          <a:bodyPr/>
          <a:lstStyle/>
          <a:p>
            <a:fld id="{1B624E6F-560E-4B6B-8E93-45AD0611E73E}" type="datetimeFigureOut">
              <a:rPr lang="es-GT" smtClean="0"/>
              <a:t>14/09/2020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273992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1B624E6F-560E-4B6B-8E93-45AD0611E73E}" type="datetimeFigureOut">
              <a:rPr lang="es-GT" smtClean="0"/>
              <a:t>14/09/2020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132006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1B624E6F-560E-4B6B-8E93-45AD0611E73E}" type="datetimeFigureOut">
              <a:rPr lang="es-GT" smtClean="0"/>
              <a:t>14/09/2020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1811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1B624E6F-560E-4B6B-8E93-45AD0611E73E}" type="datetimeFigureOut">
              <a:rPr lang="es-GT" smtClean="0"/>
              <a:t>14/09/2020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154148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B624E6F-560E-4B6B-8E93-45AD0611E73E}" type="datetimeFigureOut">
              <a:rPr lang="es-GT" smtClean="0"/>
              <a:t>14/09/2020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239840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1B624E6F-560E-4B6B-8E93-45AD0611E73E}" type="datetimeFigureOut">
              <a:rPr lang="es-GT" smtClean="0"/>
              <a:t>14/09/2020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160067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1B624E6F-560E-4B6B-8E93-45AD0611E73E}" type="datetimeFigureOut">
              <a:rPr lang="es-GT" smtClean="0"/>
              <a:t>14/09/2020</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249984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1B624E6F-560E-4B6B-8E93-45AD0611E73E}" type="datetimeFigureOut">
              <a:rPr lang="es-GT" smtClean="0"/>
              <a:t>14/09/2020</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188428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B624E6F-560E-4B6B-8E93-45AD0611E73E}" type="datetimeFigureOut">
              <a:rPr lang="es-GT" smtClean="0"/>
              <a:t>14/09/2020</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143344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B624E6F-560E-4B6B-8E93-45AD0611E73E}" type="datetimeFigureOut">
              <a:rPr lang="es-GT" smtClean="0"/>
              <a:t>14/09/2020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393962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B624E6F-560E-4B6B-8E93-45AD0611E73E}" type="datetimeFigureOut">
              <a:rPr lang="es-GT" smtClean="0"/>
              <a:t>14/09/2020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70EDE16-4453-4E10-84EE-DDE9872621C5}" type="slidenum">
              <a:rPr lang="es-GT" smtClean="0"/>
              <a:t>‹Nº›</a:t>
            </a:fld>
            <a:endParaRPr lang="es-GT"/>
          </a:p>
        </p:txBody>
      </p:sp>
    </p:spTree>
    <p:extLst>
      <p:ext uri="{BB962C8B-B14F-4D97-AF65-F5344CB8AC3E}">
        <p14:creationId xmlns:p14="http://schemas.microsoft.com/office/powerpoint/2010/main" val="149355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24E6F-560E-4B6B-8E93-45AD0611E73E}" type="datetimeFigureOut">
              <a:rPr lang="es-GT" smtClean="0"/>
              <a:t>14/09/2020</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EDE16-4453-4E10-84EE-DDE9872621C5}" type="slidenum">
              <a:rPr lang="es-GT" smtClean="0"/>
              <a:t>‹Nº›</a:t>
            </a:fld>
            <a:endParaRPr lang="es-GT"/>
          </a:p>
        </p:txBody>
      </p:sp>
    </p:spTree>
    <p:extLst>
      <p:ext uri="{BB962C8B-B14F-4D97-AF65-F5344CB8AC3E}">
        <p14:creationId xmlns:p14="http://schemas.microsoft.com/office/powerpoint/2010/main" val="422122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cnbiografias.com/app-bio/do/show?key=darwin-charles-robert" TargetMode="External"/><Relationship Id="rId2" Type="http://schemas.openxmlformats.org/officeDocument/2006/relationships/hyperlink" Target="http://www.mcnbiografias.com/app-bio/do/show?key=bateson-william" TargetMode="External"/><Relationship Id="rId1" Type="http://schemas.openxmlformats.org/officeDocument/2006/relationships/slideLayout" Target="../slideLayouts/slideLayout2.xml"/><Relationship Id="rId4" Type="http://schemas.openxmlformats.org/officeDocument/2006/relationships/hyperlink" Target="http://www.mcnbiografias.com/app-bio/do/show?key=len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cnbiografias.com/app-bio/do/show?key=morgan-thomas-hunt" TargetMode="External"/><Relationship Id="rId2" Type="http://schemas.openxmlformats.org/officeDocument/2006/relationships/hyperlink" Target="http://www.mcnbiografias.com/app-bio/do/show?key=mendel-gregor-johan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516744" y="923419"/>
            <a:ext cx="9151257" cy="782011"/>
          </a:xfrm>
          <a:prstGeom prst="rect">
            <a:avLst/>
          </a:prstGeom>
          <a:solidFill>
            <a:srgbClr val="002060"/>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GT" sz="2800" b="1" dirty="0"/>
          </a:p>
        </p:txBody>
      </p:sp>
      <p:sp>
        <p:nvSpPr>
          <p:cNvPr id="6" name="5 Rectángulo"/>
          <p:cNvSpPr/>
          <p:nvPr/>
        </p:nvSpPr>
        <p:spPr>
          <a:xfrm>
            <a:off x="1524000" y="476673"/>
            <a:ext cx="9144000" cy="144016"/>
          </a:xfrm>
          <a:prstGeom prst="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GT" dirty="0"/>
          </a:p>
        </p:txBody>
      </p:sp>
      <p:sp>
        <p:nvSpPr>
          <p:cNvPr id="11" name="10 Rectángulo"/>
          <p:cNvSpPr/>
          <p:nvPr/>
        </p:nvSpPr>
        <p:spPr>
          <a:xfrm>
            <a:off x="2514600" y="2438401"/>
            <a:ext cx="7467600" cy="954107"/>
          </a:xfrm>
          <a:prstGeom prst="rect">
            <a:avLst/>
          </a:prstGeom>
        </p:spPr>
        <p:txBody>
          <a:bodyPr wrap="square">
            <a:spAutoFit/>
          </a:bodyPr>
          <a:lstStyle/>
          <a:p>
            <a:pPr algn="ctr"/>
            <a:r>
              <a:rPr lang="es-GT" sz="2800" b="1" dirty="0"/>
              <a:t>DIVERSIDAD Y ORIGEN DE LAS  PLANTAS CULTIVADAS </a:t>
            </a:r>
            <a:endParaRPr lang="es-GT" b="1" dirty="0"/>
          </a:p>
        </p:txBody>
      </p:sp>
      <p:sp>
        <p:nvSpPr>
          <p:cNvPr id="2" name="AutoShape 2" descr="Resultado de imagen para CULTIVOS DIVERSO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3" name="AutoShape 4" descr="Resultado de imagen para CULTIVOS DIVERSO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1030" name="Picture 6" descr="Cultivos"/>
          <p:cNvPicPr>
            <a:picLocks noChangeAspect="1" noChangeArrowheads="1"/>
          </p:cNvPicPr>
          <p:nvPr/>
        </p:nvPicPr>
        <p:blipFill rotWithShape="1">
          <a:blip r:embed="rId2">
            <a:extLst>
              <a:ext uri="{28A0092B-C50C-407E-A947-70E740481C1C}">
                <a14:useLocalDpi xmlns:a14="http://schemas.microsoft.com/office/drawing/2010/main" val="0"/>
              </a:ext>
            </a:extLst>
          </a:blip>
          <a:srcRect l="3250" t="4547" r="3500" b="9869"/>
          <a:stretch/>
        </p:blipFill>
        <p:spPr bwMode="auto">
          <a:xfrm>
            <a:off x="3962400" y="3752824"/>
            <a:ext cx="3736188" cy="2571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56519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…Vavilov</a:t>
            </a:r>
            <a:endParaRPr lang="es-GT" dirty="0"/>
          </a:p>
        </p:txBody>
      </p:sp>
      <p:sp>
        <p:nvSpPr>
          <p:cNvPr id="3" name="Marcador de contenido 2"/>
          <p:cNvSpPr>
            <a:spLocks noGrp="1"/>
          </p:cNvSpPr>
          <p:nvPr>
            <p:ph idx="1"/>
          </p:nvPr>
        </p:nvSpPr>
        <p:spPr>
          <a:xfrm>
            <a:off x="838200" y="1825624"/>
            <a:ext cx="10515600" cy="4727575"/>
          </a:xfrm>
        </p:spPr>
        <p:txBody>
          <a:bodyPr>
            <a:normAutofit lnSpcReduction="10000"/>
          </a:bodyPr>
          <a:lstStyle/>
          <a:p>
            <a:pPr marL="0" indent="0">
              <a:buNone/>
            </a:pPr>
            <a:r>
              <a:rPr lang="es-GT" dirty="0"/>
              <a:t>propuso </a:t>
            </a:r>
            <a:r>
              <a:rPr lang="es-GT" b="1" dirty="0"/>
              <a:t>la hipótesis de los “Centros de origen de las plantas cultivadas</a:t>
            </a:r>
            <a:r>
              <a:rPr lang="es-GT" b="1" dirty="0" smtClean="0"/>
              <a:t>”, </a:t>
            </a:r>
            <a:r>
              <a:rPr lang="es-GT" dirty="0" smtClean="0"/>
              <a:t>en estos centros existen no solo una gran diversidad de formas, sino también una predominante acumulación de formas dominantes caracterizadas por genes dominantes. Los centros secundarios de origen de formas están caracterizados por la diversidad de caracteres principalmente recesivos.</a:t>
            </a:r>
          </a:p>
          <a:p>
            <a:pPr marL="0" indent="0">
              <a:buNone/>
            </a:pPr>
            <a:r>
              <a:rPr lang="es-GT" b="1" dirty="0"/>
              <a:t>Las series homologas de variación fue otro aporte de Vavilov</a:t>
            </a:r>
            <a:r>
              <a:rPr lang="es-GT" dirty="0"/>
              <a:t>, en la que plantea que similares patrones de variación fueron observados en </a:t>
            </a:r>
            <a:r>
              <a:rPr lang="es-GT" dirty="0" smtClean="0"/>
              <a:t> </a:t>
            </a:r>
            <a:r>
              <a:rPr lang="es-GT" dirty="0"/>
              <a:t>dos o más especies no relacionadas en un área determinada. </a:t>
            </a:r>
            <a:r>
              <a:rPr lang="es-GT" dirty="0" smtClean="0"/>
              <a:t>Ejemplo: </a:t>
            </a:r>
            <a:r>
              <a:rPr lang="es-GT" dirty="0"/>
              <a:t>muchos cereales como el trigo y el centeno se les ha encontrado con una espiga de similares características en una región. pues las especies </a:t>
            </a:r>
            <a:r>
              <a:rPr lang="es-GT" dirty="0" smtClean="0"/>
              <a:t>responden </a:t>
            </a:r>
            <a:r>
              <a:rPr lang="es-GT" dirty="0"/>
              <a:t>similarmente a una misma presión de selección natural</a:t>
            </a:r>
            <a:endParaRPr lang="es-GT" dirty="0"/>
          </a:p>
        </p:txBody>
      </p:sp>
    </p:spTree>
    <p:extLst>
      <p:ext uri="{BB962C8B-B14F-4D97-AF65-F5344CB8AC3E}">
        <p14:creationId xmlns:p14="http://schemas.microsoft.com/office/powerpoint/2010/main" val="90532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1984375" y="457200"/>
            <a:ext cx="7919400" cy="4968552"/>
          </a:xfrm>
        </p:spPr>
        <p:txBody>
          <a:bodyPr>
            <a:noAutofit/>
          </a:bodyPr>
          <a:lstStyle/>
          <a:p>
            <a:pPr marL="0" indent="0" algn="just">
              <a:buClr>
                <a:srgbClr val="FF0000"/>
              </a:buClr>
              <a:buNone/>
            </a:pPr>
            <a:endParaRPr lang="es-GT" sz="1800" dirty="0"/>
          </a:p>
          <a:p>
            <a:pPr marL="0" indent="0" algn="just">
              <a:buClr>
                <a:srgbClr val="FF0000"/>
              </a:buClr>
              <a:buNone/>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6096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solidFill>
                  <a:srgbClr val="002060"/>
                </a:solidFill>
              </a:rPr>
              <a:t>Centros de origen de las plantas cultivadas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18" y="1039100"/>
            <a:ext cx="6903082" cy="380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489"/>
          <a:stretch/>
        </p:blipFill>
        <p:spPr bwMode="auto">
          <a:xfrm>
            <a:off x="8011236" y="1430220"/>
            <a:ext cx="3876914" cy="31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4791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9558" y="1146412"/>
            <a:ext cx="3916908" cy="3139321"/>
          </a:xfrm>
          <a:prstGeom prst="rect">
            <a:avLst/>
          </a:prstGeom>
        </p:spPr>
        <p:txBody>
          <a:bodyPr wrap="square">
            <a:spAutoFit/>
          </a:bodyPr>
          <a:lstStyle/>
          <a:p>
            <a:r>
              <a:rPr lang="es-GT" dirty="0" smtClean="0"/>
              <a:t>I CENTRO CHINO</a:t>
            </a:r>
          </a:p>
          <a:p>
            <a:r>
              <a:rPr lang="es-GT" dirty="0" smtClean="0"/>
              <a:t> </a:t>
            </a:r>
          </a:p>
          <a:p>
            <a:r>
              <a:rPr lang="es-GT" dirty="0" smtClean="0"/>
              <a:t>1. Poroto soya (</a:t>
            </a:r>
            <a:r>
              <a:rPr lang="es-GT" dirty="0" err="1" smtClean="0"/>
              <a:t>Glycine</a:t>
            </a:r>
            <a:r>
              <a:rPr lang="es-GT" dirty="0" smtClean="0"/>
              <a:t> </a:t>
            </a:r>
            <a:r>
              <a:rPr lang="es-GT" dirty="0" err="1" smtClean="0"/>
              <a:t>max</a:t>
            </a:r>
            <a:r>
              <a:rPr lang="es-GT" dirty="0" smtClean="0"/>
              <a:t>)</a:t>
            </a:r>
          </a:p>
          <a:p>
            <a:r>
              <a:rPr lang="es-GT" dirty="0" smtClean="0"/>
              <a:t>2. Rábano (</a:t>
            </a:r>
            <a:r>
              <a:rPr lang="es-GT" dirty="0" err="1" smtClean="0"/>
              <a:t>Raphanus</a:t>
            </a:r>
            <a:r>
              <a:rPr lang="es-GT" dirty="0" smtClean="0"/>
              <a:t> </a:t>
            </a:r>
            <a:r>
              <a:rPr lang="es-GT" dirty="0" err="1" smtClean="0"/>
              <a:t>sativus</a:t>
            </a:r>
            <a:r>
              <a:rPr lang="es-GT" dirty="0" smtClean="0"/>
              <a:t>)</a:t>
            </a:r>
          </a:p>
          <a:p>
            <a:r>
              <a:rPr lang="es-GT" dirty="0" smtClean="0"/>
              <a:t>3. Nabo (</a:t>
            </a:r>
            <a:r>
              <a:rPr lang="es-GT" dirty="0" err="1" smtClean="0"/>
              <a:t>Brassica</a:t>
            </a:r>
            <a:r>
              <a:rPr lang="es-GT" dirty="0" smtClean="0"/>
              <a:t> rapa </a:t>
            </a:r>
            <a:r>
              <a:rPr lang="es-GT" dirty="0" err="1" smtClean="0"/>
              <a:t>var</a:t>
            </a:r>
            <a:r>
              <a:rPr lang="es-GT" dirty="0" smtClean="0"/>
              <a:t>. rapa)</a:t>
            </a:r>
          </a:p>
          <a:p>
            <a:r>
              <a:rPr lang="es-GT" dirty="0" smtClean="0"/>
              <a:t>4. </a:t>
            </a:r>
            <a:r>
              <a:rPr lang="es-GT" dirty="0" err="1" smtClean="0"/>
              <a:t>Pak-choi</a:t>
            </a:r>
            <a:r>
              <a:rPr lang="es-GT" dirty="0" smtClean="0"/>
              <a:t> (</a:t>
            </a:r>
            <a:r>
              <a:rPr lang="es-GT" dirty="0" err="1" smtClean="0"/>
              <a:t>Brassica</a:t>
            </a:r>
            <a:r>
              <a:rPr lang="es-GT" dirty="0" smtClean="0"/>
              <a:t> </a:t>
            </a:r>
            <a:r>
              <a:rPr lang="es-GT" dirty="0" err="1" smtClean="0"/>
              <a:t>chinensis</a:t>
            </a:r>
            <a:r>
              <a:rPr lang="es-GT" dirty="0" smtClean="0"/>
              <a:t>)</a:t>
            </a:r>
          </a:p>
          <a:p>
            <a:r>
              <a:rPr lang="es-GT" dirty="0" smtClean="0"/>
              <a:t>5. Repollo chino (</a:t>
            </a:r>
            <a:r>
              <a:rPr lang="es-GT" dirty="0" err="1" smtClean="0"/>
              <a:t>Brassica</a:t>
            </a:r>
            <a:r>
              <a:rPr lang="es-GT" dirty="0" smtClean="0"/>
              <a:t> </a:t>
            </a:r>
            <a:r>
              <a:rPr lang="es-GT" dirty="0" err="1" smtClean="0"/>
              <a:t>pekinensis</a:t>
            </a:r>
            <a:r>
              <a:rPr lang="es-GT" dirty="0" smtClean="0"/>
              <a:t>)</a:t>
            </a:r>
          </a:p>
          <a:p>
            <a:r>
              <a:rPr lang="es-GT" dirty="0" smtClean="0"/>
              <a:t>6. Cebollino japonés (</a:t>
            </a:r>
            <a:r>
              <a:rPr lang="es-GT" dirty="0" err="1" smtClean="0"/>
              <a:t>Allium</a:t>
            </a:r>
            <a:r>
              <a:rPr lang="es-GT" dirty="0" smtClean="0"/>
              <a:t> </a:t>
            </a:r>
            <a:r>
              <a:rPr lang="es-GT" dirty="0" err="1" smtClean="0"/>
              <a:t>fistulosum</a:t>
            </a:r>
            <a:r>
              <a:rPr lang="es-GT" dirty="0" smtClean="0"/>
              <a:t>)</a:t>
            </a:r>
          </a:p>
          <a:p>
            <a:r>
              <a:rPr lang="es-GT" dirty="0" smtClean="0"/>
              <a:t>7. </a:t>
            </a:r>
            <a:r>
              <a:rPr lang="es-GT" dirty="0" err="1" smtClean="0"/>
              <a:t>Rakkyo</a:t>
            </a:r>
            <a:r>
              <a:rPr lang="es-GT" dirty="0" smtClean="0"/>
              <a:t> (</a:t>
            </a:r>
            <a:r>
              <a:rPr lang="es-GT" dirty="0" err="1" smtClean="0"/>
              <a:t>Allium</a:t>
            </a:r>
            <a:r>
              <a:rPr lang="es-GT" dirty="0" smtClean="0"/>
              <a:t> </a:t>
            </a:r>
            <a:r>
              <a:rPr lang="es-GT" dirty="0" err="1" smtClean="0"/>
              <a:t>chinense</a:t>
            </a:r>
            <a:r>
              <a:rPr lang="es-GT" dirty="0" smtClean="0"/>
              <a:t>)</a:t>
            </a:r>
          </a:p>
          <a:p>
            <a:r>
              <a:rPr lang="es-GT" dirty="0" smtClean="0"/>
              <a:t>8. Pepino (Cucumis </a:t>
            </a:r>
            <a:r>
              <a:rPr lang="es-GT" dirty="0" err="1" smtClean="0"/>
              <a:t>sativus</a:t>
            </a:r>
            <a:r>
              <a:rPr lang="es-GT" dirty="0" smtClean="0"/>
              <a:t>)</a:t>
            </a:r>
          </a:p>
          <a:p>
            <a:r>
              <a:rPr lang="es-GT" dirty="0" smtClean="0"/>
              <a:t>9. Ñame (Dioscorea batatas)</a:t>
            </a:r>
            <a:endParaRPr lang="es-GT" dirty="0"/>
          </a:p>
        </p:txBody>
      </p:sp>
      <p:sp>
        <p:nvSpPr>
          <p:cNvPr id="4" name="Rectángulo 3"/>
          <p:cNvSpPr/>
          <p:nvPr/>
        </p:nvSpPr>
        <p:spPr>
          <a:xfrm>
            <a:off x="6660107" y="1337481"/>
            <a:ext cx="5308980" cy="4247317"/>
          </a:xfrm>
          <a:prstGeom prst="rect">
            <a:avLst/>
          </a:prstGeom>
        </p:spPr>
        <p:txBody>
          <a:bodyPr wrap="square">
            <a:spAutoFit/>
          </a:bodyPr>
          <a:lstStyle/>
          <a:p>
            <a:r>
              <a:rPr lang="es-GT" dirty="0" smtClean="0"/>
              <a:t>II. CENTRO INDO - MALAYO</a:t>
            </a:r>
          </a:p>
          <a:p>
            <a:r>
              <a:rPr lang="es-GT" dirty="0" smtClean="0"/>
              <a:t> </a:t>
            </a:r>
          </a:p>
          <a:p>
            <a:r>
              <a:rPr lang="es-GT" dirty="0" smtClean="0"/>
              <a:t>a. Assam y </a:t>
            </a:r>
            <a:r>
              <a:rPr lang="es-GT" dirty="0" err="1" smtClean="0"/>
              <a:t>Burma</a:t>
            </a:r>
            <a:endParaRPr lang="es-GT" dirty="0" smtClean="0"/>
          </a:p>
          <a:p>
            <a:r>
              <a:rPr lang="es-GT" dirty="0" smtClean="0"/>
              <a:t> </a:t>
            </a:r>
          </a:p>
          <a:p>
            <a:r>
              <a:rPr lang="es-GT" dirty="0" smtClean="0"/>
              <a:t>1. Berenjena (Solanum </a:t>
            </a:r>
            <a:r>
              <a:rPr lang="es-GT" dirty="0" err="1" smtClean="0"/>
              <a:t>melongena</a:t>
            </a:r>
            <a:r>
              <a:rPr lang="es-GT" dirty="0" smtClean="0"/>
              <a:t>)</a:t>
            </a:r>
          </a:p>
          <a:p>
            <a:r>
              <a:rPr lang="es-GT" dirty="0" smtClean="0"/>
              <a:t>2. Pepino (Cucumis </a:t>
            </a:r>
            <a:r>
              <a:rPr lang="es-GT" dirty="0" err="1" smtClean="0"/>
              <a:t>sativus</a:t>
            </a:r>
            <a:r>
              <a:rPr lang="es-GT" dirty="0" smtClean="0"/>
              <a:t>)</a:t>
            </a:r>
          </a:p>
          <a:p>
            <a:r>
              <a:rPr lang="es-GT" dirty="0" smtClean="0"/>
              <a:t>3. Poroto </a:t>
            </a:r>
            <a:r>
              <a:rPr lang="es-GT" dirty="0" err="1" smtClean="0"/>
              <a:t>mung</a:t>
            </a:r>
            <a:r>
              <a:rPr lang="es-GT" dirty="0" smtClean="0"/>
              <a:t> (</a:t>
            </a:r>
            <a:r>
              <a:rPr lang="es-GT" dirty="0" err="1" smtClean="0"/>
              <a:t>Phaseolus</a:t>
            </a:r>
            <a:r>
              <a:rPr lang="es-GT" dirty="0" smtClean="0"/>
              <a:t> </a:t>
            </a:r>
            <a:r>
              <a:rPr lang="es-GT" dirty="0" err="1" smtClean="0"/>
              <a:t>aureus</a:t>
            </a:r>
            <a:r>
              <a:rPr lang="es-GT" dirty="0" smtClean="0"/>
              <a:t>)</a:t>
            </a:r>
          </a:p>
          <a:p>
            <a:r>
              <a:rPr lang="es-GT" dirty="0" smtClean="0"/>
              <a:t>4. </a:t>
            </a:r>
            <a:r>
              <a:rPr lang="es-GT" dirty="0" err="1" smtClean="0"/>
              <a:t>Caupí</a:t>
            </a:r>
            <a:r>
              <a:rPr lang="es-GT" dirty="0" smtClean="0"/>
              <a:t> (</a:t>
            </a:r>
            <a:r>
              <a:rPr lang="es-GT" dirty="0" err="1" smtClean="0"/>
              <a:t>Vigna</a:t>
            </a:r>
            <a:r>
              <a:rPr lang="es-GT" dirty="0" smtClean="0"/>
              <a:t> </a:t>
            </a:r>
            <a:r>
              <a:rPr lang="es-GT" dirty="0" err="1" smtClean="0"/>
              <a:t>sinensis</a:t>
            </a:r>
            <a:r>
              <a:rPr lang="es-GT" dirty="0" smtClean="0"/>
              <a:t>)</a:t>
            </a:r>
          </a:p>
          <a:p>
            <a:r>
              <a:rPr lang="es-GT" dirty="0" smtClean="0"/>
              <a:t>5. Taro (Colocasia </a:t>
            </a:r>
            <a:r>
              <a:rPr lang="es-GT" dirty="0" err="1" smtClean="0"/>
              <a:t>esculenta</a:t>
            </a:r>
            <a:r>
              <a:rPr lang="es-GT" dirty="0" smtClean="0"/>
              <a:t>)</a:t>
            </a:r>
          </a:p>
          <a:p>
            <a:r>
              <a:rPr lang="es-GT" dirty="0" smtClean="0"/>
              <a:t>6. Ñame (Dioscorea </a:t>
            </a:r>
            <a:r>
              <a:rPr lang="es-GT" dirty="0" err="1" smtClean="0"/>
              <a:t>alata</a:t>
            </a:r>
            <a:r>
              <a:rPr lang="es-GT" dirty="0" smtClean="0"/>
              <a:t>)</a:t>
            </a:r>
          </a:p>
          <a:p>
            <a:r>
              <a:rPr lang="es-GT" dirty="0" smtClean="0"/>
              <a:t> </a:t>
            </a:r>
          </a:p>
          <a:p>
            <a:r>
              <a:rPr lang="es-GT" dirty="0" smtClean="0"/>
              <a:t>b. Indochina y archipiélago malayo</a:t>
            </a:r>
          </a:p>
          <a:p>
            <a:r>
              <a:rPr lang="es-GT" dirty="0" smtClean="0"/>
              <a:t> </a:t>
            </a:r>
          </a:p>
          <a:p>
            <a:r>
              <a:rPr lang="es-GT" dirty="0" smtClean="0"/>
              <a:t>1. Banana (Musa paradisiaca)</a:t>
            </a:r>
          </a:p>
          <a:p>
            <a:r>
              <a:rPr lang="es-GT" dirty="0" smtClean="0"/>
              <a:t>2. Bread </a:t>
            </a:r>
            <a:r>
              <a:rPr lang="es-GT" dirty="0" err="1" smtClean="0"/>
              <a:t>fruit</a:t>
            </a:r>
            <a:r>
              <a:rPr lang="es-GT" dirty="0" smtClean="0"/>
              <a:t> (</a:t>
            </a:r>
            <a:r>
              <a:rPr lang="es-GT" dirty="0" err="1" smtClean="0"/>
              <a:t>Artocarpus</a:t>
            </a:r>
            <a:r>
              <a:rPr lang="es-GT" dirty="0" smtClean="0"/>
              <a:t> </a:t>
            </a:r>
            <a:r>
              <a:rPr lang="es-GT" dirty="0" err="1" smtClean="0"/>
              <a:t>altilis</a:t>
            </a:r>
            <a:r>
              <a:rPr lang="es-GT" dirty="0" smtClean="0"/>
              <a:t>)</a:t>
            </a:r>
            <a:endParaRPr lang="es-GT" dirty="0"/>
          </a:p>
        </p:txBody>
      </p:sp>
    </p:spTree>
    <p:extLst>
      <p:ext uri="{BB962C8B-B14F-4D97-AF65-F5344CB8AC3E}">
        <p14:creationId xmlns:p14="http://schemas.microsoft.com/office/powerpoint/2010/main" val="208372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7798" y="0"/>
            <a:ext cx="8461612" cy="6463308"/>
          </a:xfrm>
          <a:prstGeom prst="rect">
            <a:avLst/>
          </a:prstGeom>
        </p:spPr>
        <p:txBody>
          <a:bodyPr wrap="square">
            <a:spAutoFit/>
          </a:bodyPr>
          <a:lstStyle/>
          <a:p>
            <a:r>
              <a:rPr lang="es-GT" dirty="0" smtClean="0"/>
              <a:t>III. CENTRO INDO - AFGANISTANO - ASIA CENTRAL</a:t>
            </a:r>
          </a:p>
          <a:p>
            <a:r>
              <a:rPr lang="es-GT" dirty="0" smtClean="0"/>
              <a:t> 1. Arveja (Pisum sativum)</a:t>
            </a:r>
          </a:p>
          <a:p>
            <a:r>
              <a:rPr lang="es-GT" dirty="0" smtClean="0"/>
              <a:t>2. Haba (Vicia faba)</a:t>
            </a:r>
          </a:p>
          <a:p>
            <a:r>
              <a:rPr lang="es-GT" dirty="0" smtClean="0"/>
              <a:t>3. Poroto </a:t>
            </a:r>
            <a:r>
              <a:rPr lang="es-GT" dirty="0" err="1" smtClean="0"/>
              <a:t>mung</a:t>
            </a:r>
            <a:r>
              <a:rPr lang="es-GT" dirty="0" smtClean="0"/>
              <a:t> (</a:t>
            </a:r>
            <a:r>
              <a:rPr lang="es-GT" dirty="0" err="1" smtClean="0"/>
              <a:t>Phaseolus</a:t>
            </a:r>
            <a:r>
              <a:rPr lang="es-GT" dirty="0" smtClean="0"/>
              <a:t> </a:t>
            </a:r>
            <a:r>
              <a:rPr lang="es-GT" dirty="0" err="1" smtClean="0"/>
              <a:t>aureus</a:t>
            </a:r>
            <a:r>
              <a:rPr lang="es-GT" dirty="0" smtClean="0"/>
              <a:t>)</a:t>
            </a:r>
          </a:p>
          <a:p>
            <a:r>
              <a:rPr lang="es-GT" dirty="0" smtClean="0"/>
              <a:t>4. Mostaza (</a:t>
            </a:r>
            <a:r>
              <a:rPr lang="es-GT" dirty="0" err="1" smtClean="0"/>
              <a:t>Brassica</a:t>
            </a:r>
            <a:r>
              <a:rPr lang="es-GT" dirty="0" smtClean="0"/>
              <a:t> </a:t>
            </a:r>
            <a:r>
              <a:rPr lang="es-GT" dirty="0" err="1" smtClean="0"/>
              <a:t>juncea</a:t>
            </a:r>
            <a:r>
              <a:rPr lang="es-GT" dirty="0" smtClean="0"/>
              <a:t>)</a:t>
            </a:r>
          </a:p>
          <a:p>
            <a:r>
              <a:rPr lang="es-GT" dirty="0" smtClean="0"/>
              <a:t>5. Cebolla (</a:t>
            </a:r>
            <a:r>
              <a:rPr lang="es-GT" dirty="0" err="1" smtClean="0"/>
              <a:t>Allium</a:t>
            </a:r>
            <a:r>
              <a:rPr lang="es-GT" dirty="0" smtClean="0"/>
              <a:t> cepa)</a:t>
            </a:r>
          </a:p>
          <a:p>
            <a:r>
              <a:rPr lang="es-GT" dirty="0" smtClean="0"/>
              <a:t>6. Ajo (</a:t>
            </a:r>
            <a:r>
              <a:rPr lang="es-GT" dirty="0" err="1" smtClean="0"/>
              <a:t>Allium</a:t>
            </a:r>
            <a:r>
              <a:rPr lang="es-GT" dirty="0" smtClean="0"/>
              <a:t> sativum)</a:t>
            </a:r>
          </a:p>
          <a:p>
            <a:r>
              <a:rPr lang="es-GT" dirty="0" smtClean="0"/>
              <a:t>7. Espinaca (</a:t>
            </a:r>
            <a:r>
              <a:rPr lang="es-GT" dirty="0" err="1" smtClean="0"/>
              <a:t>Spinacia</a:t>
            </a:r>
            <a:r>
              <a:rPr lang="es-GT" dirty="0" smtClean="0"/>
              <a:t> oleracea)</a:t>
            </a:r>
          </a:p>
          <a:p>
            <a:r>
              <a:rPr lang="es-GT" dirty="0" smtClean="0"/>
              <a:t>8. Zanahoria (Daucus carota </a:t>
            </a:r>
            <a:r>
              <a:rPr lang="es-GT" dirty="0" err="1" smtClean="0"/>
              <a:t>var</a:t>
            </a:r>
            <a:r>
              <a:rPr lang="es-GT" dirty="0" smtClean="0"/>
              <a:t>. </a:t>
            </a:r>
            <a:r>
              <a:rPr lang="es-GT" dirty="0" err="1" smtClean="0"/>
              <a:t>sativus</a:t>
            </a:r>
            <a:r>
              <a:rPr lang="es-GT" dirty="0" smtClean="0"/>
              <a:t>)</a:t>
            </a:r>
          </a:p>
          <a:p>
            <a:r>
              <a:rPr lang="es-GT" dirty="0" smtClean="0"/>
              <a:t> </a:t>
            </a:r>
          </a:p>
          <a:p>
            <a:r>
              <a:rPr lang="es-GT" dirty="0" smtClean="0"/>
              <a:t>IV. CENTRO CERCANO ORIENTE</a:t>
            </a:r>
          </a:p>
          <a:p>
            <a:r>
              <a:rPr lang="es-GT" dirty="0" smtClean="0"/>
              <a:t> 1. Lenteja (Lens </a:t>
            </a:r>
            <a:r>
              <a:rPr lang="es-GT" dirty="0" err="1" smtClean="0"/>
              <a:t>culinaris</a:t>
            </a:r>
            <a:r>
              <a:rPr lang="es-GT" dirty="0" smtClean="0"/>
              <a:t>)</a:t>
            </a:r>
          </a:p>
          <a:p>
            <a:r>
              <a:rPr lang="es-GT" dirty="0" smtClean="0"/>
              <a:t>2. Lupino (</a:t>
            </a:r>
            <a:r>
              <a:rPr lang="es-GT" dirty="0" err="1" smtClean="0"/>
              <a:t>Lupinus</a:t>
            </a:r>
            <a:r>
              <a:rPr lang="es-GT" dirty="0" smtClean="0"/>
              <a:t> </a:t>
            </a:r>
            <a:r>
              <a:rPr lang="es-GT" dirty="0" err="1" smtClean="0"/>
              <a:t>albus</a:t>
            </a:r>
            <a:r>
              <a:rPr lang="es-GT" dirty="0" smtClean="0"/>
              <a:t>)</a:t>
            </a:r>
          </a:p>
          <a:p>
            <a:r>
              <a:rPr lang="es-GT" dirty="0" smtClean="0"/>
              <a:t> </a:t>
            </a:r>
          </a:p>
          <a:p>
            <a:r>
              <a:rPr lang="es-GT" dirty="0"/>
              <a:t>V</a:t>
            </a:r>
            <a:r>
              <a:rPr lang="es-GT" dirty="0" smtClean="0"/>
              <a:t>. CENTRO MEDITERRANEO</a:t>
            </a:r>
          </a:p>
          <a:p>
            <a:r>
              <a:rPr lang="es-GT" dirty="0" smtClean="0"/>
              <a:t> 1. Apio (</a:t>
            </a:r>
            <a:r>
              <a:rPr lang="es-GT" dirty="0" err="1" smtClean="0"/>
              <a:t>Apium</a:t>
            </a:r>
            <a:r>
              <a:rPr lang="es-GT" dirty="0" smtClean="0"/>
              <a:t> </a:t>
            </a:r>
            <a:r>
              <a:rPr lang="es-GT" dirty="0" err="1" smtClean="0"/>
              <a:t>graveolens</a:t>
            </a:r>
            <a:r>
              <a:rPr lang="es-GT" dirty="0" smtClean="0"/>
              <a:t>)</a:t>
            </a:r>
          </a:p>
          <a:p>
            <a:r>
              <a:rPr lang="es-GT" dirty="0" smtClean="0"/>
              <a:t>2. Espárrago (</a:t>
            </a:r>
            <a:r>
              <a:rPr lang="es-GT" dirty="0" err="1" smtClean="0"/>
              <a:t>Asparagus</a:t>
            </a:r>
            <a:r>
              <a:rPr lang="es-GT" dirty="0" smtClean="0"/>
              <a:t> officinalis)</a:t>
            </a:r>
          </a:p>
          <a:p>
            <a:r>
              <a:rPr lang="es-GT" dirty="0" smtClean="0"/>
              <a:t>3. Betarraga (Beta </a:t>
            </a:r>
            <a:r>
              <a:rPr lang="es-GT" dirty="0" err="1" smtClean="0"/>
              <a:t>vulgaris</a:t>
            </a:r>
            <a:r>
              <a:rPr lang="es-GT" dirty="0" smtClean="0"/>
              <a:t> </a:t>
            </a:r>
            <a:r>
              <a:rPr lang="es-GT" dirty="0" err="1" smtClean="0"/>
              <a:t>var</a:t>
            </a:r>
            <a:r>
              <a:rPr lang="es-GT" dirty="0" smtClean="0"/>
              <a:t>. </a:t>
            </a:r>
            <a:r>
              <a:rPr lang="es-GT" dirty="0" err="1" smtClean="0"/>
              <a:t>crassa</a:t>
            </a:r>
            <a:r>
              <a:rPr lang="es-GT" dirty="0" smtClean="0"/>
              <a:t>)</a:t>
            </a:r>
          </a:p>
          <a:p>
            <a:r>
              <a:rPr lang="es-GT" dirty="0" smtClean="0"/>
              <a:t>4. Nabo (</a:t>
            </a:r>
            <a:r>
              <a:rPr lang="es-GT" dirty="0" err="1" smtClean="0"/>
              <a:t>Brassica</a:t>
            </a:r>
            <a:r>
              <a:rPr lang="es-GT" dirty="0" smtClean="0"/>
              <a:t> rapa </a:t>
            </a:r>
            <a:r>
              <a:rPr lang="es-GT" dirty="0" err="1" smtClean="0"/>
              <a:t>var</a:t>
            </a:r>
            <a:r>
              <a:rPr lang="es-GT" dirty="0" smtClean="0"/>
              <a:t>. rapa)</a:t>
            </a:r>
          </a:p>
          <a:p>
            <a:r>
              <a:rPr lang="es-GT" dirty="0" smtClean="0"/>
              <a:t>5. Repollo (</a:t>
            </a:r>
            <a:r>
              <a:rPr lang="es-GT" dirty="0" err="1" smtClean="0"/>
              <a:t>Brassica</a:t>
            </a:r>
            <a:r>
              <a:rPr lang="es-GT" dirty="0" smtClean="0"/>
              <a:t> oleracea </a:t>
            </a:r>
            <a:r>
              <a:rPr lang="es-GT" dirty="0" err="1" smtClean="0"/>
              <a:t>var</a:t>
            </a:r>
            <a:r>
              <a:rPr lang="es-GT" dirty="0" smtClean="0"/>
              <a:t>. </a:t>
            </a:r>
            <a:r>
              <a:rPr lang="es-GT" dirty="0" err="1" smtClean="0"/>
              <a:t>capitata</a:t>
            </a:r>
            <a:r>
              <a:rPr lang="es-GT" dirty="0" smtClean="0"/>
              <a:t>)</a:t>
            </a:r>
          </a:p>
          <a:p>
            <a:r>
              <a:rPr lang="es-GT" dirty="0" smtClean="0"/>
              <a:t>6. Pastinaca (Pastinaca sativa)</a:t>
            </a:r>
          </a:p>
          <a:p>
            <a:r>
              <a:rPr lang="es-GT" dirty="0" smtClean="0"/>
              <a:t>7. Arveja (Pisum sativum)</a:t>
            </a:r>
          </a:p>
          <a:p>
            <a:r>
              <a:rPr lang="es-GT" dirty="0" smtClean="0"/>
              <a:t>8. Ruibarbo (</a:t>
            </a:r>
            <a:r>
              <a:rPr lang="es-GT" dirty="0" err="1" smtClean="0"/>
              <a:t>Rheum</a:t>
            </a:r>
            <a:r>
              <a:rPr lang="es-GT" dirty="0" smtClean="0"/>
              <a:t> officinalis)</a:t>
            </a:r>
            <a:endParaRPr lang="es-GT" dirty="0"/>
          </a:p>
        </p:txBody>
      </p:sp>
      <p:sp>
        <p:nvSpPr>
          <p:cNvPr id="3" name="Rectángulo 2"/>
          <p:cNvSpPr/>
          <p:nvPr/>
        </p:nvSpPr>
        <p:spPr>
          <a:xfrm>
            <a:off x="6400800" y="191069"/>
            <a:ext cx="4339988" cy="1477328"/>
          </a:xfrm>
          <a:prstGeom prst="rect">
            <a:avLst/>
          </a:prstGeom>
        </p:spPr>
        <p:txBody>
          <a:bodyPr wrap="square">
            <a:spAutoFit/>
          </a:bodyPr>
          <a:lstStyle/>
          <a:p>
            <a:r>
              <a:rPr lang="es-GT" smtClean="0"/>
              <a:t>VI. </a:t>
            </a:r>
            <a:r>
              <a:rPr lang="es-GT" dirty="0" smtClean="0"/>
              <a:t>CENTRO ABISINIO</a:t>
            </a:r>
          </a:p>
          <a:p>
            <a:r>
              <a:rPr lang="es-GT" dirty="0" smtClean="0"/>
              <a:t> </a:t>
            </a:r>
          </a:p>
          <a:p>
            <a:r>
              <a:rPr lang="es-GT" dirty="0" smtClean="0"/>
              <a:t>1. </a:t>
            </a:r>
            <a:r>
              <a:rPr lang="es-GT" dirty="0" err="1" smtClean="0"/>
              <a:t>Okra</a:t>
            </a:r>
            <a:r>
              <a:rPr lang="es-GT" dirty="0" smtClean="0"/>
              <a:t> (</a:t>
            </a:r>
            <a:r>
              <a:rPr lang="es-GT" dirty="0" err="1" smtClean="0"/>
              <a:t>Abelmoschus</a:t>
            </a:r>
            <a:r>
              <a:rPr lang="es-GT" dirty="0" smtClean="0"/>
              <a:t> </a:t>
            </a:r>
            <a:r>
              <a:rPr lang="es-GT" dirty="0" err="1" smtClean="0"/>
              <a:t>esculentus</a:t>
            </a:r>
            <a:r>
              <a:rPr lang="es-GT" dirty="0" smtClean="0"/>
              <a:t>)</a:t>
            </a:r>
          </a:p>
          <a:p>
            <a:r>
              <a:rPr lang="es-GT" dirty="0" smtClean="0"/>
              <a:t>2. Berro (</a:t>
            </a:r>
            <a:r>
              <a:rPr lang="es-GT" dirty="0" err="1" smtClean="0"/>
              <a:t>Lepidium</a:t>
            </a:r>
            <a:r>
              <a:rPr lang="es-GT" dirty="0" smtClean="0"/>
              <a:t> sativum)</a:t>
            </a:r>
          </a:p>
          <a:p>
            <a:r>
              <a:rPr lang="es-GT" dirty="0" smtClean="0"/>
              <a:t>3. </a:t>
            </a:r>
            <a:r>
              <a:rPr lang="es-GT" dirty="0" err="1" smtClean="0"/>
              <a:t>Caupí</a:t>
            </a:r>
            <a:r>
              <a:rPr lang="es-GT" dirty="0" smtClean="0"/>
              <a:t> (</a:t>
            </a:r>
            <a:r>
              <a:rPr lang="es-GT" dirty="0" err="1" smtClean="0"/>
              <a:t>Vigna</a:t>
            </a:r>
            <a:r>
              <a:rPr lang="es-GT" dirty="0" smtClean="0"/>
              <a:t> </a:t>
            </a:r>
            <a:r>
              <a:rPr lang="es-GT" dirty="0" err="1" smtClean="0"/>
              <a:t>sinensis</a:t>
            </a:r>
            <a:r>
              <a:rPr lang="es-GT" dirty="0" smtClean="0"/>
              <a:t>)</a:t>
            </a:r>
            <a:endParaRPr lang="es-GT" dirty="0"/>
          </a:p>
        </p:txBody>
      </p:sp>
    </p:spTree>
    <p:extLst>
      <p:ext uri="{BB962C8B-B14F-4D97-AF65-F5344CB8AC3E}">
        <p14:creationId xmlns:p14="http://schemas.microsoft.com/office/powerpoint/2010/main" val="1332712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728" y="191069"/>
            <a:ext cx="4885899" cy="2862322"/>
          </a:xfrm>
          <a:prstGeom prst="rect">
            <a:avLst/>
          </a:prstGeom>
        </p:spPr>
        <p:txBody>
          <a:bodyPr wrap="square">
            <a:spAutoFit/>
          </a:bodyPr>
          <a:lstStyle/>
          <a:p>
            <a:r>
              <a:rPr lang="es-GT" dirty="0" smtClean="0"/>
              <a:t> </a:t>
            </a:r>
          </a:p>
          <a:p>
            <a:r>
              <a:rPr lang="es-GT" dirty="0" smtClean="0"/>
              <a:t>VII. CENTRO MEXICO - AMERICA CENTRAL</a:t>
            </a:r>
          </a:p>
          <a:p>
            <a:r>
              <a:rPr lang="es-GT" dirty="0" smtClean="0"/>
              <a:t> </a:t>
            </a:r>
          </a:p>
          <a:p>
            <a:r>
              <a:rPr lang="es-GT" dirty="0" smtClean="0"/>
              <a:t>1. Pimentón - Ají (</a:t>
            </a:r>
            <a:r>
              <a:rPr lang="es-GT" dirty="0" err="1" smtClean="0"/>
              <a:t>Capsicum</a:t>
            </a:r>
            <a:r>
              <a:rPr lang="es-GT" dirty="0" smtClean="0"/>
              <a:t> </a:t>
            </a:r>
            <a:r>
              <a:rPr lang="es-GT" dirty="0" err="1" smtClean="0"/>
              <a:t>annuum</a:t>
            </a:r>
            <a:r>
              <a:rPr lang="es-GT" dirty="0" smtClean="0"/>
              <a:t>)</a:t>
            </a:r>
          </a:p>
          <a:p>
            <a:r>
              <a:rPr lang="es-GT" dirty="0" smtClean="0"/>
              <a:t>2. Alcayota (Cucurbita </a:t>
            </a:r>
            <a:r>
              <a:rPr lang="es-GT" dirty="0" err="1" smtClean="0"/>
              <a:t>ficifolia</a:t>
            </a:r>
            <a:r>
              <a:rPr lang="es-GT" dirty="0" smtClean="0"/>
              <a:t>)</a:t>
            </a:r>
          </a:p>
          <a:p>
            <a:r>
              <a:rPr lang="es-GT" dirty="0" smtClean="0"/>
              <a:t>3. Zapallo (Cucurbita </a:t>
            </a:r>
            <a:r>
              <a:rPr lang="es-GT" dirty="0" err="1" smtClean="0"/>
              <a:t>moschata</a:t>
            </a:r>
            <a:r>
              <a:rPr lang="es-GT" dirty="0" smtClean="0"/>
              <a:t>)</a:t>
            </a:r>
          </a:p>
          <a:p>
            <a:r>
              <a:rPr lang="es-GT" dirty="0" smtClean="0"/>
              <a:t>4. Camote (</a:t>
            </a:r>
            <a:r>
              <a:rPr lang="es-GT" dirty="0" err="1" smtClean="0"/>
              <a:t>Ipomoea</a:t>
            </a:r>
            <a:r>
              <a:rPr lang="es-GT" dirty="0" smtClean="0"/>
              <a:t> batatas)</a:t>
            </a:r>
          </a:p>
          <a:p>
            <a:r>
              <a:rPr lang="es-GT" dirty="0" smtClean="0"/>
              <a:t>5. Poroto lima (</a:t>
            </a:r>
            <a:r>
              <a:rPr lang="es-GT" dirty="0" err="1" smtClean="0"/>
              <a:t>Phaseolus</a:t>
            </a:r>
            <a:r>
              <a:rPr lang="es-GT" dirty="0" smtClean="0"/>
              <a:t> </a:t>
            </a:r>
            <a:r>
              <a:rPr lang="es-GT" dirty="0" err="1" smtClean="0"/>
              <a:t>lunatus</a:t>
            </a:r>
            <a:r>
              <a:rPr lang="es-GT" dirty="0" smtClean="0"/>
              <a:t>)</a:t>
            </a:r>
          </a:p>
          <a:p>
            <a:r>
              <a:rPr lang="es-GT" dirty="0" smtClean="0"/>
              <a:t>6. Poroto (</a:t>
            </a:r>
            <a:r>
              <a:rPr lang="es-GT" dirty="0" err="1" smtClean="0"/>
              <a:t>Phaseolus</a:t>
            </a:r>
            <a:r>
              <a:rPr lang="es-GT" dirty="0" smtClean="0"/>
              <a:t> </a:t>
            </a:r>
            <a:r>
              <a:rPr lang="es-GT" dirty="0" err="1" smtClean="0"/>
              <a:t>vulgaris</a:t>
            </a:r>
            <a:r>
              <a:rPr lang="es-GT" dirty="0" smtClean="0"/>
              <a:t>)</a:t>
            </a:r>
          </a:p>
          <a:p>
            <a:r>
              <a:rPr lang="es-GT" dirty="0" smtClean="0"/>
              <a:t>7. Maíz (Zea </a:t>
            </a:r>
            <a:r>
              <a:rPr lang="es-GT" dirty="0" err="1" smtClean="0"/>
              <a:t>mays</a:t>
            </a:r>
            <a:endParaRPr lang="es-GT" dirty="0"/>
          </a:p>
        </p:txBody>
      </p:sp>
      <p:sp>
        <p:nvSpPr>
          <p:cNvPr id="3" name="Rectángulo 2"/>
          <p:cNvSpPr/>
          <p:nvPr/>
        </p:nvSpPr>
        <p:spPr>
          <a:xfrm>
            <a:off x="5759354" y="474345"/>
            <a:ext cx="5909482" cy="5909310"/>
          </a:xfrm>
          <a:prstGeom prst="rect">
            <a:avLst/>
          </a:prstGeom>
        </p:spPr>
        <p:txBody>
          <a:bodyPr wrap="square">
            <a:spAutoFit/>
          </a:bodyPr>
          <a:lstStyle/>
          <a:p>
            <a:r>
              <a:rPr lang="es-GT" dirty="0" smtClean="0"/>
              <a:t>VIII. CENTRO SUDAMERICANO</a:t>
            </a:r>
          </a:p>
          <a:p>
            <a:r>
              <a:rPr lang="es-GT" dirty="0" smtClean="0"/>
              <a:t> </a:t>
            </a:r>
          </a:p>
          <a:p>
            <a:r>
              <a:rPr lang="es-GT" dirty="0" smtClean="0"/>
              <a:t>a. Perú - Ecuador - Bolivia</a:t>
            </a:r>
          </a:p>
          <a:p>
            <a:r>
              <a:rPr lang="es-GT" dirty="0" smtClean="0"/>
              <a:t> </a:t>
            </a:r>
          </a:p>
          <a:p>
            <a:r>
              <a:rPr lang="es-GT" dirty="0" smtClean="0"/>
              <a:t>1. Pimentón - ají (</a:t>
            </a:r>
            <a:r>
              <a:rPr lang="es-GT" dirty="0" err="1" smtClean="0"/>
              <a:t>Capsicum</a:t>
            </a:r>
            <a:r>
              <a:rPr lang="es-GT" dirty="0" smtClean="0"/>
              <a:t> </a:t>
            </a:r>
            <a:r>
              <a:rPr lang="es-GT" dirty="0" err="1" smtClean="0"/>
              <a:t>annuum</a:t>
            </a:r>
            <a:r>
              <a:rPr lang="es-GT" dirty="0" smtClean="0"/>
              <a:t>)</a:t>
            </a:r>
          </a:p>
          <a:p>
            <a:r>
              <a:rPr lang="es-GT" dirty="0" smtClean="0"/>
              <a:t>2. Zapallo (Cucurbita </a:t>
            </a:r>
            <a:r>
              <a:rPr lang="es-GT" dirty="0" err="1" smtClean="0"/>
              <a:t>maxima</a:t>
            </a:r>
            <a:r>
              <a:rPr lang="es-GT" dirty="0" smtClean="0"/>
              <a:t>)</a:t>
            </a:r>
          </a:p>
          <a:p>
            <a:r>
              <a:rPr lang="es-GT" dirty="0" smtClean="0"/>
              <a:t>3. Tomate (</a:t>
            </a:r>
            <a:r>
              <a:rPr lang="es-GT" dirty="0" err="1" smtClean="0"/>
              <a:t>Lycopersicon</a:t>
            </a:r>
            <a:r>
              <a:rPr lang="es-GT" dirty="0" smtClean="0"/>
              <a:t> </a:t>
            </a:r>
            <a:r>
              <a:rPr lang="es-GT" dirty="0" err="1" smtClean="0"/>
              <a:t>esculentum</a:t>
            </a:r>
            <a:r>
              <a:rPr lang="es-GT" dirty="0" smtClean="0"/>
              <a:t>)</a:t>
            </a:r>
          </a:p>
          <a:p>
            <a:r>
              <a:rPr lang="es-GT" dirty="0" smtClean="0"/>
              <a:t>4. Poroto lima (</a:t>
            </a:r>
            <a:r>
              <a:rPr lang="es-GT" dirty="0" err="1" smtClean="0"/>
              <a:t>Phaseolus</a:t>
            </a:r>
            <a:r>
              <a:rPr lang="es-GT" dirty="0" smtClean="0"/>
              <a:t> </a:t>
            </a:r>
            <a:r>
              <a:rPr lang="es-GT" dirty="0" err="1" smtClean="0"/>
              <a:t>lunatus</a:t>
            </a:r>
            <a:r>
              <a:rPr lang="es-GT" dirty="0" smtClean="0"/>
              <a:t>)</a:t>
            </a:r>
          </a:p>
          <a:p>
            <a:r>
              <a:rPr lang="es-GT" dirty="0" smtClean="0"/>
              <a:t>5. Poroto común (</a:t>
            </a:r>
            <a:r>
              <a:rPr lang="es-GT" dirty="0" err="1" smtClean="0"/>
              <a:t>Phaseolus</a:t>
            </a:r>
            <a:r>
              <a:rPr lang="es-GT" dirty="0" smtClean="0"/>
              <a:t> </a:t>
            </a:r>
            <a:r>
              <a:rPr lang="es-GT" dirty="0" err="1" smtClean="0"/>
              <a:t>vulgaris</a:t>
            </a:r>
            <a:r>
              <a:rPr lang="es-GT" dirty="0" smtClean="0"/>
              <a:t>)</a:t>
            </a:r>
          </a:p>
          <a:p>
            <a:r>
              <a:rPr lang="es-GT" dirty="0" smtClean="0"/>
              <a:t>6. Capulí (</a:t>
            </a:r>
            <a:r>
              <a:rPr lang="es-GT" dirty="0" err="1" smtClean="0"/>
              <a:t>Physalis</a:t>
            </a:r>
            <a:r>
              <a:rPr lang="es-GT" dirty="0" smtClean="0"/>
              <a:t> peruviana)</a:t>
            </a:r>
          </a:p>
          <a:p>
            <a:r>
              <a:rPr lang="es-GT" dirty="0" smtClean="0"/>
              <a:t>7. Papa andina (Solanum </a:t>
            </a:r>
            <a:r>
              <a:rPr lang="es-GT" dirty="0" err="1" smtClean="0"/>
              <a:t>andigenum</a:t>
            </a:r>
            <a:r>
              <a:rPr lang="es-GT" dirty="0" smtClean="0"/>
              <a:t>)</a:t>
            </a:r>
          </a:p>
          <a:p>
            <a:r>
              <a:rPr lang="es-GT" dirty="0" smtClean="0"/>
              <a:t>8. Pepino fruta (Solanum </a:t>
            </a:r>
            <a:r>
              <a:rPr lang="es-GT" dirty="0" err="1" smtClean="0"/>
              <a:t>muricatum</a:t>
            </a:r>
            <a:r>
              <a:rPr lang="es-GT" dirty="0" smtClean="0"/>
              <a:t>)</a:t>
            </a:r>
          </a:p>
          <a:p>
            <a:r>
              <a:rPr lang="es-GT" dirty="0" smtClean="0"/>
              <a:t>9. Papa (Solanum </a:t>
            </a:r>
            <a:r>
              <a:rPr lang="es-GT" dirty="0" err="1" smtClean="0"/>
              <a:t>tuberosum</a:t>
            </a:r>
            <a:r>
              <a:rPr lang="es-GT" dirty="0" smtClean="0"/>
              <a:t>) (2n = 24)</a:t>
            </a:r>
          </a:p>
          <a:p>
            <a:r>
              <a:rPr lang="es-GT" dirty="0" smtClean="0"/>
              <a:t> </a:t>
            </a:r>
          </a:p>
          <a:p>
            <a:r>
              <a:rPr lang="es-GT" dirty="0" smtClean="0"/>
              <a:t>b. Chile</a:t>
            </a:r>
          </a:p>
          <a:p>
            <a:r>
              <a:rPr lang="es-GT" dirty="0" smtClean="0"/>
              <a:t> </a:t>
            </a:r>
          </a:p>
          <a:p>
            <a:r>
              <a:rPr lang="es-GT" dirty="0" smtClean="0"/>
              <a:t>1. Papa (Solanum </a:t>
            </a:r>
            <a:r>
              <a:rPr lang="es-GT" dirty="0" err="1" smtClean="0"/>
              <a:t>tuberosum</a:t>
            </a:r>
            <a:r>
              <a:rPr lang="es-GT" dirty="0" smtClean="0"/>
              <a:t>) ( 2n = 48)</a:t>
            </a:r>
          </a:p>
          <a:p>
            <a:r>
              <a:rPr lang="es-GT" dirty="0" smtClean="0"/>
              <a:t> </a:t>
            </a:r>
          </a:p>
          <a:p>
            <a:r>
              <a:rPr lang="es-GT" dirty="0" smtClean="0"/>
              <a:t>c. Brasil - Paraguay</a:t>
            </a:r>
          </a:p>
          <a:p>
            <a:r>
              <a:rPr lang="es-GT" dirty="0" smtClean="0"/>
              <a:t> </a:t>
            </a:r>
          </a:p>
          <a:p>
            <a:r>
              <a:rPr lang="es-GT" dirty="0" smtClean="0"/>
              <a:t>1. Mandioca (</a:t>
            </a:r>
            <a:r>
              <a:rPr lang="es-GT" dirty="0" err="1" smtClean="0"/>
              <a:t>Manihot</a:t>
            </a:r>
            <a:r>
              <a:rPr lang="es-GT" dirty="0" smtClean="0"/>
              <a:t> </a:t>
            </a:r>
            <a:r>
              <a:rPr lang="es-GT" dirty="0" err="1" smtClean="0"/>
              <a:t>esculenta</a:t>
            </a:r>
            <a:endParaRPr lang="es-GT" dirty="0"/>
          </a:p>
        </p:txBody>
      </p:sp>
    </p:spTree>
    <p:extLst>
      <p:ext uri="{BB962C8B-B14F-4D97-AF65-F5344CB8AC3E}">
        <p14:creationId xmlns:p14="http://schemas.microsoft.com/office/powerpoint/2010/main" val="2499693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2132669" y="975048"/>
            <a:ext cx="7919400" cy="4968552"/>
          </a:xfrm>
        </p:spPr>
        <p:txBody>
          <a:bodyPr>
            <a:noAutofit/>
          </a:bodyPr>
          <a:lstStyle/>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a:t>Se acepta que la diversidad biológica no está distribuida de manera uniforme, sino que existen áreas con mayor diversidad. </a:t>
            </a:r>
          </a:p>
          <a:p>
            <a:pPr lvl="0" algn="just">
              <a:buClr>
                <a:srgbClr val="FF0000"/>
              </a:buClr>
              <a:buFont typeface="Wingdings" panose="05000000000000000000" pitchFamily="2" charset="2"/>
              <a:buChar char="q"/>
            </a:pPr>
            <a:endParaRPr lang="es-GT" sz="800" b="1" dirty="0"/>
          </a:p>
          <a:p>
            <a:pPr lvl="0" algn="just">
              <a:buClr>
                <a:srgbClr val="FF0000"/>
              </a:buClr>
              <a:buFont typeface="Wingdings" panose="05000000000000000000" pitchFamily="2" charset="2"/>
              <a:buChar char="q"/>
            </a:pPr>
            <a:r>
              <a:rPr lang="es-GT" sz="2000" dirty="0"/>
              <a:t>Los centros de origen son áreas con mucha riqueza florística que son reserva biológica de subsistencia para el hombre. </a:t>
            </a:r>
          </a:p>
          <a:p>
            <a:pPr marL="0" indent="0" algn="just">
              <a:buClr>
                <a:srgbClr val="FF0000"/>
              </a:buClr>
              <a:buNone/>
            </a:pPr>
            <a:endParaRPr lang="es-GT" sz="800" dirty="0"/>
          </a:p>
          <a:p>
            <a:pPr lvl="0" algn="just">
              <a:buClr>
                <a:srgbClr val="FF0000"/>
              </a:buClr>
              <a:buFont typeface="Wingdings" panose="05000000000000000000" pitchFamily="2" charset="2"/>
              <a:buChar char="q"/>
            </a:pPr>
            <a:r>
              <a:rPr lang="es-GT" sz="2000" dirty="0"/>
              <a:t>En éstas áreas </a:t>
            </a:r>
            <a:r>
              <a:rPr lang="es-GT" sz="2000" b="1" dirty="0"/>
              <a:t>existe la posibilidad de encontrar características deseables en los parientes silvestres </a:t>
            </a:r>
            <a:r>
              <a:rPr lang="es-GT" sz="2000" dirty="0"/>
              <a:t>de las plantas cultivadas. </a:t>
            </a:r>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solidFill>
                  <a:srgbClr val="002060"/>
                </a:solidFill>
              </a:rPr>
              <a:t>Importancia de los centros de origen</a:t>
            </a:r>
          </a:p>
        </p:txBody>
      </p:sp>
      <p:cxnSp>
        <p:nvCxnSpPr>
          <p:cNvPr id="7" name="6 Conector recto"/>
          <p:cNvCxnSpPr/>
          <p:nvPr/>
        </p:nvCxnSpPr>
        <p:spPr>
          <a:xfrm>
            <a:off x="152400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333761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GT" dirty="0" smtClean="0"/>
              <a:t>El origen de las plantas cultivadas?</a:t>
            </a:r>
            <a:endParaRPr lang="es-GT" dirty="0"/>
          </a:p>
        </p:txBody>
      </p:sp>
      <p:sp>
        <p:nvSpPr>
          <p:cNvPr id="3" name="Marcador de contenido 2"/>
          <p:cNvSpPr>
            <a:spLocks noGrp="1"/>
          </p:cNvSpPr>
          <p:nvPr>
            <p:ph idx="1"/>
          </p:nvPr>
        </p:nvSpPr>
        <p:spPr/>
        <p:txBody>
          <a:bodyPr>
            <a:normAutofit/>
          </a:bodyPr>
          <a:lstStyle/>
          <a:p>
            <a:r>
              <a:rPr lang="es-GT" dirty="0"/>
              <a:t>“El origen de las plantas cultivadas fue una </a:t>
            </a:r>
            <a:r>
              <a:rPr lang="es-GT" dirty="0" smtClean="0"/>
              <a:t>problemática </a:t>
            </a:r>
            <a:r>
              <a:rPr lang="es-GT" dirty="0"/>
              <a:t>que les preocupaba a los </a:t>
            </a:r>
            <a:r>
              <a:rPr lang="es-GT" dirty="0" smtClean="0"/>
              <a:t>historiadores, </a:t>
            </a:r>
            <a:r>
              <a:rPr lang="es-GT" dirty="0"/>
              <a:t>a los arqueólogos, y a los agrónomos. Esta problemática fue abordada primeramente por Alfonso de Candolle (1885) Carlos Darwin. Sin embargo, el clásico trabajo de A. de Candolle “</a:t>
            </a:r>
            <a:r>
              <a:rPr lang="es-GT" dirty="0" err="1"/>
              <a:t>L'Origine</a:t>
            </a:r>
            <a:r>
              <a:rPr lang="es-GT" dirty="0"/>
              <a:t> des Plantes </a:t>
            </a:r>
            <a:r>
              <a:rPr lang="es-GT" dirty="0" err="1"/>
              <a:t>Cultivées</a:t>
            </a:r>
            <a:r>
              <a:rPr lang="es-GT" dirty="0"/>
              <a:t>” </a:t>
            </a:r>
            <a:r>
              <a:rPr lang="es-GT" dirty="0" smtClean="0"/>
              <a:t>(El origen las plantas cultivadas) de 1982 ocupa </a:t>
            </a:r>
            <a:r>
              <a:rPr lang="es-GT" dirty="0"/>
              <a:t>todavía una posición excepcional  entre la extensa serie de publicaciones </a:t>
            </a:r>
            <a:r>
              <a:rPr lang="es-GT" dirty="0" smtClean="0"/>
              <a:t>dedicadas </a:t>
            </a:r>
            <a:r>
              <a:rPr lang="es-GT" dirty="0"/>
              <a:t>a este problema</a:t>
            </a:r>
          </a:p>
        </p:txBody>
      </p:sp>
    </p:spTree>
    <p:extLst>
      <p:ext uri="{BB962C8B-B14F-4D97-AF65-F5344CB8AC3E}">
        <p14:creationId xmlns:p14="http://schemas.microsoft.com/office/powerpoint/2010/main" val="2252305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745982"/>
          </a:xfrm>
        </p:spPr>
        <p:txBody>
          <a:bodyPr>
            <a:normAutofit/>
          </a:bodyPr>
          <a:lstStyle/>
          <a:p>
            <a:r>
              <a:rPr lang="fr-FR" dirty="0"/>
              <a:t>Alphonse de Candolle</a:t>
            </a:r>
            <a:endParaRPr lang="es-GT" dirty="0"/>
          </a:p>
        </p:txBody>
      </p:sp>
      <p:sp>
        <p:nvSpPr>
          <p:cNvPr id="5" name="Marcador de contenido 4"/>
          <p:cNvSpPr>
            <a:spLocks noGrp="1"/>
          </p:cNvSpPr>
          <p:nvPr>
            <p:ph idx="1"/>
          </p:nvPr>
        </p:nvSpPr>
        <p:spPr>
          <a:xfrm>
            <a:off x="682388" y="1143001"/>
            <a:ext cx="9528412" cy="5714999"/>
          </a:xfrm>
        </p:spPr>
        <p:txBody>
          <a:bodyPr>
            <a:normAutofit/>
          </a:bodyPr>
          <a:lstStyle/>
          <a:p>
            <a:pPr marL="0" indent="0">
              <a:buNone/>
            </a:pPr>
            <a:r>
              <a:rPr lang="es-GT" sz="2400" dirty="0"/>
              <a:t>De Candolle era Botánico, “fue el primero que hizo la distinción entre las especies originarias del Nuevo Mundo  y las originarias del Viejo Mundo; indicó por ejemplo que algunas especies de algodón  y de la Vid eran características exclusivamente de América, mientras que otras lo eran de Asía”. Para determinar el país de origen de las plantas cultivadas de Candolle se basó en a presencia en alguna localidad, de una determinada planta cultivada al estado salvaje, o en la presencia de sus parientes salvajes mas próximos. Este es el método botánico tal como lo concibió de Candolle quien indicó como métodos auxiliares el arqueológico, el histórico y lingüístico.</a:t>
            </a:r>
          </a:p>
          <a:p>
            <a:pPr marL="0" indent="0">
              <a:buNone/>
            </a:pPr>
            <a:endParaRPr lang="es-GT" dirty="0"/>
          </a:p>
        </p:txBody>
      </p:sp>
      <p:pic>
        <p:nvPicPr>
          <p:cNvPr id="6" name="Imagen 5"/>
          <p:cNvPicPr>
            <a:picLocks noChangeAspect="1"/>
          </p:cNvPicPr>
          <p:nvPr/>
        </p:nvPicPr>
        <p:blipFill>
          <a:blip r:embed="rId2"/>
          <a:stretch>
            <a:fillRect/>
          </a:stretch>
        </p:blipFill>
        <p:spPr>
          <a:xfrm>
            <a:off x="4411639" y="4343255"/>
            <a:ext cx="1572859" cy="2514745"/>
          </a:xfrm>
          <a:prstGeom prst="rect">
            <a:avLst/>
          </a:prstGeom>
        </p:spPr>
      </p:pic>
    </p:spTree>
    <p:extLst>
      <p:ext uri="{BB962C8B-B14F-4D97-AF65-F5344CB8AC3E}">
        <p14:creationId xmlns:p14="http://schemas.microsoft.com/office/powerpoint/2010/main" val="2776626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err="1"/>
              <a:t>Nikolái</a:t>
            </a:r>
            <a:r>
              <a:rPr lang="es-GT" b="1" dirty="0"/>
              <a:t> </a:t>
            </a:r>
            <a:r>
              <a:rPr lang="es-GT" b="1" dirty="0" err="1"/>
              <a:t>Ivánovich</a:t>
            </a:r>
            <a:r>
              <a:rPr lang="es-GT" b="1" dirty="0"/>
              <a:t> </a:t>
            </a:r>
            <a:r>
              <a:rPr lang="es-GT" b="1" dirty="0" err="1"/>
              <a:t>Vavílov</a:t>
            </a:r>
            <a:endParaRPr lang="es-GT" dirty="0"/>
          </a:p>
        </p:txBody>
      </p:sp>
      <p:pic>
        <p:nvPicPr>
          <p:cNvPr id="4" name="Marcador de contenido 3"/>
          <p:cNvPicPr>
            <a:picLocks noGrp="1" noChangeAspect="1"/>
          </p:cNvPicPr>
          <p:nvPr>
            <p:ph idx="1"/>
          </p:nvPr>
        </p:nvPicPr>
        <p:blipFill>
          <a:blip r:embed="rId2"/>
          <a:stretch>
            <a:fillRect/>
          </a:stretch>
        </p:blipFill>
        <p:spPr>
          <a:xfrm>
            <a:off x="3125338" y="2529681"/>
            <a:ext cx="4689926" cy="3637616"/>
          </a:xfrm>
          <a:prstGeom prst="rect">
            <a:avLst/>
          </a:prstGeom>
        </p:spPr>
      </p:pic>
    </p:spTree>
    <p:extLst>
      <p:ext uri="{BB962C8B-B14F-4D97-AF65-F5344CB8AC3E}">
        <p14:creationId xmlns:p14="http://schemas.microsoft.com/office/powerpoint/2010/main" val="3161621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76571"/>
          </a:xfrm>
        </p:spPr>
        <p:txBody>
          <a:bodyPr>
            <a:normAutofit fontScale="90000"/>
          </a:bodyPr>
          <a:lstStyle/>
          <a:p>
            <a:r>
              <a:rPr lang="es-GT" dirty="0" smtClean="0"/>
              <a:t>Quien era Vavilov?</a:t>
            </a:r>
            <a:endParaRPr lang="es-GT" dirty="0"/>
          </a:p>
        </p:txBody>
      </p:sp>
      <p:sp>
        <p:nvSpPr>
          <p:cNvPr id="3" name="Marcador de contenido 2"/>
          <p:cNvSpPr>
            <a:spLocks noGrp="1"/>
          </p:cNvSpPr>
          <p:nvPr>
            <p:ph idx="1"/>
          </p:nvPr>
        </p:nvSpPr>
        <p:spPr>
          <a:xfrm>
            <a:off x="838200" y="941696"/>
            <a:ext cx="10515600" cy="5691115"/>
          </a:xfrm>
        </p:spPr>
        <p:txBody>
          <a:bodyPr>
            <a:normAutofit fontScale="92500" lnSpcReduction="20000"/>
          </a:bodyPr>
          <a:lstStyle/>
          <a:p>
            <a:pPr marL="0" indent="0">
              <a:buNone/>
            </a:pPr>
            <a:r>
              <a:rPr lang="es-GT" b="1" cap="all" dirty="0"/>
              <a:t>Vavilov, </a:t>
            </a:r>
            <a:r>
              <a:rPr lang="es-GT" b="1" cap="all" dirty="0" err="1"/>
              <a:t>Nicolai</a:t>
            </a:r>
            <a:r>
              <a:rPr lang="es-GT" b="1" cap="all" dirty="0"/>
              <a:t> </a:t>
            </a:r>
            <a:r>
              <a:rPr lang="es-GT" b="1" cap="all" dirty="0" err="1"/>
              <a:t>Ivanovich</a:t>
            </a:r>
            <a:r>
              <a:rPr lang="es-GT" b="1" cap="all" dirty="0"/>
              <a:t> (1887-1943).</a:t>
            </a:r>
          </a:p>
          <a:p>
            <a:pPr marL="0" indent="0">
              <a:buNone/>
            </a:pPr>
            <a:r>
              <a:rPr lang="es-ES" dirty="0"/>
              <a:t>Botánico y genetista ruso, nacido el 23 de noviembre de 1887 y muerto a los 56 años, el 26 de enero de 1943.</a:t>
            </a:r>
            <a:endParaRPr lang="es-GT" dirty="0"/>
          </a:p>
          <a:p>
            <a:pPr marL="0" indent="0">
              <a:buNone/>
            </a:pPr>
            <a:r>
              <a:rPr lang="es-ES" dirty="0"/>
              <a:t>Inicia sus primeros estudios especializados en el instituto de Agricultura de Moscú. En 1913, consigue una beca para estudiar en la Escuela de Horticultura de Londres (John </a:t>
            </a:r>
            <a:r>
              <a:rPr lang="es-ES" dirty="0" err="1"/>
              <a:t>Innes</a:t>
            </a:r>
            <a:r>
              <a:rPr lang="es-ES" dirty="0"/>
              <a:t> Horticultural </a:t>
            </a:r>
            <a:r>
              <a:rPr lang="es-ES" dirty="0" err="1"/>
              <a:t>Institution</a:t>
            </a:r>
            <a:r>
              <a:rPr lang="es-ES" dirty="0"/>
              <a:t> of London). Posteriormente, estudiará genética con </a:t>
            </a:r>
            <a:r>
              <a:rPr lang="es-ES" u="sng" dirty="0">
                <a:hlinkClick r:id="rId2"/>
              </a:rPr>
              <a:t>William Bateson</a:t>
            </a:r>
            <a:r>
              <a:rPr lang="es-ES" dirty="0"/>
              <a:t>, uno de los fundadores de esta ciencia en la Universidad de Cambridge. En Londres conoce a Francis Darwin, hijo de </a:t>
            </a:r>
            <a:r>
              <a:rPr lang="es-ES" u="sng" dirty="0">
                <a:hlinkClick r:id="rId3"/>
              </a:rPr>
              <a:t>Charles Darwin</a:t>
            </a:r>
            <a:r>
              <a:rPr lang="es-ES" dirty="0" smtClean="0"/>
              <a:t>.</a:t>
            </a:r>
          </a:p>
          <a:p>
            <a:pPr marL="0" indent="0">
              <a:buNone/>
            </a:pPr>
            <a:r>
              <a:rPr lang="es-GT" dirty="0"/>
              <a:t>En 1916 regresa a Rusia y da clases de Botánica en la Universidad de </a:t>
            </a:r>
            <a:r>
              <a:rPr lang="es-GT" dirty="0" err="1"/>
              <a:t>Saratov</a:t>
            </a:r>
            <a:r>
              <a:rPr lang="es-GT" dirty="0"/>
              <a:t>, cátedra que conservará hasta 1921. En esta época fue nombrado director de Botánica Aplicada en San </a:t>
            </a:r>
            <a:r>
              <a:rPr lang="es-GT" dirty="0" err="1"/>
              <a:t>Petesburgo</a:t>
            </a:r>
            <a:r>
              <a:rPr lang="es-GT" dirty="0"/>
              <a:t>. Durante el gobierno de </a:t>
            </a:r>
            <a:r>
              <a:rPr lang="es-GT" u="sng" dirty="0">
                <a:hlinkClick r:id="rId4"/>
              </a:rPr>
              <a:t>Lenin</a:t>
            </a:r>
            <a:r>
              <a:rPr lang="es-GT" dirty="0"/>
              <a:t>, en 1924, fue el presidente de la Academia de Ciencia Agrícolas de toda la Unión (antigua URSS). </a:t>
            </a:r>
            <a:endParaRPr lang="es-GT" dirty="0" smtClean="0"/>
          </a:p>
          <a:p>
            <a:pPr marL="0" indent="0">
              <a:buNone/>
            </a:pPr>
            <a:r>
              <a:rPr lang="es-GT" dirty="0"/>
              <a:t>Durante su gestión, fundó unas cuatrocientas escuelas agrícolas en toda la Unión de repúblicas y en ellas llegaron a trabajar bajo su dirección unas 20.000 personas</a:t>
            </a:r>
          </a:p>
          <a:p>
            <a:endParaRPr lang="es-GT" dirty="0"/>
          </a:p>
        </p:txBody>
      </p:sp>
    </p:spTree>
    <p:extLst>
      <p:ext uri="{BB962C8B-B14F-4D97-AF65-F5344CB8AC3E}">
        <p14:creationId xmlns:p14="http://schemas.microsoft.com/office/powerpoint/2010/main" val="124111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…Vavilov</a:t>
            </a:r>
            <a:endParaRPr lang="es-GT" dirty="0"/>
          </a:p>
        </p:txBody>
      </p:sp>
      <p:sp>
        <p:nvSpPr>
          <p:cNvPr id="3" name="Marcador de contenido 2"/>
          <p:cNvSpPr>
            <a:spLocks noGrp="1"/>
          </p:cNvSpPr>
          <p:nvPr>
            <p:ph idx="1"/>
          </p:nvPr>
        </p:nvSpPr>
        <p:spPr>
          <a:xfrm>
            <a:off x="838200" y="1825625"/>
            <a:ext cx="10515600" cy="4834482"/>
          </a:xfrm>
        </p:spPr>
        <p:txBody>
          <a:bodyPr>
            <a:normAutofit/>
          </a:bodyPr>
          <a:lstStyle/>
          <a:p>
            <a:r>
              <a:rPr lang="es-GT" dirty="0"/>
              <a:t>Entre 1916 y 1933 dirige y realiza personalmente expediciones a una gran cantidad de países como Irán, China, países mediterráneos, Etiopía, Afganistán, México y otras muchas regiones de Centro y </a:t>
            </a:r>
            <a:r>
              <a:rPr lang="es-GT" dirty="0" smtClean="0"/>
              <a:t>Sudamérica.</a:t>
            </a:r>
          </a:p>
          <a:p>
            <a:r>
              <a:rPr lang="es-GT" dirty="0"/>
              <a:t>Creó un importante banco genético constituido por más de 160.000 semillas y plantas recopiladas por Rusia y el resto del mundo. Puede considerarse como el pionero de los bancos genéticos que existen hoy día para la preservación de las especies y el mejoramiento de las plantas </a:t>
            </a:r>
            <a:r>
              <a:rPr lang="es-GT" dirty="0" smtClean="0"/>
              <a:t>cultivadas.</a:t>
            </a:r>
          </a:p>
          <a:p>
            <a:r>
              <a:rPr lang="es-GT" dirty="0"/>
              <a:t>En 1920 traza las </a:t>
            </a:r>
            <a:r>
              <a:rPr lang="es-GT" dirty="0" err="1"/>
              <a:t>lineas</a:t>
            </a:r>
            <a:r>
              <a:rPr lang="es-GT" dirty="0"/>
              <a:t> generales de la teoría, que establece ocho centros principales de difusión de las especies y tres </a:t>
            </a:r>
            <a:r>
              <a:rPr lang="es-GT" dirty="0" smtClean="0"/>
              <a:t>secundarios.</a:t>
            </a:r>
          </a:p>
          <a:p>
            <a:endParaRPr lang="es-GT" dirty="0"/>
          </a:p>
        </p:txBody>
      </p:sp>
    </p:spTree>
    <p:extLst>
      <p:ext uri="{BB962C8B-B14F-4D97-AF65-F5344CB8AC3E}">
        <p14:creationId xmlns:p14="http://schemas.microsoft.com/office/powerpoint/2010/main" val="3389219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67639"/>
          </a:xfrm>
        </p:spPr>
        <p:txBody>
          <a:bodyPr/>
          <a:lstStyle/>
          <a:p>
            <a:r>
              <a:rPr lang="es-GT" dirty="0" smtClean="0"/>
              <a:t>…Vavilov</a:t>
            </a:r>
            <a:endParaRPr lang="es-GT" dirty="0"/>
          </a:p>
        </p:txBody>
      </p:sp>
      <p:sp>
        <p:nvSpPr>
          <p:cNvPr id="3" name="Marcador de contenido 2"/>
          <p:cNvSpPr>
            <a:spLocks noGrp="1"/>
          </p:cNvSpPr>
          <p:nvPr>
            <p:ph idx="1"/>
          </p:nvPr>
        </p:nvSpPr>
        <p:spPr>
          <a:xfrm>
            <a:off x="838200" y="1690688"/>
            <a:ext cx="10515600" cy="4486275"/>
          </a:xfrm>
        </p:spPr>
        <p:txBody>
          <a:bodyPr>
            <a:normAutofit lnSpcReduction="10000"/>
          </a:bodyPr>
          <a:lstStyle/>
          <a:p>
            <a:r>
              <a:rPr lang="es-ES" dirty="0"/>
              <a:t>En 1934 fue acusado de genetista burgués seguidor de las "teorías clasistas de </a:t>
            </a:r>
            <a:r>
              <a:rPr lang="es-ES" u="sng" dirty="0">
                <a:hlinkClick r:id="rId2"/>
              </a:rPr>
              <a:t>Mendel</a:t>
            </a:r>
            <a:r>
              <a:rPr lang="es-ES" dirty="0"/>
              <a:t> y </a:t>
            </a:r>
            <a:r>
              <a:rPr lang="es-ES" u="sng" dirty="0">
                <a:hlinkClick r:id="rId3"/>
              </a:rPr>
              <a:t>Morgan</a:t>
            </a:r>
            <a:r>
              <a:rPr lang="es-ES" dirty="0"/>
              <a:t>", considerados científicos de las clases dominantes capitalistas. </a:t>
            </a:r>
            <a:r>
              <a:rPr lang="es-ES" dirty="0" err="1"/>
              <a:t>Lisenko</a:t>
            </a:r>
            <a:r>
              <a:rPr lang="es-ES" dirty="0"/>
              <a:t>, un oscuro y oportunista "científico" lo combatió hasta desplazarlo personalmente de todos sus cargos.</a:t>
            </a:r>
            <a:endParaRPr lang="es-GT" dirty="0"/>
          </a:p>
          <a:p>
            <a:r>
              <a:rPr lang="es-GT" dirty="0"/>
              <a:t>En 1940, Vavilov se encontraba en Ucrania dirigiendo una expedición botánica. El 6 de agosto fue secuestrado en </a:t>
            </a:r>
            <a:r>
              <a:rPr lang="es-GT" dirty="0" err="1"/>
              <a:t>Chernovit</a:t>
            </a:r>
            <a:r>
              <a:rPr lang="es-GT" dirty="0"/>
              <a:t> por cuatro personas en un automóvil y desapareció; nunca más sus colaboradores volvieron a verle. Fue confinado en una cárcel secreta de la KGB en Moscú</a:t>
            </a:r>
            <a:r>
              <a:rPr lang="es-GT" dirty="0" smtClean="0"/>
              <a:t>.</a:t>
            </a:r>
          </a:p>
          <a:p>
            <a:r>
              <a:rPr lang="es-GT" dirty="0"/>
              <a:t>El 9 de Julio de 1941, Vavilov fue juzgado y condenado a muerte. Su fusilamiento fue pospuesto ante el avance de las tropas nazis al oeste de Rusia. </a:t>
            </a:r>
          </a:p>
        </p:txBody>
      </p:sp>
    </p:spTree>
    <p:extLst>
      <p:ext uri="{BB962C8B-B14F-4D97-AF65-F5344CB8AC3E}">
        <p14:creationId xmlns:p14="http://schemas.microsoft.com/office/powerpoint/2010/main" val="311077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99400"/>
          </a:xfrm>
        </p:spPr>
        <p:txBody>
          <a:bodyPr/>
          <a:lstStyle/>
          <a:p>
            <a:r>
              <a:rPr lang="es-GT" dirty="0" smtClean="0"/>
              <a:t>…Vavilov</a:t>
            </a:r>
            <a:endParaRPr lang="es-GT" dirty="0"/>
          </a:p>
        </p:txBody>
      </p:sp>
      <p:sp>
        <p:nvSpPr>
          <p:cNvPr id="3" name="Marcador de contenido 2"/>
          <p:cNvSpPr>
            <a:spLocks noGrp="1"/>
          </p:cNvSpPr>
          <p:nvPr>
            <p:ph idx="1"/>
          </p:nvPr>
        </p:nvSpPr>
        <p:spPr>
          <a:xfrm>
            <a:off x="838200" y="1064526"/>
            <a:ext cx="10515600" cy="5112437"/>
          </a:xfrm>
        </p:spPr>
        <p:txBody>
          <a:bodyPr/>
          <a:lstStyle/>
          <a:p>
            <a:r>
              <a:rPr lang="es-GT" dirty="0"/>
              <a:t>Posteriormente, el gobierno soviético absolvió a Vavilov simbólicamente de todas las acusaciones por las que fue condenado en vida. El instituto fundado por Vavilov fue reorganizado y en 1967 recibió el premio Lenin. El nombre de este organismo es desde entonces el Instituto de Industria de las Plantas N. I. Vavilov. En la actualidad, muchas instituciones rusas de genética y agricultura llevan su nombre</a:t>
            </a:r>
          </a:p>
        </p:txBody>
      </p:sp>
      <p:pic>
        <p:nvPicPr>
          <p:cNvPr id="4" name="Imagen 3"/>
          <p:cNvPicPr>
            <a:picLocks noChangeAspect="1"/>
          </p:cNvPicPr>
          <p:nvPr/>
        </p:nvPicPr>
        <p:blipFill>
          <a:blip r:embed="rId2"/>
          <a:stretch>
            <a:fillRect/>
          </a:stretch>
        </p:blipFill>
        <p:spPr>
          <a:xfrm>
            <a:off x="4601490" y="3875275"/>
            <a:ext cx="2850188" cy="2628571"/>
          </a:xfrm>
          <a:prstGeom prst="rect">
            <a:avLst/>
          </a:prstGeom>
        </p:spPr>
      </p:pic>
    </p:spTree>
    <p:extLst>
      <p:ext uri="{BB962C8B-B14F-4D97-AF65-F5344CB8AC3E}">
        <p14:creationId xmlns:p14="http://schemas.microsoft.com/office/powerpoint/2010/main" val="368901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21979"/>
          </a:xfrm>
        </p:spPr>
        <p:txBody>
          <a:bodyPr>
            <a:normAutofit fontScale="90000"/>
          </a:bodyPr>
          <a:lstStyle/>
          <a:p>
            <a:r>
              <a:rPr lang="es-GT" dirty="0" smtClean="0"/>
              <a:t>Que aportó Vavilov</a:t>
            </a:r>
            <a:endParaRPr lang="es-GT" dirty="0"/>
          </a:p>
        </p:txBody>
      </p:sp>
      <p:sp>
        <p:nvSpPr>
          <p:cNvPr id="3" name="Marcador de contenido 2"/>
          <p:cNvSpPr>
            <a:spLocks noGrp="1"/>
          </p:cNvSpPr>
          <p:nvPr>
            <p:ph idx="1"/>
          </p:nvPr>
        </p:nvSpPr>
        <p:spPr>
          <a:xfrm>
            <a:off x="838200" y="982639"/>
            <a:ext cx="10515600" cy="5609230"/>
          </a:xfrm>
        </p:spPr>
        <p:txBody>
          <a:bodyPr>
            <a:normAutofit fontScale="92500" lnSpcReduction="10000"/>
          </a:bodyPr>
          <a:lstStyle/>
          <a:p>
            <a:pPr marL="0" indent="0">
              <a:buNone/>
            </a:pPr>
            <a:r>
              <a:rPr lang="es-GT" dirty="0"/>
              <a:t>Para su estudio utilizó y propuso el método fitogeográfico diferencial; el cual consistió en lo siguiente:</a:t>
            </a:r>
          </a:p>
          <a:p>
            <a:pPr lvl="0"/>
            <a:r>
              <a:rPr lang="es-GT" dirty="0"/>
              <a:t>Nombrar a las especies identificadas con la nomenclatura </a:t>
            </a:r>
            <a:r>
              <a:rPr lang="es-GT" dirty="0" err="1"/>
              <a:t>líneana</a:t>
            </a:r>
            <a:r>
              <a:rPr lang="es-GT" dirty="0"/>
              <a:t>.  Utilizando morfología, citología e inmunología.</a:t>
            </a:r>
          </a:p>
          <a:p>
            <a:pPr lvl="0"/>
            <a:r>
              <a:rPr lang="es-GT" dirty="0"/>
              <a:t>Estudiar la distribución geográfica de las especies cultivadas en el pasado, en épocas en que la comunicación era difícil.</a:t>
            </a:r>
          </a:p>
          <a:p>
            <a:pPr lvl="0"/>
            <a:r>
              <a:rPr lang="es-GT" dirty="0"/>
              <a:t>Identificar áreas geográficas de distribución de las variedades o cultivadas en el pasado en que presentan mayor variación.  La riqueza en concentración de variedades, particularmente de carácter endémico, sería indicación de su centro de origen.}</a:t>
            </a:r>
          </a:p>
          <a:p>
            <a:pPr lvl="0"/>
            <a:r>
              <a:rPr lang="es-GT" dirty="0"/>
              <a:t>La distribución de las plantas cultivadas confirma o descarta los centros de origen.</a:t>
            </a:r>
          </a:p>
          <a:p>
            <a:pPr lvl="0"/>
            <a:r>
              <a:rPr lang="es-GT" dirty="0"/>
              <a:t>Determinar la distribución de caracteres dominantes y recesivos.</a:t>
            </a:r>
          </a:p>
          <a:p>
            <a:pPr lvl="0"/>
            <a:r>
              <a:rPr lang="es-GT" dirty="0"/>
              <a:t>Mediante información arqueológica, histórica y lingüística, confirmar las conclusiones fitogeográficas.</a:t>
            </a:r>
          </a:p>
          <a:p>
            <a:pPr marL="0" indent="0">
              <a:buNone/>
            </a:pPr>
            <a:endParaRPr lang="es-GT" dirty="0"/>
          </a:p>
        </p:txBody>
      </p:sp>
    </p:spTree>
    <p:extLst>
      <p:ext uri="{BB962C8B-B14F-4D97-AF65-F5344CB8AC3E}">
        <p14:creationId xmlns:p14="http://schemas.microsoft.com/office/powerpoint/2010/main" val="1485891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8896</TotalTime>
  <Words>1351</Words>
  <Application>Microsoft Office PowerPoint</Application>
  <PresentationFormat>Panorámica</PresentationFormat>
  <Paragraphs>188</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Wingdings</vt:lpstr>
      <vt:lpstr>Tema de Office</vt:lpstr>
      <vt:lpstr>Presentación de PowerPoint</vt:lpstr>
      <vt:lpstr>El origen de las plantas cultivadas?</vt:lpstr>
      <vt:lpstr>Alphonse de Candolle</vt:lpstr>
      <vt:lpstr>Nikolái Ivánovich Vavílov</vt:lpstr>
      <vt:lpstr>Quien era Vavilov?</vt:lpstr>
      <vt:lpstr>…Vavilov</vt:lpstr>
      <vt:lpstr>…Vavilov</vt:lpstr>
      <vt:lpstr>…Vavilov</vt:lpstr>
      <vt:lpstr>Que aportó Vavilov</vt:lpstr>
      <vt:lpstr>…Vavilov</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Inc.</dc:creator>
  <cp:lastModifiedBy>HP Inc.</cp:lastModifiedBy>
  <cp:revision>20</cp:revision>
  <dcterms:created xsi:type="dcterms:W3CDTF">2020-09-07T20:31:20Z</dcterms:created>
  <dcterms:modified xsi:type="dcterms:W3CDTF">2020-09-18T00:28:47Z</dcterms:modified>
</cp:coreProperties>
</file>