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9" r:id="rId3"/>
    <p:sldId id="260" r:id="rId4"/>
    <p:sldId id="261" r:id="rId5"/>
    <p:sldId id="262" r:id="rId6"/>
    <p:sldId id="263" r:id="rId7"/>
    <p:sldId id="264" r:id="rId8"/>
    <p:sldId id="265" r:id="rId9"/>
    <p:sldId id="266" r:id="rId10"/>
    <p:sldId id="267" r:id="rId11"/>
    <p:sldId id="268" r:id="rId12"/>
    <p:sldId id="269" r:id="rId13"/>
    <p:sldId id="270" r:id="rId14"/>
    <p:sldId id="271" r:id="rId15"/>
    <p:sldId id="272" r:id="rId16"/>
  </p:sldIdLst>
  <p:sldSz cx="12192000" cy="6858000"/>
  <p:notesSz cx="6858000" cy="9144000"/>
  <p:defaultTextStyle>
    <a:defPPr>
      <a:defRPr lang="es-G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0" d="100"/>
          <a:sy n="70" d="100"/>
        </p:scale>
        <p:origin x="660"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GT"/>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editar el estilo de subtítulo del patrón</a:t>
            </a:r>
            <a:endParaRPr lang="es-GT"/>
          </a:p>
        </p:txBody>
      </p:sp>
      <p:sp>
        <p:nvSpPr>
          <p:cNvPr id="4" name="Marcador de fecha 3"/>
          <p:cNvSpPr>
            <a:spLocks noGrp="1"/>
          </p:cNvSpPr>
          <p:nvPr>
            <p:ph type="dt" sz="half" idx="10"/>
          </p:nvPr>
        </p:nvSpPr>
        <p:spPr/>
        <p:txBody>
          <a:bodyPr/>
          <a:lstStyle/>
          <a:p>
            <a:fld id="{B5F9DD0E-65CD-4C3E-ADC5-C0A99F66D35D}" type="datetimeFigureOut">
              <a:rPr lang="es-GT" smtClean="0"/>
              <a:t>7/09/2020</a:t>
            </a:fld>
            <a:endParaRPr lang="es-GT"/>
          </a:p>
        </p:txBody>
      </p:sp>
      <p:sp>
        <p:nvSpPr>
          <p:cNvPr id="5" name="Marcador de pie de página 4"/>
          <p:cNvSpPr>
            <a:spLocks noGrp="1"/>
          </p:cNvSpPr>
          <p:nvPr>
            <p:ph type="ftr" sz="quarter" idx="11"/>
          </p:nvPr>
        </p:nvSpPr>
        <p:spPr/>
        <p:txBody>
          <a:bodyPr/>
          <a:lstStyle/>
          <a:p>
            <a:endParaRPr lang="es-GT"/>
          </a:p>
        </p:txBody>
      </p:sp>
      <p:sp>
        <p:nvSpPr>
          <p:cNvPr id="6" name="Marcador de número de diapositiva 5"/>
          <p:cNvSpPr>
            <a:spLocks noGrp="1"/>
          </p:cNvSpPr>
          <p:nvPr>
            <p:ph type="sldNum" sz="quarter" idx="12"/>
          </p:nvPr>
        </p:nvSpPr>
        <p:spPr/>
        <p:txBody>
          <a:bodyPr/>
          <a:lstStyle/>
          <a:p>
            <a:fld id="{8534982D-28ED-4A4E-86DD-EA9CD7BEFB57}" type="slidenum">
              <a:rPr lang="es-GT" smtClean="0"/>
              <a:t>‹Nº›</a:t>
            </a:fld>
            <a:endParaRPr lang="es-GT"/>
          </a:p>
        </p:txBody>
      </p:sp>
    </p:spTree>
    <p:extLst>
      <p:ext uri="{BB962C8B-B14F-4D97-AF65-F5344CB8AC3E}">
        <p14:creationId xmlns:p14="http://schemas.microsoft.com/office/powerpoint/2010/main" val="35852765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GT"/>
          </a:p>
        </p:txBody>
      </p:sp>
      <p:sp>
        <p:nvSpPr>
          <p:cNvPr id="3" name="Marcador de texto vertical 2"/>
          <p:cNvSpPr>
            <a:spLocks noGrp="1"/>
          </p:cNvSpPr>
          <p:nvPr>
            <p:ph type="body" orient="vert" idx="1"/>
          </p:nvPr>
        </p:nvSpPr>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GT"/>
          </a:p>
        </p:txBody>
      </p:sp>
      <p:sp>
        <p:nvSpPr>
          <p:cNvPr id="4" name="Marcador de fecha 3"/>
          <p:cNvSpPr>
            <a:spLocks noGrp="1"/>
          </p:cNvSpPr>
          <p:nvPr>
            <p:ph type="dt" sz="half" idx="10"/>
          </p:nvPr>
        </p:nvSpPr>
        <p:spPr/>
        <p:txBody>
          <a:bodyPr/>
          <a:lstStyle/>
          <a:p>
            <a:fld id="{B5F9DD0E-65CD-4C3E-ADC5-C0A99F66D35D}" type="datetimeFigureOut">
              <a:rPr lang="es-GT" smtClean="0"/>
              <a:t>7/09/2020</a:t>
            </a:fld>
            <a:endParaRPr lang="es-GT"/>
          </a:p>
        </p:txBody>
      </p:sp>
      <p:sp>
        <p:nvSpPr>
          <p:cNvPr id="5" name="Marcador de pie de página 4"/>
          <p:cNvSpPr>
            <a:spLocks noGrp="1"/>
          </p:cNvSpPr>
          <p:nvPr>
            <p:ph type="ftr" sz="quarter" idx="11"/>
          </p:nvPr>
        </p:nvSpPr>
        <p:spPr/>
        <p:txBody>
          <a:bodyPr/>
          <a:lstStyle/>
          <a:p>
            <a:endParaRPr lang="es-GT"/>
          </a:p>
        </p:txBody>
      </p:sp>
      <p:sp>
        <p:nvSpPr>
          <p:cNvPr id="6" name="Marcador de número de diapositiva 5"/>
          <p:cNvSpPr>
            <a:spLocks noGrp="1"/>
          </p:cNvSpPr>
          <p:nvPr>
            <p:ph type="sldNum" sz="quarter" idx="12"/>
          </p:nvPr>
        </p:nvSpPr>
        <p:spPr/>
        <p:txBody>
          <a:bodyPr/>
          <a:lstStyle/>
          <a:p>
            <a:fld id="{8534982D-28ED-4A4E-86DD-EA9CD7BEFB57}" type="slidenum">
              <a:rPr lang="es-GT" smtClean="0"/>
              <a:t>‹Nº›</a:t>
            </a:fld>
            <a:endParaRPr lang="es-GT"/>
          </a:p>
        </p:txBody>
      </p:sp>
    </p:spTree>
    <p:extLst>
      <p:ext uri="{BB962C8B-B14F-4D97-AF65-F5344CB8AC3E}">
        <p14:creationId xmlns:p14="http://schemas.microsoft.com/office/powerpoint/2010/main" val="2659606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GT"/>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GT"/>
          </a:p>
        </p:txBody>
      </p:sp>
      <p:sp>
        <p:nvSpPr>
          <p:cNvPr id="4" name="Marcador de fecha 3"/>
          <p:cNvSpPr>
            <a:spLocks noGrp="1"/>
          </p:cNvSpPr>
          <p:nvPr>
            <p:ph type="dt" sz="half" idx="10"/>
          </p:nvPr>
        </p:nvSpPr>
        <p:spPr/>
        <p:txBody>
          <a:bodyPr/>
          <a:lstStyle/>
          <a:p>
            <a:fld id="{B5F9DD0E-65CD-4C3E-ADC5-C0A99F66D35D}" type="datetimeFigureOut">
              <a:rPr lang="es-GT" smtClean="0"/>
              <a:t>7/09/2020</a:t>
            </a:fld>
            <a:endParaRPr lang="es-GT"/>
          </a:p>
        </p:txBody>
      </p:sp>
      <p:sp>
        <p:nvSpPr>
          <p:cNvPr id="5" name="Marcador de pie de página 4"/>
          <p:cNvSpPr>
            <a:spLocks noGrp="1"/>
          </p:cNvSpPr>
          <p:nvPr>
            <p:ph type="ftr" sz="quarter" idx="11"/>
          </p:nvPr>
        </p:nvSpPr>
        <p:spPr/>
        <p:txBody>
          <a:bodyPr/>
          <a:lstStyle/>
          <a:p>
            <a:endParaRPr lang="es-GT"/>
          </a:p>
        </p:txBody>
      </p:sp>
      <p:sp>
        <p:nvSpPr>
          <p:cNvPr id="6" name="Marcador de número de diapositiva 5"/>
          <p:cNvSpPr>
            <a:spLocks noGrp="1"/>
          </p:cNvSpPr>
          <p:nvPr>
            <p:ph type="sldNum" sz="quarter" idx="12"/>
          </p:nvPr>
        </p:nvSpPr>
        <p:spPr/>
        <p:txBody>
          <a:bodyPr/>
          <a:lstStyle/>
          <a:p>
            <a:fld id="{8534982D-28ED-4A4E-86DD-EA9CD7BEFB57}" type="slidenum">
              <a:rPr lang="es-GT" smtClean="0"/>
              <a:t>‹Nº›</a:t>
            </a:fld>
            <a:endParaRPr lang="es-GT"/>
          </a:p>
        </p:txBody>
      </p:sp>
    </p:spTree>
    <p:extLst>
      <p:ext uri="{BB962C8B-B14F-4D97-AF65-F5344CB8AC3E}">
        <p14:creationId xmlns:p14="http://schemas.microsoft.com/office/powerpoint/2010/main" val="6620981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GT"/>
          </a:p>
        </p:txBody>
      </p:sp>
      <p:sp>
        <p:nvSpPr>
          <p:cNvPr id="3" name="Marcador de contenido 2"/>
          <p:cNvSpPr>
            <a:spLocks noGrp="1"/>
          </p:cNvSpPr>
          <p:nvPr>
            <p:ph idx="1"/>
          </p:nvPr>
        </p:nvSpPr>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GT"/>
          </a:p>
        </p:txBody>
      </p:sp>
      <p:sp>
        <p:nvSpPr>
          <p:cNvPr id="4" name="Marcador de fecha 3"/>
          <p:cNvSpPr>
            <a:spLocks noGrp="1"/>
          </p:cNvSpPr>
          <p:nvPr>
            <p:ph type="dt" sz="half" idx="10"/>
          </p:nvPr>
        </p:nvSpPr>
        <p:spPr/>
        <p:txBody>
          <a:bodyPr/>
          <a:lstStyle/>
          <a:p>
            <a:fld id="{B5F9DD0E-65CD-4C3E-ADC5-C0A99F66D35D}" type="datetimeFigureOut">
              <a:rPr lang="es-GT" smtClean="0"/>
              <a:t>7/09/2020</a:t>
            </a:fld>
            <a:endParaRPr lang="es-GT"/>
          </a:p>
        </p:txBody>
      </p:sp>
      <p:sp>
        <p:nvSpPr>
          <p:cNvPr id="5" name="Marcador de pie de página 4"/>
          <p:cNvSpPr>
            <a:spLocks noGrp="1"/>
          </p:cNvSpPr>
          <p:nvPr>
            <p:ph type="ftr" sz="quarter" idx="11"/>
          </p:nvPr>
        </p:nvSpPr>
        <p:spPr/>
        <p:txBody>
          <a:bodyPr/>
          <a:lstStyle/>
          <a:p>
            <a:endParaRPr lang="es-GT"/>
          </a:p>
        </p:txBody>
      </p:sp>
      <p:sp>
        <p:nvSpPr>
          <p:cNvPr id="6" name="Marcador de número de diapositiva 5"/>
          <p:cNvSpPr>
            <a:spLocks noGrp="1"/>
          </p:cNvSpPr>
          <p:nvPr>
            <p:ph type="sldNum" sz="quarter" idx="12"/>
          </p:nvPr>
        </p:nvSpPr>
        <p:spPr/>
        <p:txBody>
          <a:bodyPr/>
          <a:lstStyle/>
          <a:p>
            <a:fld id="{8534982D-28ED-4A4E-86DD-EA9CD7BEFB57}" type="slidenum">
              <a:rPr lang="es-GT" smtClean="0"/>
              <a:t>‹Nº›</a:t>
            </a:fld>
            <a:endParaRPr lang="es-GT"/>
          </a:p>
        </p:txBody>
      </p:sp>
    </p:spTree>
    <p:extLst>
      <p:ext uri="{BB962C8B-B14F-4D97-AF65-F5344CB8AC3E}">
        <p14:creationId xmlns:p14="http://schemas.microsoft.com/office/powerpoint/2010/main" val="27433926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GT"/>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Editar el estilo de texto del patrón</a:t>
            </a:r>
          </a:p>
        </p:txBody>
      </p:sp>
      <p:sp>
        <p:nvSpPr>
          <p:cNvPr id="4" name="Marcador de fecha 3"/>
          <p:cNvSpPr>
            <a:spLocks noGrp="1"/>
          </p:cNvSpPr>
          <p:nvPr>
            <p:ph type="dt" sz="half" idx="10"/>
          </p:nvPr>
        </p:nvSpPr>
        <p:spPr/>
        <p:txBody>
          <a:bodyPr/>
          <a:lstStyle/>
          <a:p>
            <a:fld id="{B5F9DD0E-65CD-4C3E-ADC5-C0A99F66D35D}" type="datetimeFigureOut">
              <a:rPr lang="es-GT" smtClean="0"/>
              <a:t>7/09/2020</a:t>
            </a:fld>
            <a:endParaRPr lang="es-GT"/>
          </a:p>
        </p:txBody>
      </p:sp>
      <p:sp>
        <p:nvSpPr>
          <p:cNvPr id="5" name="Marcador de pie de página 4"/>
          <p:cNvSpPr>
            <a:spLocks noGrp="1"/>
          </p:cNvSpPr>
          <p:nvPr>
            <p:ph type="ftr" sz="quarter" idx="11"/>
          </p:nvPr>
        </p:nvSpPr>
        <p:spPr/>
        <p:txBody>
          <a:bodyPr/>
          <a:lstStyle/>
          <a:p>
            <a:endParaRPr lang="es-GT"/>
          </a:p>
        </p:txBody>
      </p:sp>
      <p:sp>
        <p:nvSpPr>
          <p:cNvPr id="6" name="Marcador de número de diapositiva 5"/>
          <p:cNvSpPr>
            <a:spLocks noGrp="1"/>
          </p:cNvSpPr>
          <p:nvPr>
            <p:ph type="sldNum" sz="quarter" idx="12"/>
          </p:nvPr>
        </p:nvSpPr>
        <p:spPr/>
        <p:txBody>
          <a:bodyPr/>
          <a:lstStyle/>
          <a:p>
            <a:fld id="{8534982D-28ED-4A4E-86DD-EA9CD7BEFB57}" type="slidenum">
              <a:rPr lang="es-GT" smtClean="0"/>
              <a:t>‹Nº›</a:t>
            </a:fld>
            <a:endParaRPr lang="es-GT"/>
          </a:p>
        </p:txBody>
      </p:sp>
    </p:spTree>
    <p:extLst>
      <p:ext uri="{BB962C8B-B14F-4D97-AF65-F5344CB8AC3E}">
        <p14:creationId xmlns:p14="http://schemas.microsoft.com/office/powerpoint/2010/main" val="21920853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GT"/>
          </a:p>
        </p:txBody>
      </p:sp>
      <p:sp>
        <p:nvSpPr>
          <p:cNvPr id="3" name="Marcador de contenido 2"/>
          <p:cNvSpPr>
            <a:spLocks noGrp="1"/>
          </p:cNvSpPr>
          <p:nvPr>
            <p:ph sz="half" idx="1"/>
          </p:nvPr>
        </p:nvSpPr>
        <p:spPr>
          <a:xfrm>
            <a:off x="838200" y="1825625"/>
            <a:ext cx="5181600" cy="435133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GT"/>
          </a:p>
        </p:txBody>
      </p:sp>
      <p:sp>
        <p:nvSpPr>
          <p:cNvPr id="4" name="Marcador de contenido 3"/>
          <p:cNvSpPr>
            <a:spLocks noGrp="1"/>
          </p:cNvSpPr>
          <p:nvPr>
            <p:ph sz="half" idx="2"/>
          </p:nvPr>
        </p:nvSpPr>
        <p:spPr>
          <a:xfrm>
            <a:off x="6172200" y="1825625"/>
            <a:ext cx="5181600" cy="435133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GT"/>
          </a:p>
        </p:txBody>
      </p:sp>
      <p:sp>
        <p:nvSpPr>
          <p:cNvPr id="5" name="Marcador de fecha 4"/>
          <p:cNvSpPr>
            <a:spLocks noGrp="1"/>
          </p:cNvSpPr>
          <p:nvPr>
            <p:ph type="dt" sz="half" idx="10"/>
          </p:nvPr>
        </p:nvSpPr>
        <p:spPr/>
        <p:txBody>
          <a:bodyPr/>
          <a:lstStyle/>
          <a:p>
            <a:fld id="{B5F9DD0E-65CD-4C3E-ADC5-C0A99F66D35D}" type="datetimeFigureOut">
              <a:rPr lang="es-GT" smtClean="0"/>
              <a:t>7/09/2020</a:t>
            </a:fld>
            <a:endParaRPr lang="es-GT"/>
          </a:p>
        </p:txBody>
      </p:sp>
      <p:sp>
        <p:nvSpPr>
          <p:cNvPr id="6" name="Marcador de pie de página 5"/>
          <p:cNvSpPr>
            <a:spLocks noGrp="1"/>
          </p:cNvSpPr>
          <p:nvPr>
            <p:ph type="ftr" sz="quarter" idx="11"/>
          </p:nvPr>
        </p:nvSpPr>
        <p:spPr/>
        <p:txBody>
          <a:bodyPr/>
          <a:lstStyle/>
          <a:p>
            <a:endParaRPr lang="es-GT"/>
          </a:p>
        </p:txBody>
      </p:sp>
      <p:sp>
        <p:nvSpPr>
          <p:cNvPr id="7" name="Marcador de número de diapositiva 6"/>
          <p:cNvSpPr>
            <a:spLocks noGrp="1"/>
          </p:cNvSpPr>
          <p:nvPr>
            <p:ph type="sldNum" sz="quarter" idx="12"/>
          </p:nvPr>
        </p:nvSpPr>
        <p:spPr/>
        <p:txBody>
          <a:bodyPr/>
          <a:lstStyle/>
          <a:p>
            <a:fld id="{8534982D-28ED-4A4E-86DD-EA9CD7BEFB57}" type="slidenum">
              <a:rPr lang="es-GT" smtClean="0"/>
              <a:t>‹Nº›</a:t>
            </a:fld>
            <a:endParaRPr lang="es-GT"/>
          </a:p>
        </p:txBody>
      </p:sp>
    </p:spTree>
    <p:extLst>
      <p:ext uri="{BB962C8B-B14F-4D97-AF65-F5344CB8AC3E}">
        <p14:creationId xmlns:p14="http://schemas.microsoft.com/office/powerpoint/2010/main" val="41358770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GT"/>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GT"/>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GT"/>
          </a:p>
        </p:txBody>
      </p:sp>
      <p:sp>
        <p:nvSpPr>
          <p:cNvPr id="7" name="Marcador de fecha 6"/>
          <p:cNvSpPr>
            <a:spLocks noGrp="1"/>
          </p:cNvSpPr>
          <p:nvPr>
            <p:ph type="dt" sz="half" idx="10"/>
          </p:nvPr>
        </p:nvSpPr>
        <p:spPr/>
        <p:txBody>
          <a:bodyPr/>
          <a:lstStyle/>
          <a:p>
            <a:fld id="{B5F9DD0E-65CD-4C3E-ADC5-C0A99F66D35D}" type="datetimeFigureOut">
              <a:rPr lang="es-GT" smtClean="0"/>
              <a:t>7/09/2020</a:t>
            </a:fld>
            <a:endParaRPr lang="es-GT"/>
          </a:p>
        </p:txBody>
      </p:sp>
      <p:sp>
        <p:nvSpPr>
          <p:cNvPr id="8" name="Marcador de pie de página 7"/>
          <p:cNvSpPr>
            <a:spLocks noGrp="1"/>
          </p:cNvSpPr>
          <p:nvPr>
            <p:ph type="ftr" sz="quarter" idx="11"/>
          </p:nvPr>
        </p:nvSpPr>
        <p:spPr/>
        <p:txBody>
          <a:bodyPr/>
          <a:lstStyle/>
          <a:p>
            <a:endParaRPr lang="es-GT"/>
          </a:p>
        </p:txBody>
      </p:sp>
      <p:sp>
        <p:nvSpPr>
          <p:cNvPr id="9" name="Marcador de número de diapositiva 8"/>
          <p:cNvSpPr>
            <a:spLocks noGrp="1"/>
          </p:cNvSpPr>
          <p:nvPr>
            <p:ph type="sldNum" sz="quarter" idx="12"/>
          </p:nvPr>
        </p:nvSpPr>
        <p:spPr/>
        <p:txBody>
          <a:bodyPr/>
          <a:lstStyle/>
          <a:p>
            <a:fld id="{8534982D-28ED-4A4E-86DD-EA9CD7BEFB57}" type="slidenum">
              <a:rPr lang="es-GT" smtClean="0"/>
              <a:t>‹Nº›</a:t>
            </a:fld>
            <a:endParaRPr lang="es-GT"/>
          </a:p>
        </p:txBody>
      </p:sp>
    </p:spTree>
    <p:extLst>
      <p:ext uri="{BB962C8B-B14F-4D97-AF65-F5344CB8AC3E}">
        <p14:creationId xmlns:p14="http://schemas.microsoft.com/office/powerpoint/2010/main" val="36153475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GT"/>
          </a:p>
        </p:txBody>
      </p:sp>
      <p:sp>
        <p:nvSpPr>
          <p:cNvPr id="3" name="Marcador de fecha 2"/>
          <p:cNvSpPr>
            <a:spLocks noGrp="1"/>
          </p:cNvSpPr>
          <p:nvPr>
            <p:ph type="dt" sz="half" idx="10"/>
          </p:nvPr>
        </p:nvSpPr>
        <p:spPr/>
        <p:txBody>
          <a:bodyPr/>
          <a:lstStyle/>
          <a:p>
            <a:fld id="{B5F9DD0E-65CD-4C3E-ADC5-C0A99F66D35D}" type="datetimeFigureOut">
              <a:rPr lang="es-GT" smtClean="0"/>
              <a:t>7/09/2020</a:t>
            </a:fld>
            <a:endParaRPr lang="es-GT"/>
          </a:p>
        </p:txBody>
      </p:sp>
      <p:sp>
        <p:nvSpPr>
          <p:cNvPr id="4" name="Marcador de pie de página 3"/>
          <p:cNvSpPr>
            <a:spLocks noGrp="1"/>
          </p:cNvSpPr>
          <p:nvPr>
            <p:ph type="ftr" sz="quarter" idx="11"/>
          </p:nvPr>
        </p:nvSpPr>
        <p:spPr/>
        <p:txBody>
          <a:bodyPr/>
          <a:lstStyle/>
          <a:p>
            <a:endParaRPr lang="es-GT"/>
          </a:p>
        </p:txBody>
      </p:sp>
      <p:sp>
        <p:nvSpPr>
          <p:cNvPr id="5" name="Marcador de número de diapositiva 4"/>
          <p:cNvSpPr>
            <a:spLocks noGrp="1"/>
          </p:cNvSpPr>
          <p:nvPr>
            <p:ph type="sldNum" sz="quarter" idx="12"/>
          </p:nvPr>
        </p:nvSpPr>
        <p:spPr/>
        <p:txBody>
          <a:bodyPr/>
          <a:lstStyle/>
          <a:p>
            <a:fld id="{8534982D-28ED-4A4E-86DD-EA9CD7BEFB57}" type="slidenum">
              <a:rPr lang="es-GT" smtClean="0"/>
              <a:t>‹Nº›</a:t>
            </a:fld>
            <a:endParaRPr lang="es-GT"/>
          </a:p>
        </p:txBody>
      </p:sp>
    </p:spTree>
    <p:extLst>
      <p:ext uri="{BB962C8B-B14F-4D97-AF65-F5344CB8AC3E}">
        <p14:creationId xmlns:p14="http://schemas.microsoft.com/office/powerpoint/2010/main" val="10650404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B5F9DD0E-65CD-4C3E-ADC5-C0A99F66D35D}" type="datetimeFigureOut">
              <a:rPr lang="es-GT" smtClean="0"/>
              <a:t>7/09/2020</a:t>
            </a:fld>
            <a:endParaRPr lang="es-GT"/>
          </a:p>
        </p:txBody>
      </p:sp>
      <p:sp>
        <p:nvSpPr>
          <p:cNvPr id="3" name="Marcador de pie de página 2"/>
          <p:cNvSpPr>
            <a:spLocks noGrp="1"/>
          </p:cNvSpPr>
          <p:nvPr>
            <p:ph type="ftr" sz="quarter" idx="11"/>
          </p:nvPr>
        </p:nvSpPr>
        <p:spPr/>
        <p:txBody>
          <a:bodyPr/>
          <a:lstStyle/>
          <a:p>
            <a:endParaRPr lang="es-GT"/>
          </a:p>
        </p:txBody>
      </p:sp>
      <p:sp>
        <p:nvSpPr>
          <p:cNvPr id="4" name="Marcador de número de diapositiva 3"/>
          <p:cNvSpPr>
            <a:spLocks noGrp="1"/>
          </p:cNvSpPr>
          <p:nvPr>
            <p:ph type="sldNum" sz="quarter" idx="12"/>
          </p:nvPr>
        </p:nvSpPr>
        <p:spPr/>
        <p:txBody>
          <a:bodyPr/>
          <a:lstStyle/>
          <a:p>
            <a:fld id="{8534982D-28ED-4A4E-86DD-EA9CD7BEFB57}" type="slidenum">
              <a:rPr lang="es-GT" smtClean="0"/>
              <a:t>‹Nº›</a:t>
            </a:fld>
            <a:endParaRPr lang="es-GT"/>
          </a:p>
        </p:txBody>
      </p:sp>
    </p:spTree>
    <p:extLst>
      <p:ext uri="{BB962C8B-B14F-4D97-AF65-F5344CB8AC3E}">
        <p14:creationId xmlns:p14="http://schemas.microsoft.com/office/powerpoint/2010/main" val="4993420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GT"/>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GT"/>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Marcador de fecha 4"/>
          <p:cNvSpPr>
            <a:spLocks noGrp="1"/>
          </p:cNvSpPr>
          <p:nvPr>
            <p:ph type="dt" sz="half" idx="10"/>
          </p:nvPr>
        </p:nvSpPr>
        <p:spPr/>
        <p:txBody>
          <a:bodyPr/>
          <a:lstStyle/>
          <a:p>
            <a:fld id="{B5F9DD0E-65CD-4C3E-ADC5-C0A99F66D35D}" type="datetimeFigureOut">
              <a:rPr lang="es-GT" smtClean="0"/>
              <a:t>7/09/2020</a:t>
            </a:fld>
            <a:endParaRPr lang="es-GT"/>
          </a:p>
        </p:txBody>
      </p:sp>
      <p:sp>
        <p:nvSpPr>
          <p:cNvPr id="6" name="Marcador de pie de página 5"/>
          <p:cNvSpPr>
            <a:spLocks noGrp="1"/>
          </p:cNvSpPr>
          <p:nvPr>
            <p:ph type="ftr" sz="quarter" idx="11"/>
          </p:nvPr>
        </p:nvSpPr>
        <p:spPr/>
        <p:txBody>
          <a:bodyPr/>
          <a:lstStyle/>
          <a:p>
            <a:endParaRPr lang="es-GT"/>
          </a:p>
        </p:txBody>
      </p:sp>
      <p:sp>
        <p:nvSpPr>
          <p:cNvPr id="7" name="Marcador de número de diapositiva 6"/>
          <p:cNvSpPr>
            <a:spLocks noGrp="1"/>
          </p:cNvSpPr>
          <p:nvPr>
            <p:ph type="sldNum" sz="quarter" idx="12"/>
          </p:nvPr>
        </p:nvSpPr>
        <p:spPr/>
        <p:txBody>
          <a:bodyPr/>
          <a:lstStyle/>
          <a:p>
            <a:fld id="{8534982D-28ED-4A4E-86DD-EA9CD7BEFB57}" type="slidenum">
              <a:rPr lang="es-GT" smtClean="0"/>
              <a:t>‹Nº›</a:t>
            </a:fld>
            <a:endParaRPr lang="es-GT"/>
          </a:p>
        </p:txBody>
      </p:sp>
    </p:spTree>
    <p:extLst>
      <p:ext uri="{BB962C8B-B14F-4D97-AF65-F5344CB8AC3E}">
        <p14:creationId xmlns:p14="http://schemas.microsoft.com/office/powerpoint/2010/main" val="6578853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GT"/>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GT"/>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Marcador de fecha 4"/>
          <p:cNvSpPr>
            <a:spLocks noGrp="1"/>
          </p:cNvSpPr>
          <p:nvPr>
            <p:ph type="dt" sz="half" idx="10"/>
          </p:nvPr>
        </p:nvSpPr>
        <p:spPr/>
        <p:txBody>
          <a:bodyPr/>
          <a:lstStyle/>
          <a:p>
            <a:fld id="{B5F9DD0E-65CD-4C3E-ADC5-C0A99F66D35D}" type="datetimeFigureOut">
              <a:rPr lang="es-GT" smtClean="0"/>
              <a:t>7/09/2020</a:t>
            </a:fld>
            <a:endParaRPr lang="es-GT"/>
          </a:p>
        </p:txBody>
      </p:sp>
      <p:sp>
        <p:nvSpPr>
          <p:cNvPr id="6" name="Marcador de pie de página 5"/>
          <p:cNvSpPr>
            <a:spLocks noGrp="1"/>
          </p:cNvSpPr>
          <p:nvPr>
            <p:ph type="ftr" sz="quarter" idx="11"/>
          </p:nvPr>
        </p:nvSpPr>
        <p:spPr/>
        <p:txBody>
          <a:bodyPr/>
          <a:lstStyle/>
          <a:p>
            <a:endParaRPr lang="es-GT"/>
          </a:p>
        </p:txBody>
      </p:sp>
      <p:sp>
        <p:nvSpPr>
          <p:cNvPr id="7" name="Marcador de número de diapositiva 6"/>
          <p:cNvSpPr>
            <a:spLocks noGrp="1"/>
          </p:cNvSpPr>
          <p:nvPr>
            <p:ph type="sldNum" sz="quarter" idx="12"/>
          </p:nvPr>
        </p:nvSpPr>
        <p:spPr/>
        <p:txBody>
          <a:bodyPr/>
          <a:lstStyle/>
          <a:p>
            <a:fld id="{8534982D-28ED-4A4E-86DD-EA9CD7BEFB57}" type="slidenum">
              <a:rPr lang="es-GT" smtClean="0"/>
              <a:t>‹Nº›</a:t>
            </a:fld>
            <a:endParaRPr lang="es-GT"/>
          </a:p>
        </p:txBody>
      </p:sp>
    </p:spTree>
    <p:extLst>
      <p:ext uri="{BB962C8B-B14F-4D97-AF65-F5344CB8AC3E}">
        <p14:creationId xmlns:p14="http://schemas.microsoft.com/office/powerpoint/2010/main" val="12294632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GT"/>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GT"/>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5F9DD0E-65CD-4C3E-ADC5-C0A99F66D35D}" type="datetimeFigureOut">
              <a:rPr lang="es-GT" smtClean="0"/>
              <a:t>7/09/2020</a:t>
            </a:fld>
            <a:endParaRPr lang="es-GT"/>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GT"/>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534982D-28ED-4A4E-86DD-EA9CD7BEFB57}" type="slidenum">
              <a:rPr lang="es-GT" smtClean="0"/>
              <a:t>‹Nº›</a:t>
            </a:fld>
            <a:endParaRPr lang="es-GT"/>
          </a:p>
        </p:txBody>
      </p:sp>
    </p:spTree>
    <p:extLst>
      <p:ext uri="{BB962C8B-B14F-4D97-AF65-F5344CB8AC3E}">
        <p14:creationId xmlns:p14="http://schemas.microsoft.com/office/powerpoint/2010/main" val="38962056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G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GT" dirty="0" smtClean="0"/>
              <a:t>La variación en los vegetales</a:t>
            </a:r>
            <a:endParaRPr lang="es-GT" dirty="0"/>
          </a:p>
        </p:txBody>
      </p:sp>
      <p:sp>
        <p:nvSpPr>
          <p:cNvPr id="3" name="Marcador de contenido 2"/>
          <p:cNvSpPr>
            <a:spLocks noGrp="1"/>
          </p:cNvSpPr>
          <p:nvPr>
            <p:ph idx="1"/>
          </p:nvPr>
        </p:nvSpPr>
        <p:spPr/>
        <p:txBody>
          <a:bodyPr>
            <a:normAutofit/>
          </a:bodyPr>
          <a:lstStyle/>
          <a:p>
            <a:pPr marL="0" indent="0">
              <a:buNone/>
            </a:pPr>
            <a:r>
              <a:rPr lang="es-GT" sz="2000" dirty="0"/>
              <a:t>La Variación: término usado en genética para indicar diferencias fenotípicas que presentan individuos en una variedad, raza, familia, etc.  debido a factores genéticos, ambientales, de la interacción y las </a:t>
            </a:r>
            <a:r>
              <a:rPr lang="es-GT" sz="2000" dirty="0"/>
              <a:t>mutaciones.</a:t>
            </a:r>
          </a:p>
          <a:p>
            <a:pPr marL="0" indent="0">
              <a:buNone/>
            </a:pPr>
            <a:endParaRPr lang="es-GT" sz="2000" dirty="0"/>
          </a:p>
          <a:p>
            <a:pPr algn="just">
              <a:buClr>
                <a:srgbClr val="FF0000"/>
              </a:buClr>
              <a:buFont typeface="Wingdings" panose="05000000000000000000" pitchFamily="2" charset="2"/>
              <a:buChar char="q"/>
            </a:pPr>
            <a:r>
              <a:rPr lang="es-GT" sz="2000" dirty="0"/>
              <a:t>La variación observada en las especies vegetales cultivadas puede ser de dos clases:</a:t>
            </a:r>
          </a:p>
          <a:p>
            <a:pPr lvl="0" algn="just">
              <a:buClr>
                <a:srgbClr val="FF0000"/>
              </a:buClr>
              <a:buFont typeface="Wingdings" panose="05000000000000000000" pitchFamily="2" charset="2"/>
              <a:buChar char="q"/>
            </a:pPr>
            <a:endParaRPr lang="es-GT" sz="2000" dirty="0"/>
          </a:p>
          <a:p>
            <a:pPr lvl="1" algn="just">
              <a:buClr>
                <a:srgbClr val="FF0000"/>
              </a:buClr>
              <a:buFont typeface="Wingdings" panose="05000000000000000000" pitchFamily="2" charset="2"/>
              <a:buChar char="v"/>
            </a:pPr>
            <a:r>
              <a:rPr lang="es-GT" sz="1800" dirty="0"/>
              <a:t>Debido al ambiente</a:t>
            </a:r>
          </a:p>
          <a:p>
            <a:pPr lvl="1" algn="just">
              <a:buClr>
                <a:srgbClr val="FF0000"/>
              </a:buClr>
              <a:buFont typeface="Wingdings" panose="05000000000000000000" pitchFamily="2" charset="2"/>
              <a:buChar char="v"/>
            </a:pPr>
            <a:r>
              <a:rPr lang="es-GT" sz="1800" dirty="0"/>
              <a:t>Genética o </a:t>
            </a:r>
            <a:r>
              <a:rPr lang="es-GT" sz="1800" dirty="0" smtClean="0"/>
              <a:t>hereditaria</a:t>
            </a:r>
          </a:p>
          <a:p>
            <a:pPr lvl="1" algn="just">
              <a:buClr>
                <a:srgbClr val="FF0000"/>
              </a:buClr>
              <a:buFont typeface="Wingdings" panose="05000000000000000000" pitchFamily="2" charset="2"/>
              <a:buChar char="v"/>
            </a:pPr>
            <a:endParaRPr lang="es-GT" sz="1800" dirty="0"/>
          </a:p>
          <a:p>
            <a:pPr lvl="1" algn="just">
              <a:buClr>
                <a:srgbClr val="FF0000"/>
              </a:buClr>
              <a:buFont typeface="Wingdings" panose="05000000000000000000" pitchFamily="2" charset="2"/>
              <a:buChar char="v"/>
            </a:pPr>
            <a:r>
              <a:rPr lang="es-GT" sz="3200" dirty="0" smtClean="0"/>
              <a:t>FENOTIPO   =      GENOTIPO    +       AMBIENTE</a:t>
            </a:r>
            <a:endParaRPr lang="es-GT" sz="3200" dirty="0"/>
          </a:p>
          <a:p>
            <a:pPr lvl="0" algn="just">
              <a:buClr>
                <a:srgbClr val="FF0000"/>
              </a:buClr>
              <a:buFont typeface="Wingdings" panose="05000000000000000000" pitchFamily="2" charset="2"/>
              <a:buChar char="q"/>
            </a:pPr>
            <a:endParaRPr lang="es-GT" sz="1800" b="1" dirty="0"/>
          </a:p>
          <a:p>
            <a:pPr marL="0" indent="0">
              <a:buNone/>
            </a:pPr>
            <a:endParaRPr lang="es-GT" dirty="0"/>
          </a:p>
        </p:txBody>
      </p:sp>
    </p:spTree>
    <p:extLst>
      <p:ext uri="{BB962C8B-B14F-4D97-AF65-F5344CB8AC3E}">
        <p14:creationId xmlns:p14="http://schemas.microsoft.com/office/powerpoint/2010/main" val="1950798946"/>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6 Título"/>
          <p:cNvSpPr>
            <a:spLocks noGrp="1"/>
          </p:cNvSpPr>
          <p:nvPr>
            <p:ph sz="half" idx="1"/>
          </p:nvPr>
        </p:nvSpPr>
        <p:spPr>
          <a:xfrm>
            <a:off x="2132669" y="975048"/>
            <a:ext cx="7919400" cy="4968552"/>
          </a:xfrm>
        </p:spPr>
        <p:txBody>
          <a:bodyPr>
            <a:noAutofit/>
          </a:bodyPr>
          <a:lstStyle/>
          <a:p>
            <a:pPr lvl="0" algn="just">
              <a:buClr>
                <a:srgbClr val="FF0000"/>
              </a:buClr>
              <a:buFont typeface="Wingdings" panose="05000000000000000000" pitchFamily="2" charset="2"/>
              <a:buChar char="q"/>
            </a:pPr>
            <a:endParaRPr lang="es-GT" sz="800" b="1" dirty="0"/>
          </a:p>
          <a:p>
            <a:pPr lvl="0" algn="just">
              <a:buClr>
                <a:srgbClr val="FF0000"/>
              </a:buClr>
              <a:buFont typeface="Wingdings" panose="05000000000000000000" pitchFamily="2" charset="2"/>
              <a:buChar char="q"/>
            </a:pPr>
            <a:r>
              <a:rPr lang="es-GT" sz="2000" dirty="0"/>
              <a:t>Un </a:t>
            </a:r>
            <a:r>
              <a:rPr lang="es-GT" sz="2000" b="1" dirty="0" err="1"/>
              <a:t>aneuploide</a:t>
            </a:r>
            <a:r>
              <a:rPr lang="es-GT" sz="2000" dirty="0"/>
              <a:t> es un individuo cuyo número de cromosomas difiere del tipo silvestre o </a:t>
            </a:r>
            <a:r>
              <a:rPr lang="es-GT" sz="2000" dirty="0" err="1"/>
              <a:t>euploide</a:t>
            </a:r>
            <a:r>
              <a:rPr lang="es-GT" sz="2000" dirty="0"/>
              <a:t> en parte de su dotación cromosómica, debido a uno o varios cromosomas extras o ausentes. </a:t>
            </a:r>
          </a:p>
          <a:p>
            <a:pPr lvl="0" algn="just">
              <a:buClr>
                <a:srgbClr val="FF0000"/>
              </a:buClr>
              <a:buFont typeface="Wingdings" panose="05000000000000000000" pitchFamily="2" charset="2"/>
              <a:buChar char="q"/>
            </a:pPr>
            <a:r>
              <a:rPr lang="es-GT" dirty="0"/>
              <a:t>. </a:t>
            </a:r>
            <a:r>
              <a:rPr lang="es-GT" sz="2000" dirty="0"/>
              <a:t>Entendiéndose </a:t>
            </a:r>
            <a:r>
              <a:rPr lang="es-GT" sz="2000" dirty="0"/>
              <a:t>que el número básico es el menor número de cromosomas encontrados en un genoma de un grupo de especies relacionadas taxonómicamente, se representa con una X.  Así un individuo con número básico X cromosomas, su complemento  normal será </a:t>
            </a:r>
            <a:r>
              <a:rPr lang="es-GT" sz="2000" dirty="0"/>
              <a:t>2X.</a:t>
            </a:r>
          </a:p>
          <a:p>
            <a:pPr lvl="0" algn="ctr">
              <a:buClr>
                <a:srgbClr val="FF0000"/>
              </a:buClr>
              <a:buFont typeface="Wingdings" panose="05000000000000000000" pitchFamily="2" charset="2"/>
              <a:buChar char="q"/>
            </a:pPr>
            <a:endParaRPr lang="es-GT" sz="1800" dirty="0"/>
          </a:p>
          <a:p>
            <a:pPr lvl="0" algn="just">
              <a:buClr>
                <a:srgbClr val="FF0000"/>
              </a:buClr>
              <a:buFont typeface="Wingdings" panose="05000000000000000000" pitchFamily="2" charset="2"/>
              <a:buChar char="q"/>
            </a:pPr>
            <a:endParaRPr lang="es-GT" sz="2000" b="1" dirty="0"/>
          </a:p>
          <a:p>
            <a:pPr lvl="0" algn="just">
              <a:buClr>
                <a:srgbClr val="FF0000"/>
              </a:buClr>
              <a:buFont typeface="Wingdings" panose="05000000000000000000" pitchFamily="2" charset="2"/>
              <a:buChar char="q"/>
            </a:pPr>
            <a:endParaRPr lang="es-GT" sz="2000" b="1" dirty="0"/>
          </a:p>
          <a:p>
            <a:pPr marL="0" indent="0" algn="just">
              <a:buClr>
                <a:srgbClr val="FF0000"/>
              </a:buClr>
              <a:buNone/>
            </a:pPr>
            <a:endParaRPr lang="es-GT" sz="2000" dirty="0"/>
          </a:p>
          <a:p>
            <a:pPr lvl="0" algn="just">
              <a:buClr>
                <a:srgbClr val="FF0000"/>
              </a:buClr>
              <a:buFont typeface="Wingdings" panose="05000000000000000000" pitchFamily="2" charset="2"/>
              <a:buChar char="q"/>
            </a:pPr>
            <a:endParaRPr lang="es-GT" sz="1800" dirty="0"/>
          </a:p>
          <a:p>
            <a:pPr lvl="0" algn="just">
              <a:buClr>
                <a:srgbClr val="FF0000"/>
              </a:buClr>
              <a:buFont typeface="Wingdings" panose="05000000000000000000" pitchFamily="2" charset="2"/>
              <a:buChar char="q"/>
            </a:pPr>
            <a:endParaRPr lang="es-GT" sz="1800" dirty="0"/>
          </a:p>
          <a:p>
            <a:pPr lvl="0" algn="just">
              <a:buClr>
                <a:srgbClr val="FF0000"/>
              </a:buClr>
              <a:buFont typeface="Wingdings" panose="05000000000000000000" pitchFamily="2" charset="2"/>
              <a:buChar char="q"/>
            </a:pPr>
            <a:endParaRPr lang="es-GT" sz="1800" dirty="0"/>
          </a:p>
          <a:p>
            <a:pPr lvl="0" algn="just">
              <a:buClr>
                <a:srgbClr val="FF0000"/>
              </a:buClr>
              <a:buFont typeface="Wingdings" panose="05000000000000000000" pitchFamily="2" charset="2"/>
              <a:buChar char="q"/>
            </a:pPr>
            <a:endParaRPr lang="es-GT" sz="800" dirty="0"/>
          </a:p>
          <a:p>
            <a:pPr lvl="0" algn="just">
              <a:buClr>
                <a:srgbClr val="FF0000"/>
              </a:buClr>
              <a:buFont typeface="Wingdings" panose="05000000000000000000" pitchFamily="2" charset="2"/>
              <a:buChar char="q"/>
            </a:pPr>
            <a:endParaRPr lang="es-GT" sz="1800" dirty="0"/>
          </a:p>
          <a:p>
            <a:pPr lvl="0" algn="just">
              <a:buClr>
                <a:srgbClr val="FF0000"/>
              </a:buClr>
              <a:buFont typeface="Wingdings" panose="05000000000000000000" pitchFamily="2" charset="2"/>
              <a:buChar char="q"/>
            </a:pPr>
            <a:endParaRPr lang="es-GT" sz="1400" dirty="0"/>
          </a:p>
          <a:p>
            <a:pPr marL="0" indent="0" algn="just">
              <a:buClr>
                <a:srgbClr val="FF0000"/>
              </a:buClr>
              <a:buNone/>
            </a:pPr>
            <a:endParaRPr lang="es-GT" sz="800" dirty="0"/>
          </a:p>
          <a:p>
            <a:pPr lvl="1" algn="just">
              <a:buClr>
                <a:srgbClr val="FF0000"/>
              </a:buClr>
              <a:buFont typeface="Wingdings" panose="05000000000000000000" pitchFamily="2" charset="2"/>
              <a:buChar char="v"/>
            </a:pPr>
            <a:endParaRPr lang="es-GT" sz="1400" dirty="0"/>
          </a:p>
          <a:p>
            <a:pPr lvl="0" algn="just">
              <a:buClr>
                <a:srgbClr val="0070C0"/>
              </a:buClr>
              <a:buFont typeface="Wingdings" panose="05000000000000000000" pitchFamily="2" charset="2"/>
              <a:buChar char="q"/>
            </a:pPr>
            <a:endParaRPr lang="es-GT" sz="1800" dirty="0"/>
          </a:p>
          <a:p>
            <a:pPr lvl="0" algn="just">
              <a:buClr>
                <a:srgbClr val="0070C0"/>
              </a:buClr>
              <a:buFont typeface="Wingdings" panose="05000000000000000000" pitchFamily="2" charset="2"/>
              <a:buChar char="q"/>
            </a:pPr>
            <a:endParaRPr lang="es-GT" sz="1800" b="1" dirty="0"/>
          </a:p>
          <a:p>
            <a:pPr lvl="0" algn="just">
              <a:buClr>
                <a:srgbClr val="0070C0"/>
              </a:buClr>
              <a:buFont typeface="Wingdings" panose="05000000000000000000" pitchFamily="2" charset="2"/>
              <a:buChar char="q"/>
            </a:pPr>
            <a:endParaRPr lang="es-GT" sz="1800" b="1" dirty="0"/>
          </a:p>
          <a:p>
            <a:pPr lvl="0" algn="just">
              <a:buClr>
                <a:srgbClr val="0070C0"/>
              </a:buClr>
              <a:buFont typeface="Wingdings" panose="05000000000000000000" pitchFamily="2" charset="2"/>
              <a:buChar char="q"/>
            </a:pPr>
            <a:endParaRPr lang="es-GT" sz="1800" b="1" dirty="0"/>
          </a:p>
          <a:p>
            <a:pPr lvl="0" algn="just">
              <a:buClr>
                <a:srgbClr val="0070C0"/>
              </a:buClr>
              <a:buFont typeface="Wingdings" panose="05000000000000000000" pitchFamily="2" charset="2"/>
              <a:buChar char="q"/>
            </a:pPr>
            <a:endParaRPr lang="es-GT" sz="1800" b="1" dirty="0"/>
          </a:p>
          <a:p>
            <a:pPr lvl="0" algn="just">
              <a:buClr>
                <a:schemeClr val="accent3"/>
              </a:buClr>
              <a:buFont typeface="Wingdings" pitchFamily="2" charset="2"/>
              <a:buChar char="q"/>
            </a:pPr>
            <a:endParaRPr lang="es-GT" sz="1800" dirty="0"/>
          </a:p>
          <a:p>
            <a:pPr lvl="0" algn="just">
              <a:buClr>
                <a:schemeClr val="accent3"/>
              </a:buClr>
              <a:buFont typeface="Wingdings" pitchFamily="2" charset="2"/>
              <a:buChar char="q"/>
            </a:pPr>
            <a:endParaRPr lang="es-GT" sz="1800" dirty="0"/>
          </a:p>
          <a:p>
            <a:pPr lvl="0" algn="just">
              <a:buClr>
                <a:schemeClr val="accent3"/>
              </a:buClr>
              <a:buFont typeface="Wingdings" pitchFamily="2" charset="2"/>
              <a:buChar char="q"/>
            </a:pPr>
            <a:endParaRPr lang="es-GT" sz="1200" dirty="0"/>
          </a:p>
          <a:p>
            <a:pPr lvl="2">
              <a:buClr>
                <a:schemeClr val="accent3"/>
              </a:buClr>
              <a:buFont typeface="Wingdings" pitchFamily="2" charset="2"/>
              <a:buChar char="§"/>
            </a:pPr>
            <a:endParaRPr lang="es-GT" sz="1200" dirty="0"/>
          </a:p>
          <a:p>
            <a:pPr lvl="2">
              <a:buClr>
                <a:schemeClr val="accent3"/>
              </a:buClr>
              <a:buFont typeface="Wingdings" pitchFamily="2" charset="2"/>
              <a:buChar char="§"/>
            </a:pPr>
            <a:endParaRPr lang="es-GT" sz="1200" dirty="0"/>
          </a:p>
          <a:p>
            <a:pPr lvl="2">
              <a:buClr>
                <a:schemeClr val="accent3"/>
              </a:buClr>
              <a:buFont typeface="Wingdings" pitchFamily="2" charset="2"/>
              <a:buChar char="§"/>
            </a:pPr>
            <a:endParaRPr lang="es-GT" sz="1200" dirty="0"/>
          </a:p>
          <a:p>
            <a:pPr lvl="2">
              <a:buClr>
                <a:schemeClr val="accent3"/>
              </a:buClr>
              <a:buFont typeface="Wingdings" pitchFamily="2" charset="2"/>
              <a:buChar char="§"/>
            </a:pPr>
            <a:endParaRPr lang="es-GT" sz="1200" dirty="0"/>
          </a:p>
          <a:p>
            <a:pPr lvl="2">
              <a:buClr>
                <a:schemeClr val="accent3"/>
              </a:buClr>
              <a:buFont typeface="Wingdings" pitchFamily="2" charset="2"/>
              <a:buChar char="§"/>
            </a:pPr>
            <a:endParaRPr lang="es-GT" sz="1200" dirty="0"/>
          </a:p>
          <a:p>
            <a:pPr lvl="2">
              <a:buClr>
                <a:schemeClr val="accent3"/>
              </a:buClr>
              <a:buFont typeface="Wingdings" pitchFamily="2" charset="2"/>
              <a:buChar char="§"/>
            </a:pPr>
            <a:endParaRPr lang="es-GT" sz="1200" dirty="0"/>
          </a:p>
          <a:p>
            <a:pPr lvl="2">
              <a:buClr>
                <a:schemeClr val="accent3"/>
              </a:buClr>
              <a:buFont typeface="Wingdings" pitchFamily="2" charset="2"/>
              <a:buChar char="§"/>
            </a:pPr>
            <a:endParaRPr lang="es-GT" sz="1200" dirty="0"/>
          </a:p>
          <a:p>
            <a:pPr lvl="2">
              <a:buClr>
                <a:schemeClr val="accent3"/>
              </a:buClr>
              <a:buFont typeface="Wingdings" pitchFamily="2" charset="2"/>
              <a:buChar char="§"/>
            </a:pPr>
            <a:endParaRPr lang="es-GT" sz="1200" dirty="0"/>
          </a:p>
          <a:p>
            <a:pPr lvl="2">
              <a:buClr>
                <a:schemeClr val="accent3"/>
              </a:buClr>
              <a:buFont typeface="Wingdings" pitchFamily="2" charset="2"/>
              <a:buChar char="§"/>
            </a:pPr>
            <a:endParaRPr lang="es-GT" sz="1200" dirty="0"/>
          </a:p>
          <a:p>
            <a:pPr lvl="2">
              <a:buClr>
                <a:schemeClr val="accent3"/>
              </a:buClr>
              <a:buFont typeface="Wingdings" pitchFamily="2" charset="2"/>
              <a:buChar char="§"/>
            </a:pPr>
            <a:endParaRPr lang="es-GT" sz="1200" dirty="0"/>
          </a:p>
          <a:p>
            <a:pPr lvl="2">
              <a:buClr>
                <a:schemeClr val="accent3"/>
              </a:buClr>
              <a:buFont typeface="Wingdings" pitchFamily="2" charset="2"/>
              <a:buChar char="§"/>
            </a:pPr>
            <a:endParaRPr lang="es-GT" sz="1200" dirty="0"/>
          </a:p>
          <a:p>
            <a:pPr lvl="2">
              <a:buClr>
                <a:schemeClr val="accent3"/>
              </a:buClr>
              <a:buFont typeface="Wingdings" pitchFamily="2" charset="2"/>
              <a:buChar char="§"/>
            </a:pPr>
            <a:endParaRPr lang="es-GT" sz="1200" dirty="0"/>
          </a:p>
          <a:p>
            <a:pPr lvl="2">
              <a:buClr>
                <a:schemeClr val="accent3"/>
              </a:buClr>
              <a:buFont typeface="Wingdings" pitchFamily="2" charset="2"/>
              <a:buChar char="§"/>
            </a:pPr>
            <a:endParaRPr lang="es-GT" sz="1200" dirty="0"/>
          </a:p>
          <a:p>
            <a:pPr lvl="1">
              <a:buClr>
                <a:schemeClr val="accent3"/>
              </a:buClr>
              <a:buFont typeface="Wingdings" pitchFamily="2" charset="2"/>
              <a:buChar char="§"/>
            </a:pPr>
            <a:endParaRPr lang="es-GT" sz="1600" dirty="0"/>
          </a:p>
          <a:p>
            <a:pPr lvl="1">
              <a:buClr>
                <a:schemeClr val="accent3"/>
              </a:buClr>
              <a:buFont typeface="Wingdings" pitchFamily="2" charset="2"/>
              <a:buChar char="§"/>
            </a:pPr>
            <a:endParaRPr lang="es-GT" sz="1000" u="sng" dirty="0"/>
          </a:p>
          <a:p>
            <a:pPr lvl="1">
              <a:buClr>
                <a:schemeClr val="accent3"/>
              </a:buClr>
              <a:buFont typeface="Wingdings" pitchFamily="2" charset="2"/>
              <a:buChar char="§"/>
            </a:pPr>
            <a:endParaRPr lang="es-GT" sz="1000" u="sng" dirty="0"/>
          </a:p>
          <a:p>
            <a:pPr lvl="1">
              <a:buClr>
                <a:schemeClr val="accent3"/>
              </a:buClr>
              <a:buFont typeface="Wingdings" pitchFamily="2" charset="2"/>
              <a:buChar char="§"/>
            </a:pPr>
            <a:endParaRPr lang="es-GT" sz="1400" u="sng" dirty="0"/>
          </a:p>
          <a:p>
            <a:pPr lvl="1">
              <a:buClr>
                <a:schemeClr val="accent3"/>
              </a:buClr>
              <a:buFont typeface="Wingdings" pitchFamily="2" charset="2"/>
              <a:buChar char="§"/>
            </a:pPr>
            <a:endParaRPr lang="es-GT" sz="1400" u="sng" dirty="0"/>
          </a:p>
        </p:txBody>
      </p:sp>
      <p:sp>
        <p:nvSpPr>
          <p:cNvPr id="4" name="AutoShape 8" descr="Resultado de imagen para tomate podrido"/>
          <p:cNvSpPr>
            <a:spLocks noChangeAspect="1" noChangeArrowheads="1"/>
          </p:cNvSpPr>
          <p:nvPr/>
        </p:nvSpPr>
        <p:spPr bwMode="auto">
          <a:xfrm>
            <a:off x="1679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GT" dirty="0"/>
          </a:p>
        </p:txBody>
      </p:sp>
      <p:sp>
        <p:nvSpPr>
          <p:cNvPr id="12" name="11 Rectángulo"/>
          <p:cNvSpPr/>
          <p:nvPr/>
        </p:nvSpPr>
        <p:spPr>
          <a:xfrm>
            <a:off x="1516742" y="0"/>
            <a:ext cx="9151257" cy="914400"/>
          </a:xfrm>
          <a:prstGeom prst="rect">
            <a:avLst/>
          </a:prstGeom>
          <a:solidFill>
            <a:srgbClr val="00B0F0">
              <a:alpha val="77000"/>
            </a:srgbClr>
          </a:solidFill>
          <a:ln>
            <a:solidFill>
              <a:srgbClr val="00B0F0"/>
            </a:solidFill>
          </a:ln>
        </p:spPr>
        <p:style>
          <a:lnRef idx="1">
            <a:schemeClr val="accent3"/>
          </a:lnRef>
          <a:fillRef idx="3">
            <a:schemeClr val="accent3"/>
          </a:fillRef>
          <a:effectRef idx="2">
            <a:schemeClr val="accent3"/>
          </a:effectRef>
          <a:fontRef idx="minor">
            <a:schemeClr val="lt1"/>
          </a:fontRef>
        </p:style>
        <p:txBody>
          <a:bodyPr rtlCol="0" anchor="ctr"/>
          <a:lstStyle/>
          <a:p>
            <a:pPr algn="ctr"/>
            <a:r>
              <a:rPr lang="es-GT" sz="2800" b="1" dirty="0">
                <a:solidFill>
                  <a:srgbClr val="002060"/>
                </a:solidFill>
              </a:rPr>
              <a:t>c1. Aneuploidía</a:t>
            </a:r>
            <a:endParaRPr lang="es-GT" sz="2800" b="1" dirty="0">
              <a:solidFill>
                <a:srgbClr val="002060"/>
              </a:solidFill>
            </a:endParaRPr>
          </a:p>
        </p:txBody>
      </p:sp>
      <p:cxnSp>
        <p:nvCxnSpPr>
          <p:cNvPr id="7" name="6 Conector recto"/>
          <p:cNvCxnSpPr/>
          <p:nvPr/>
        </p:nvCxnSpPr>
        <p:spPr>
          <a:xfrm>
            <a:off x="1524001" y="6324600"/>
            <a:ext cx="9148556" cy="0"/>
          </a:xfrm>
          <a:prstGeom prst="line">
            <a:avLst/>
          </a:prstGeom>
          <a:ln>
            <a:solidFill>
              <a:srgbClr val="002060"/>
            </a:solidFill>
          </a:ln>
        </p:spPr>
        <p:style>
          <a:lnRef idx="3">
            <a:schemeClr val="accent2"/>
          </a:lnRef>
          <a:fillRef idx="0">
            <a:schemeClr val="accent2"/>
          </a:fillRef>
          <a:effectRef idx="2">
            <a:schemeClr val="accent2"/>
          </a:effectRef>
          <a:fontRef idx="minor">
            <a:schemeClr val="tx1"/>
          </a:fontRef>
        </p:style>
      </p:cxnSp>
      <p:graphicFrame>
        <p:nvGraphicFramePr>
          <p:cNvPr id="3" name="Tabla 2"/>
          <p:cNvGraphicFramePr>
            <a:graphicFrameLocks noGrp="1"/>
          </p:cNvGraphicFramePr>
          <p:nvPr>
            <p:extLst>
              <p:ext uri="{D42A27DB-BD31-4B8C-83A1-F6EECF244321}">
                <p14:modId xmlns:p14="http://schemas.microsoft.com/office/powerpoint/2010/main" val="3553938921"/>
              </p:ext>
            </p:extLst>
          </p:nvPr>
        </p:nvGraphicFramePr>
        <p:xfrm>
          <a:off x="2895601" y="3944203"/>
          <a:ext cx="7315199" cy="2151797"/>
        </p:xfrm>
        <a:graphic>
          <a:graphicData uri="http://schemas.openxmlformats.org/drawingml/2006/table">
            <a:tbl>
              <a:tblPr>
                <a:tableStyleId>{5C22544A-7EE6-4342-B048-85BDC9FD1C3A}</a:tableStyleId>
              </a:tblPr>
              <a:tblGrid>
                <a:gridCol w="3295186">
                  <a:extLst>
                    <a:ext uri="{9D8B030D-6E8A-4147-A177-3AD203B41FA5}">
                      <a16:colId xmlns:a16="http://schemas.microsoft.com/office/drawing/2014/main" val="4122965639"/>
                    </a:ext>
                  </a:extLst>
                </a:gridCol>
                <a:gridCol w="4020013">
                  <a:extLst>
                    <a:ext uri="{9D8B030D-6E8A-4147-A177-3AD203B41FA5}">
                      <a16:colId xmlns:a16="http://schemas.microsoft.com/office/drawing/2014/main" val="1775591638"/>
                    </a:ext>
                  </a:extLst>
                </a:gridCol>
              </a:tblGrid>
              <a:tr h="357142">
                <a:tc>
                  <a:txBody>
                    <a:bodyPr/>
                    <a:lstStyle/>
                    <a:p>
                      <a:pPr>
                        <a:lnSpc>
                          <a:spcPct val="107000"/>
                        </a:lnSpc>
                        <a:spcAft>
                          <a:spcPts val="0"/>
                        </a:spcAft>
                      </a:pPr>
                      <a:r>
                        <a:rPr lang="es-GT" sz="1100" b="1" dirty="0">
                          <a:effectLst/>
                        </a:rPr>
                        <a:t>     Especie			</a:t>
                      </a:r>
                      <a:endParaRPr lang="es-GT" sz="1100" b="1"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4450" marR="44450" marT="0" marB="0"/>
                </a:tc>
                <a:tc>
                  <a:txBody>
                    <a:bodyPr/>
                    <a:lstStyle/>
                    <a:p>
                      <a:pPr>
                        <a:lnSpc>
                          <a:spcPct val="107000"/>
                        </a:lnSpc>
                        <a:spcAft>
                          <a:spcPts val="0"/>
                        </a:spcAft>
                      </a:pPr>
                      <a:r>
                        <a:rPr lang="es-GT" sz="1100" b="1" dirty="0">
                          <a:effectLst/>
                        </a:rPr>
                        <a:t># Cromosómico </a:t>
                      </a:r>
                      <a:r>
                        <a:rPr lang="es-GT" sz="1100" b="1" dirty="0" err="1">
                          <a:effectLst/>
                        </a:rPr>
                        <a:t>gamético</a:t>
                      </a:r>
                      <a:endParaRPr lang="es-GT" sz="1100" b="1"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4450" marR="44450" marT="0" marB="0"/>
                </a:tc>
                <a:extLst>
                  <a:ext uri="{0D108BD9-81ED-4DB2-BD59-A6C34878D82A}">
                    <a16:rowId xmlns:a16="http://schemas.microsoft.com/office/drawing/2014/main" val="4004592308"/>
                  </a:ext>
                </a:extLst>
              </a:tr>
              <a:tr h="357142">
                <a:tc>
                  <a:txBody>
                    <a:bodyPr/>
                    <a:lstStyle/>
                    <a:p>
                      <a:pPr>
                        <a:lnSpc>
                          <a:spcPct val="107000"/>
                        </a:lnSpc>
                        <a:spcAft>
                          <a:spcPts val="0"/>
                        </a:spcAft>
                      </a:pPr>
                      <a:r>
                        <a:rPr lang="es-GT" sz="1100" dirty="0" err="1">
                          <a:effectLst/>
                        </a:rPr>
                        <a:t>Gossypium</a:t>
                      </a:r>
                      <a:r>
                        <a:rPr lang="es-GT" sz="1100" dirty="0">
                          <a:effectLst/>
                        </a:rPr>
                        <a:t>	</a:t>
                      </a:r>
                      <a:r>
                        <a:rPr lang="es-GT" sz="1100" dirty="0" err="1">
                          <a:effectLst/>
                        </a:rPr>
                        <a:t>arbarium</a:t>
                      </a:r>
                      <a:r>
                        <a:rPr lang="es-GT" sz="1100" dirty="0">
                          <a:effectLst/>
                        </a:rPr>
                        <a:t>	</a:t>
                      </a:r>
                      <a:endParaRPr lang="es-GT"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4450" marR="44450" marT="0" marB="0"/>
                </a:tc>
                <a:tc>
                  <a:txBody>
                    <a:bodyPr/>
                    <a:lstStyle/>
                    <a:p>
                      <a:pPr algn="ctr">
                        <a:lnSpc>
                          <a:spcPct val="107000"/>
                        </a:lnSpc>
                        <a:spcAft>
                          <a:spcPts val="0"/>
                        </a:spcAft>
                      </a:pPr>
                      <a:r>
                        <a:rPr lang="es-GT" sz="1100">
                          <a:effectLst/>
                        </a:rPr>
                        <a:t>13</a:t>
                      </a:r>
                      <a:endParaRPr lang="es-GT" sz="1100">
                        <a:effectLst/>
                        <a:latin typeface="Arial" panose="020B0604020202020204" pitchFamily="34" charset="0"/>
                        <a:ea typeface="Times New Roman" panose="02020603050405020304" pitchFamily="18" charset="0"/>
                        <a:cs typeface="Times New Roman" panose="02020603050405020304" pitchFamily="18" charset="0"/>
                      </a:endParaRPr>
                    </a:p>
                  </a:txBody>
                  <a:tcPr marL="44450" marR="44450" marT="0" marB="0"/>
                </a:tc>
                <a:extLst>
                  <a:ext uri="{0D108BD9-81ED-4DB2-BD59-A6C34878D82A}">
                    <a16:rowId xmlns:a16="http://schemas.microsoft.com/office/drawing/2014/main" val="216373065"/>
                  </a:ext>
                </a:extLst>
              </a:tr>
              <a:tr h="479171">
                <a:tc>
                  <a:txBody>
                    <a:bodyPr/>
                    <a:lstStyle/>
                    <a:p>
                      <a:pPr>
                        <a:lnSpc>
                          <a:spcPct val="107000"/>
                        </a:lnSpc>
                        <a:spcAft>
                          <a:spcPts val="0"/>
                        </a:spcAft>
                      </a:pPr>
                      <a:r>
                        <a:rPr lang="es-GT" sz="1100" dirty="0">
                          <a:effectLst/>
                        </a:rPr>
                        <a:t>	</a:t>
                      </a:r>
                      <a:r>
                        <a:rPr lang="es-GT" sz="1100" dirty="0" err="1" smtClean="0">
                          <a:effectLst/>
                        </a:rPr>
                        <a:t>thurberi</a:t>
                      </a:r>
                      <a:r>
                        <a:rPr lang="es-GT" sz="1100" dirty="0">
                          <a:effectLst/>
                        </a:rPr>
                        <a:t>		</a:t>
                      </a:r>
                      <a:endParaRPr lang="es-GT"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4450" marR="44450" marT="0" marB="0"/>
                </a:tc>
                <a:tc>
                  <a:txBody>
                    <a:bodyPr/>
                    <a:lstStyle/>
                    <a:p>
                      <a:pPr algn="ctr">
                        <a:lnSpc>
                          <a:spcPct val="107000"/>
                        </a:lnSpc>
                        <a:spcAft>
                          <a:spcPts val="0"/>
                        </a:spcAft>
                      </a:pPr>
                      <a:r>
                        <a:rPr lang="es-GT" sz="1100">
                          <a:effectLst/>
                        </a:rPr>
                        <a:t>13</a:t>
                      </a:r>
                      <a:endParaRPr lang="es-GT" sz="1100">
                        <a:effectLst/>
                        <a:latin typeface="Arial" panose="020B0604020202020204" pitchFamily="34" charset="0"/>
                        <a:ea typeface="Times New Roman" panose="02020603050405020304" pitchFamily="18" charset="0"/>
                        <a:cs typeface="Times New Roman" panose="02020603050405020304" pitchFamily="18" charset="0"/>
                      </a:endParaRPr>
                    </a:p>
                  </a:txBody>
                  <a:tcPr marL="44450" marR="44450" marT="0" marB="0"/>
                </a:tc>
                <a:extLst>
                  <a:ext uri="{0D108BD9-81ED-4DB2-BD59-A6C34878D82A}">
                    <a16:rowId xmlns:a16="http://schemas.microsoft.com/office/drawing/2014/main" val="4089545485"/>
                  </a:ext>
                </a:extLst>
              </a:tr>
              <a:tr h="479171">
                <a:tc>
                  <a:txBody>
                    <a:bodyPr/>
                    <a:lstStyle/>
                    <a:p>
                      <a:pPr>
                        <a:lnSpc>
                          <a:spcPct val="107000"/>
                        </a:lnSpc>
                        <a:spcAft>
                          <a:spcPts val="0"/>
                        </a:spcAft>
                      </a:pPr>
                      <a:r>
                        <a:rPr lang="es-GT" sz="1100" dirty="0">
                          <a:effectLst/>
                        </a:rPr>
                        <a:t>	</a:t>
                      </a:r>
                      <a:r>
                        <a:rPr lang="es-GT" sz="1100" dirty="0" smtClean="0">
                          <a:effectLst/>
                        </a:rPr>
                        <a:t>barbadense</a:t>
                      </a:r>
                      <a:r>
                        <a:rPr lang="es-GT" sz="1100" dirty="0">
                          <a:effectLst/>
                        </a:rPr>
                        <a:t>		</a:t>
                      </a:r>
                      <a:endParaRPr lang="es-GT"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4450" marR="44450" marT="0" marB="0"/>
                </a:tc>
                <a:tc>
                  <a:txBody>
                    <a:bodyPr/>
                    <a:lstStyle/>
                    <a:p>
                      <a:pPr algn="ctr">
                        <a:lnSpc>
                          <a:spcPct val="107000"/>
                        </a:lnSpc>
                        <a:spcAft>
                          <a:spcPts val="0"/>
                        </a:spcAft>
                      </a:pPr>
                      <a:r>
                        <a:rPr lang="es-GT" sz="1100">
                          <a:effectLst/>
                        </a:rPr>
                        <a:t>26</a:t>
                      </a:r>
                      <a:endParaRPr lang="es-GT" sz="1100">
                        <a:effectLst/>
                        <a:latin typeface="Arial" panose="020B0604020202020204" pitchFamily="34" charset="0"/>
                        <a:ea typeface="Times New Roman" panose="02020603050405020304" pitchFamily="18" charset="0"/>
                        <a:cs typeface="Times New Roman" panose="02020603050405020304" pitchFamily="18" charset="0"/>
                      </a:endParaRPr>
                    </a:p>
                  </a:txBody>
                  <a:tcPr marL="44450" marR="44450" marT="0" marB="0"/>
                </a:tc>
                <a:extLst>
                  <a:ext uri="{0D108BD9-81ED-4DB2-BD59-A6C34878D82A}">
                    <a16:rowId xmlns:a16="http://schemas.microsoft.com/office/drawing/2014/main" val="449207354"/>
                  </a:ext>
                </a:extLst>
              </a:tr>
              <a:tr h="479171">
                <a:tc>
                  <a:txBody>
                    <a:bodyPr/>
                    <a:lstStyle/>
                    <a:p>
                      <a:pPr>
                        <a:lnSpc>
                          <a:spcPct val="107000"/>
                        </a:lnSpc>
                        <a:spcAft>
                          <a:spcPts val="0"/>
                        </a:spcAft>
                      </a:pPr>
                      <a:r>
                        <a:rPr lang="es-GT" sz="1100" dirty="0">
                          <a:effectLst/>
                        </a:rPr>
                        <a:t>	</a:t>
                      </a:r>
                      <a:r>
                        <a:rPr lang="es-GT" sz="1100" dirty="0" err="1" smtClean="0">
                          <a:effectLst/>
                        </a:rPr>
                        <a:t>hirsutum</a:t>
                      </a:r>
                      <a:r>
                        <a:rPr lang="es-GT" sz="1100" dirty="0">
                          <a:effectLst/>
                        </a:rPr>
                        <a:t>		</a:t>
                      </a:r>
                      <a:endParaRPr lang="es-GT"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4450" marR="44450" marT="0" marB="0"/>
                </a:tc>
                <a:tc>
                  <a:txBody>
                    <a:bodyPr/>
                    <a:lstStyle/>
                    <a:p>
                      <a:pPr algn="ctr">
                        <a:lnSpc>
                          <a:spcPct val="107000"/>
                        </a:lnSpc>
                        <a:spcAft>
                          <a:spcPts val="0"/>
                        </a:spcAft>
                      </a:pPr>
                      <a:r>
                        <a:rPr lang="es-GT" sz="1100" dirty="0">
                          <a:effectLst/>
                        </a:rPr>
                        <a:t>26</a:t>
                      </a:r>
                      <a:endParaRPr lang="es-GT"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4450" marR="44450" marT="0" marB="0"/>
                </a:tc>
                <a:extLst>
                  <a:ext uri="{0D108BD9-81ED-4DB2-BD59-A6C34878D82A}">
                    <a16:rowId xmlns:a16="http://schemas.microsoft.com/office/drawing/2014/main" val="2921837767"/>
                  </a:ext>
                </a:extLst>
              </a:tr>
            </a:tbl>
          </a:graphicData>
        </a:graphic>
      </p:graphicFrame>
    </p:spTree>
    <p:extLst>
      <p:ext uri="{BB962C8B-B14F-4D97-AF65-F5344CB8AC3E}">
        <p14:creationId xmlns:p14="http://schemas.microsoft.com/office/powerpoint/2010/main" val="3320297890"/>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Marcador de contenido 3"/>
          <p:cNvGraphicFramePr>
            <a:graphicFrameLocks noGrp="1"/>
          </p:cNvGraphicFramePr>
          <p:nvPr>
            <p:ph idx="1"/>
            <p:extLst/>
          </p:nvPr>
        </p:nvGraphicFramePr>
        <p:xfrm>
          <a:off x="2133602" y="1066805"/>
          <a:ext cx="8229599" cy="5486395"/>
        </p:xfrm>
        <a:graphic>
          <a:graphicData uri="http://schemas.openxmlformats.org/drawingml/2006/table">
            <a:tbl>
              <a:tblPr firstRow="1" firstCol="1" bandRow="1" bandCol="1">
                <a:tableStyleId>{5C22544A-7EE6-4342-B048-85BDC9FD1C3A}</a:tableStyleId>
              </a:tblPr>
              <a:tblGrid>
                <a:gridCol w="2382843">
                  <a:extLst>
                    <a:ext uri="{9D8B030D-6E8A-4147-A177-3AD203B41FA5}">
                      <a16:colId xmlns:a16="http://schemas.microsoft.com/office/drawing/2014/main" val="918818372"/>
                    </a:ext>
                  </a:extLst>
                </a:gridCol>
                <a:gridCol w="2185421">
                  <a:extLst>
                    <a:ext uri="{9D8B030D-6E8A-4147-A177-3AD203B41FA5}">
                      <a16:colId xmlns:a16="http://schemas.microsoft.com/office/drawing/2014/main" val="2700033139"/>
                    </a:ext>
                  </a:extLst>
                </a:gridCol>
                <a:gridCol w="3661335">
                  <a:extLst>
                    <a:ext uri="{9D8B030D-6E8A-4147-A177-3AD203B41FA5}">
                      <a16:colId xmlns:a16="http://schemas.microsoft.com/office/drawing/2014/main" val="3707466750"/>
                    </a:ext>
                  </a:extLst>
                </a:gridCol>
              </a:tblGrid>
              <a:tr h="1496291">
                <a:tc>
                  <a:txBody>
                    <a:bodyPr/>
                    <a:lstStyle/>
                    <a:p>
                      <a:pPr>
                        <a:spcAft>
                          <a:spcPts val="0"/>
                        </a:spcAft>
                      </a:pPr>
                      <a:r>
                        <a:rPr lang="es-GT" sz="1100">
                          <a:effectLst/>
                        </a:rPr>
                        <a:t>Nombre</a:t>
                      </a:r>
                      <a:endParaRPr lang="es-GT" sz="1100">
                        <a:effectLst/>
                        <a:latin typeface="Arial" panose="020B0604020202020204" pitchFamily="34" charset="0"/>
                        <a:ea typeface="Times New Roman" panose="02020603050405020304" pitchFamily="18" charset="0"/>
                        <a:cs typeface="Times New Roman" panose="02020603050405020304" pitchFamily="18" charset="0"/>
                      </a:endParaRPr>
                    </a:p>
                  </a:txBody>
                  <a:tcPr marL="44450" marR="44450" marT="0" marB="0"/>
                </a:tc>
                <a:tc>
                  <a:txBody>
                    <a:bodyPr/>
                    <a:lstStyle/>
                    <a:p>
                      <a:pPr>
                        <a:spcAft>
                          <a:spcPts val="0"/>
                        </a:spcAft>
                      </a:pPr>
                      <a:r>
                        <a:rPr lang="es-GT" sz="1100">
                          <a:effectLst/>
                        </a:rPr>
                        <a:t>Fórmula</a:t>
                      </a:r>
                    </a:p>
                    <a:p>
                      <a:pPr>
                        <a:spcAft>
                          <a:spcPts val="0"/>
                        </a:spcAft>
                      </a:pPr>
                      <a:r>
                        <a:rPr lang="es-GT" sz="1100">
                          <a:effectLst/>
                        </a:rPr>
                        <a:t>Complemento Somático Normal</a:t>
                      </a:r>
                      <a:endParaRPr lang="es-GT" sz="1100">
                        <a:effectLst/>
                        <a:latin typeface="Arial" panose="020B0604020202020204" pitchFamily="34" charset="0"/>
                        <a:ea typeface="Times New Roman" panose="02020603050405020304" pitchFamily="18" charset="0"/>
                        <a:cs typeface="Times New Roman" panose="02020603050405020304" pitchFamily="18" charset="0"/>
                      </a:endParaRPr>
                    </a:p>
                  </a:txBody>
                  <a:tcPr marL="44450" marR="44450" marT="0" marB="0"/>
                </a:tc>
                <a:tc>
                  <a:txBody>
                    <a:bodyPr/>
                    <a:lstStyle/>
                    <a:p>
                      <a:pPr>
                        <a:spcAft>
                          <a:spcPts val="0"/>
                        </a:spcAft>
                      </a:pPr>
                      <a:r>
                        <a:rPr lang="es-GT" sz="1100">
                          <a:effectLst/>
                        </a:rPr>
                        <a:t>Complemento Somático cromósomico en que A, B y C son cromosomas no homólogas</a:t>
                      </a:r>
                      <a:endParaRPr lang="es-GT" sz="1100">
                        <a:effectLst/>
                        <a:latin typeface="Arial" panose="020B0604020202020204" pitchFamily="34" charset="0"/>
                        <a:ea typeface="Times New Roman" panose="02020603050405020304" pitchFamily="18" charset="0"/>
                        <a:cs typeface="Times New Roman" panose="02020603050405020304" pitchFamily="18" charset="0"/>
                      </a:endParaRPr>
                    </a:p>
                  </a:txBody>
                  <a:tcPr marL="44450" marR="44450" marT="0" marB="0"/>
                </a:tc>
                <a:extLst>
                  <a:ext uri="{0D108BD9-81ED-4DB2-BD59-A6C34878D82A}">
                    <a16:rowId xmlns:a16="http://schemas.microsoft.com/office/drawing/2014/main" val="1729071657"/>
                  </a:ext>
                </a:extLst>
              </a:tr>
              <a:tr h="498763">
                <a:tc>
                  <a:txBody>
                    <a:bodyPr/>
                    <a:lstStyle/>
                    <a:p>
                      <a:pPr>
                        <a:spcAft>
                          <a:spcPts val="0"/>
                        </a:spcAft>
                      </a:pPr>
                      <a:r>
                        <a:rPr lang="es-GT" sz="1100">
                          <a:effectLst/>
                        </a:rPr>
                        <a:t>Normal</a:t>
                      </a:r>
                      <a:endParaRPr lang="es-GT" sz="1100">
                        <a:effectLst/>
                        <a:latin typeface="Arial" panose="020B0604020202020204" pitchFamily="34" charset="0"/>
                        <a:ea typeface="Times New Roman" panose="02020603050405020304" pitchFamily="18" charset="0"/>
                        <a:cs typeface="Times New Roman" panose="02020603050405020304" pitchFamily="18" charset="0"/>
                      </a:endParaRPr>
                    </a:p>
                  </a:txBody>
                  <a:tcPr marL="44450" marR="44450" marT="0" marB="0"/>
                </a:tc>
                <a:tc>
                  <a:txBody>
                    <a:bodyPr/>
                    <a:lstStyle/>
                    <a:p>
                      <a:pPr>
                        <a:spcAft>
                          <a:spcPts val="0"/>
                        </a:spcAft>
                      </a:pPr>
                      <a:r>
                        <a:rPr lang="es-GT" sz="1100">
                          <a:effectLst/>
                        </a:rPr>
                        <a:t>2X</a:t>
                      </a:r>
                      <a:endParaRPr lang="es-GT" sz="1100">
                        <a:effectLst/>
                        <a:latin typeface="Arial" panose="020B0604020202020204" pitchFamily="34" charset="0"/>
                        <a:ea typeface="Times New Roman" panose="02020603050405020304" pitchFamily="18" charset="0"/>
                        <a:cs typeface="Times New Roman" panose="02020603050405020304" pitchFamily="18" charset="0"/>
                      </a:endParaRPr>
                    </a:p>
                  </a:txBody>
                  <a:tcPr marL="44450" marR="44450" marT="0" marB="0"/>
                </a:tc>
                <a:tc>
                  <a:txBody>
                    <a:bodyPr/>
                    <a:lstStyle/>
                    <a:p>
                      <a:pPr>
                        <a:spcAft>
                          <a:spcPts val="0"/>
                        </a:spcAft>
                      </a:pPr>
                      <a:r>
                        <a:rPr lang="es-GT" sz="1100">
                          <a:effectLst/>
                        </a:rPr>
                        <a:t>(ABC) (ABC)</a:t>
                      </a:r>
                      <a:endParaRPr lang="es-GT" sz="1100">
                        <a:effectLst/>
                        <a:latin typeface="Arial" panose="020B0604020202020204" pitchFamily="34" charset="0"/>
                        <a:ea typeface="Times New Roman" panose="02020603050405020304" pitchFamily="18" charset="0"/>
                        <a:cs typeface="Times New Roman" panose="02020603050405020304" pitchFamily="18" charset="0"/>
                      </a:endParaRPr>
                    </a:p>
                  </a:txBody>
                  <a:tcPr marL="44450" marR="44450" marT="0" marB="0"/>
                </a:tc>
                <a:extLst>
                  <a:ext uri="{0D108BD9-81ED-4DB2-BD59-A6C34878D82A}">
                    <a16:rowId xmlns:a16="http://schemas.microsoft.com/office/drawing/2014/main" val="1835365881"/>
                  </a:ext>
                </a:extLst>
              </a:tr>
              <a:tr h="498763">
                <a:tc>
                  <a:txBody>
                    <a:bodyPr/>
                    <a:lstStyle/>
                    <a:p>
                      <a:pPr>
                        <a:spcAft>
                          <a:spcPts val="0"/>
                        </a:spcAft>
                      </a:pPr>
                      <a:r>
                        <a:rPr lang="es-GT" sz="1100">
                          <a:effectLst/>
                        </a:rPr>
                        <a:t>Nulisómico</a:t>
                      </a:r>
                      <a:endParaRPr lang="es-GT" sz="1100">
                        <a:effectLst/>
                        <a:latin typeface="Arial" panose="020B0604020202020204" pitchFamily="34" charset="0"/>
                        <a:ea typeface="Times New Roman" panose="02020603050405020304" pitchFamily="18" charset="0"/>
                        <a:cs typeface="Times New Roman" panose="02020603050405020304" pitchFamily="18" charset="0"/>
                      </a:endParaRPr>
                    </a:p>
                  </a:txBody>
                  <a:tcPr marL="44450" marR="44450" marT="0" marB="0"/>
                </a:tc>
                <a:tc>
                  <a:txBody>
                    <a:bodyPr/>
                    <a:lstStyle/>
                    <a:p>
                      <a:pPr>
                        <a:spcAft>
                          <a:spcPts val="0"/>
                        </a:spcAft>
                      </a:pPr>
                      <a:r>
                        <a:rPr lang="es-GT" sz="1100">
                          <a:effectLst/>
                        </a:rPr>
                        <a:t>2X-2</a:t>
                      </a:r>
                      <a:endParaRPr lang="es-GT" sz="1100">
                        <a:effectLst/>
                        <a:latin typeface="Arial" panose="020B0604020202020204" pitchFamily="34" charset="0"/>
                        <a:ea typeface="Times New Roman" panose="02020603050405020304" pitchFamily="18" charset="0"/>
                        <a:cs typeface="Times New Roman" panose="02020603050405020304" pitchFamily="18" charset="0"/>
                      </a:endParaRPr>
                    </a:p>
                  </a:txBody>
                  <a:tcPr marL="44450" marR="44450" marT="0" marB="0"/>
                </a:tc>
                <a:tc>
                  <a:txBody>
                    <a:bodyPr/>
                    <a:lstStyle/>
                    <a:p>
                      <a:pPr>
                        <a:spcAft>
                          <a:spcPts val="0"/>
                        </a:spcAft>
                      </a:pPr>
                      <a:r>
                        <a:rPr lang="es-GT" sz="1100">
                          <a:effectLst/>
                        </a:rPr>
                        <a:t>(AB) (AB)</a:t>
                      </a:r>
                      <a:endParaRPr lang="es-GT" sz="1100">
                        <a:effectLst/>
                        <a:latin typeface="Arial" panose="020B0604020202020204" pitchFamily="34" charset="0"/>
                        <a:ea typeface="Times New Roman" panose="02020603050405020304" pitchFamily="18" charset="0"/>
                        <a:cs typeface="Times New Roman" panose="02020603050405020304" pitchFamily="18" charset="0"/>
                      </a:endParaRPr>
                    </a:p>
                  </a:txBody>
                  <a:tcPr marL="44450" marR="44450" marT="0" marB="0"/>
                </a:tc>
                <a:extLst>
                  <a:ext uri="{0D108BD9-81ED-4DB2-BD59-A6C34878D82A}">
                    <a16:rowId xmlns:a16="http://schemas.microsoft.com/office/drawing/2014/main" val="2539614187"/>
                  </a:ext>
                </a:extLst>
              </a:tr>
              <a:tr h="498763">
                <a:tc>
                  <a:txBody>
                    <a:bodyPr/>
                    <a:lstStyle/>
                    <a:p>
                      <a:pPr>
                        <a:spcAft>
                          <a:spcPts val="0"/>
                        </a:spcAft>
                      </a:pPr>
                      <a:r>
                        <a:rPr lang="es-GT" sz="1100">
                          <a:effectLst/>
                        </a:rPr>
                        <a:t>Monósomico</a:t>
                      </a:r>
                      <a:endParaRPr lang="es-GT" sz="1100">
                        <a:effectLst/>
                        <a:latin typeface="Arial" panose="020B0604020202020204" pitchFamily="34" charset="0"/>
                        <a:ea typeface="Times New Roman" panose="02020603050405020304" pitchFamily="18" charset="0"/>
                        <a:cs typeface="Times New Roman" panose="02020603050405020304" pitchFamily="18" charset="0"/>
                      </a:endParaRPr>
                    </a:p>
                  </a:txBody>
                  <a:tcPr marL="44450" marR="44450" marT="0" marB="0"/>
                </a:tc>
                <a:tc>
                  <a:txBody>
                    <a:bodyPr/>
                    <a:lstStyle/>
                    <a:p>
                      <a:pPr>
                        <a:spcAft>
                          <a:spcPts val="0"/>
                        </a:spcAft>
                      </a:pPr>
                      <a:r>
                        <a:rPr lang="es-GT" sz="1100">
                          <a:effectLst/>
                        </a:rPr>
                        <a:t>2X-1</a:t>
                      </a:r>
                      <a:endParaRPr lang="es-GT" sz="1100">
                        <a:effectLst/>
                        <a:latin typeface="Arial" panose="020B0604020202020204" pitchFamily="34" charset="0"/>
                        <a:ea typeface="Times New Roman" panose="02020603050405020304" pitchFamily="18" charset="0"/>
                        <a:cs typeface="Times New Roman" panose="02020603050405020304" pitchFamily="18" charset="0"/>
                      </a:endParaRPr>
                    </a:p>
                  </a:txBody>
                  <a:tcPr marL="44450" marR="44450" marT="0" marB="0"/>
                </a:tc>
                <a:tc>
                  <a:txBody>
                    <a:bodyPr/>
                    <a:lstStyle/>
                    <a:p>
                      <a:pPr>
                        <a:spcAft>
                          <a:spcPts val="0"/>
                        </a:spcAft>
                      </a:pPr>
                      <a:r>
                        <a:rPr lang="es-GT" sz="1100">
                          <a:effectLst/>
                        </a:rPr>
                        <a:t>(ABC) (AB)</a:t>
                      </a:r>
                      <a:endParaRPr lang="es-GT" sz="1100">
                        <a:effectLst/>
                        <a:latin typeface="Arial" panose="020B0604020202020204" pitchFamily="34" charset="0"/>
                        <a:ea typeface="Times New Roman" panose="02020603050405020304" pitchFamily="18" charset="0"/>
                        <a:cs typeface="Times New Roman" panose="02020603050405020304" pitchFamily="18" charset="0"/>
                      </a:endParaRPr>
                    </a:p>
                  </a:txBody>
                  <a:tcPr marL="44450" marR="44450" marT="0" marB="0"/>
                </a:tc>
                <a:extLst>
                  <a:ext uri="{0D108BD9-81ED-4DB2-BD59-A6C34878D82A}">
                    <a16:rowId xmlns:a16="http://schemas.microsoft.com/office/drawing/2014/main" val="452262457"/>
                  </a:ext>
                </a:extLst>
              </a:tr>
              <a:tr h="498763">
                <a:tc>
                  <a:txBody>
                    <a:bodyPr/>
                    <a:lstStyle/>
                    <a:p>
                      <a:pPr>
                        <a:spcAft>
                          <a:spcPts val="0"/>
                        </a:spcAft>
                      </a:pPr>
                      <a:r>
                        <a:rPr lang="es-GT" sz="1100">
                          <a:effectLst/>
                        </a:rPr>
                        <a:t>Doble Monósomico</a:t>
                      </a:r>
                      <a:endParaRPr lang="es-GT" sz="1100">
                        <a:effectLst/>
                        <a:latin typeface="Arial" panose="020B0604020202020204" pitchFamily="34" charset="0"/>
                        <a:ea typeface="Times New Roman" panose="02020603050405020304" pitchFamily="18" charset="0"/>
                        <a:cs typeface="Times New Roman" panose="02020603050405020304" pitchFamily="18" charset="0"/>
                      </a:endParaRPr>
                    </a:p>
                  </a:txBody>
                  <a:tcPr marL="44450" marR="44450" marT="0" marB="0"/>
                </a:tc>
                <a:tc>
                  <a:txBody>
                    <a:bodyPr/>
                    <a:lstStyle/>
                    <a:p>
                      <a:pPr>
                        <a:spcAft>
                          <a:spcPts val="0"/>
                        </a:spcAft>
                      </a:pPr>
                      <a:r>
                        <a:rPr lang="es-GT" sz="1100">
                          <a:effectLst/>
                        </a:rPr>
                        <a:t>2X-1-1</a:t>
                      </a:r>
                      <a:endParaRPr lang="es-GT" sz="1100">
                        <a:effectLst/>
                        <a:latin typeface="Arial" panose="020B0604020202020204" pitchFamily="34" charset="0"/>
                        <a:ea typeface="Times New Roman" panose="02020603050405020304" pitchFamily="18" charset="0"/>
                        <a:cs typeface="Times New Roman" panose="02020603050405020304" pitchFamily="18" charset="0"/>
                      </a:endParaRPr>
                    </a:p>
                  </a:txBody>
                  <a:tcPr marL="44450" marR="44450" marT="0" marB="0"/>
                </a:tc>
                <a:tc>
                  <a:txBody>
                    <a:bodyPr/>
                    <a:lstStyle/>
                    <a:p>
                      <a:pPr>
                        <a:spcAft>
                          <a:spcPts val="0"/>
                        </a:spcAft>
                      </a:pPr>
                      <a:r>
                        <a:rPr lang="es-GT" sz="1100">
                          <a:effectLst/>
                        </a:rPr>
                        <a:t>(AB) (AC)</a:t>
                      </a:r>
                      <a:endParaRPr lang="es-GT" sz="1100">
                        <a:effectLst/>
                        <a:latin typeface="Arial" panose="020B0604020202020204" pitchFamily="34" charset="0"/>
                        <a:ea typeface="Times New Roman" panose="02020603050405020304" pitchFamily="18" charset="0"/>
                        <a:cs typeface="Times New Roman" panose="02020603050405020304" pitchFamily="18" charset="0"/>
                      </a:endParaRPr>
                    </a:p>
                  </a:txBody>
                  <a:tcPr marL="44450" marR="44450" marT="0" marB="0"/>
                </a:tc>
                <a:extLst>
                  <a:ext uri="{0D108BD9-81ED-4DB2-BD59-A6C34878D82A}">
                    <a16:rowId xmlns:a16="http://schemas.microsoft.com/office/drawing/2014/main" val="420867094"/>
                  </a:ext>
                </a:extLst>
              </a:tr>
              <a:tr h="498763">
                <a:tc>
                  <a:txBody>
                    <a:bodyPr/>
                    <a:lstStyle/>
                    <a:p>
                      <a:pPr>
                        <a:spcAft>
                          <a:spcPts val="0"/>
                        </a:spcAft>
                      </a:pPr>
                      <a:r>
                        <a:rPr lang="es-GT" sz="1100">
                          <a:effectLst/>
                        </a:rPr>
                        <a:t>Trisómico</a:t>
                      </a:r>
                      <a:endParaRPr lang="es-GT" sz="1100">
                        <a:effectLst/>
                        <a:latin typeface="Arial" panose="020B0604020202020204" pitchFamily="34" charset="0"/>
                        <a:ea typeface="Times New Roman" panose="02020603050405020304" pitchFamily="18" charset="0"/>
                        <a:cs typeface="Times New Roman" panose="02020603050405020304" pitchFamily="18" charset="0"/>
                      </a:endParaRPr>
                    </a:p>
                  </a:txBody>
                  <a:tcPr marL="44450" marR="44450" marT="0" marB="0"/>
                </a:tc>
                <a:tc>
                  <a:txBody>
                    <a:bodyPr/>
                    <a:lstStyle/>
                    <a:p>
                      <a:pPr>
                        <a:spcAft>
                          <a:spcPts val="0"/>
                        </a:spcAft>
                      </a:pPr>
                      <a:r>
                        <a:rPr lang="es-GT" sz="1100">
                          <a:effectLst/>
                        </a:rPr>
                        <a:t>2X+1</a:t>
                      </a:r>
                      <a:endParaRPr lang="es-GT" sz="1100">
                        <a:effectLst/>
                        <a:latin typeface="Arial" panose="020B0604020202020204" pitchFamily="34" charset="0"/>
                        <a:ea typeface="Times New Roman" panose="02020603050405020304" pitchFamily="18" charset="0"/>
                        <a:cs typeface="Times New Roman" panose="02020603050405020304" pitchFamily="18" charset="0"/>
                      </a:endParaRPr>
                    </a:p>
                  </a:txBody>
                  <a:tcPr marL="44450" marR="44450" marT="0" marB="0"/>
                </a:tc>
                <a:tc>
                  <a:txBody>
                    <a:bodyPr/>
                    <a:lstStyle/>
                    <a:p>
                      <a:pPr>
                        <a:spcAft>
                          <a:spcPts val="0"/>
                        </a:spcAft>
                      </a:pPr>
                      <a:r>
                        <a:rPr lang="es-GT" sz="1100">
                          <a:effectLst/>
                        </a:rPr>
                        <a:t>(ABC) (ABC) (C )</a:t>
                      </a:r>
                      <a:endParaRPr lang="es-GT" sz="1100">
                        <a:effectLst/>
                        <a:latin typeface="Arial" panose="020B0604020202020204" pitchFamily="34" charset="0"/>
                        <a:ea typeface="Times New Roman" panose="02020603050405020304" pitchFamily="18" charset="0"/>
                        <a:cs typeface="Times New Roman" panose="02020603050405020304" pitchFamily="18" charset="0"/>
                      </a:endParaRPr>
                    </a:p>
                  </a:txBody>
                  <a:tcPr marL="44450" marR="44450" marT="0" marB="0"/>
                </a:tc>
                <a:extLst>
                  <a:ext uri="{0D108BD9-81ED-4DB2-BD59-A6C34878D82A}">
                    <a16:rowId xmlns:a16="http://schemas.microsoft.com/office/drawing/2014/main" val="2031102278"/>
                  </a:ext>
                </a:extLst>
              </a:tr>
              <a:tr h="498763">
                <a:tc>
                  <a:txBody>
                    <a:bodyPr/>
                    <a:lstStyle/>
                    <a:p>
                      <a:pPr>
                        <a:spcAft>
                          <a:spcPts val="0"/>
                        </a:spcAft>
                      </a:pPr>
                      <a:r>
                        <a:rPr lang="es-GT" sz="1100">
                          <a:effectLst/>
                        </a:rPr>
                        <a:t>Doble Trisómico</a:t>
                      </a:r>
                      <a:endParaRPr lang="es-GT" sz="1100">
                        <a:effectLst/>
                        <a:latin typeface="Arial" panose="020B0604020202020204" pitchFamily="34" charset="0"/>
                        <a:ea typeface="Times New Roman" panose="02020603050405020304" pitchFamily="18" charset="0"/>
                        <a:cs typeface="Times New Roman" panose="02020603050405020304" pitchFamily="18" charset="0"/>
                      </a:endParaRPr>
                    </a:p>
                  </a:txBody>
                  <a:tcPr marL="44450" marR="44450" marT="0" marB="0"/>
                </a:tc>
                <a:tc>
                  <a:txBody>
                    <a:bodyPr/>
                    <a:lstStyle/>
                    <a:p>
                      <a:pPr>
                        <a:spcAft>
                          <a:spcPts val="0"/>
                        </a:spcAft>
                      </a:pPr>
                      <a:r>
                        <a:rPr lang="es-GT" sz="1100">
                          <a:effectLst/>
                        </a:rPr>
                        <a:t>2X+1+1</a:t>
                      </a:r>
                      <a:endParaRPr lang="es-GT" sz="1100">
                        <a:effectLst/>
                        <a:latin typeface="Arial" panose="020B0604020202020204" pitchFamily="34" charset="0"/>
                        <a:ea typeface="Times New Roman" panose="02020603050405020304" pitchFamily="18" charset="0"/>
                        <a:cs typeface="Times New Roman" panose="02020603050405020304" pitchFamily="18" charset="0"/>
                      </a:endParaRPr>
                    </a:p>
                  </a:txBody>
                  <a:tcPr marL="44450" marR="44450" marT="0" marB="0"/>
                </a:tc>
                <a:tc>
                  <a:txBody>
                    <a:bodyPr/>
                    <a:lstStyle/>
                    <a:p>
                      <a:pPr>
                        <a:spcAft>
                          <a:spcPts val="0"/>
                        </a:spcAft>
                      </a:pPr>
                      <a:r>
                        <a:rPr lang="es-GT" sz="1100">
                          <a:effectLst/>
                        </a:rPr>
                        <a:t>(ABC) (ABC) (A) (B)</a:t>
                      </a:r>
                      <a:endParaRPr lang="es-GT" sz="1100">
                        <a:effectLst/>
                        <a:latin typeface="Arial" panose="020B0604020202020204" pitchFamily="34" charset="0"/>
                        <a:ea typeface="Times New Roman" panose="02020603050405020304" pitchFamily="18" charset="0"/>
                        <a:cs typeface="Times New Roman" panose="02020603050405020304" pitchFamily="18" charset="0"/>
                      </a:endParaRPr>
                    </a:p>
                  </a:txBody>
                  <a:tcPr marL="44450" marR="44450" marT="0" marB="0"/>
                </a:tc>
                <a:extLst>
                  <a:ext uri="{0D108BD9-81ED-4DB2-BD59-A6C34878D82A}">
                    <a16:rowId xmlns:a16="http://schemas.microsoft.com/office/drawing/2014/main" val="1676643662"/>
                  </a:ext>
                </a:extLst>
              </a:tr>
              <a:tr h="498763">
                <a:tc>
                  <a:txBody>
                    <a:bodyPr/>
                    <a:lstStyle/>
                    <a:p>
                      <a:pPr>
                        <a:spcAft>
                          <a:spcPts val="0"/>
                        </a:spcAft>
                      </a:pPr>
                      <a:r>
                        <a:rPr lang="es-GT" sz="1100">
                          <a:effectLst/>
                        </a:rPr>
                        <a:t>Tetrasómico</a:t>
                      </a:r>
                      <a:endParaRPr lang="es-GT" sz="1100">
                        <a:effectLst/>
                        <a:latin typeface="Arial" panose="020B0604020202020204" pitchFamily="34" charset="0"/>
                        <a:ea typeface="Times New Roman" panose="02020603050405020304" pitchFamily="18" charset="0"/>
                        <a:cs typeface="Times New Roman" panose="02020603050405020304" pitchFamily="18" charset="0"/>
                      </a:endParaRPr>
                    </a:p>
                  </a:txBody>
                  <a:tcPr marL="44450" marR="44450" marT="0" marB="0"/>
                </a:tc>
                <a:tc>
                  <a:txBody>
                    <a:bodyPr/>
                    <a:lstStyle/>
                    <a:p>
                      <a:pPr>
                        <a:spcAft>
                          <a:spcPts val="0"/>
                        </a:spcAft>
                      </a:pPr>
                      <a:r>
                        <a:rPr lang="es-GT" sz="1100">
                          <a:effectLst/>
                        </a:rPr>
                        <a:t>2X + 2</a:t>
                      </a:r>
                      <a:endParaRPr lang="es-GT" sz="1100">
                        <a:effectLst/>
                        <a:latin typeface="Arial" panose="020B0604020202020204" pitchFamily="34" charset="0"/>
                        <a:ea typeface="Times New Roman" panose="02020603050405020304" pitchFamily="18" charset="0"/>
                        <a:cs typeface="Times New Roman" panose="02020603050405020304" pitchFamily="18" charset="0"/>
                      </a:endParaRPr>
                    </a:p>
                  </a:txBody>
                  <a:tcPr marL="44450" marR="44450" marT="0" marB="0"/>
                </a:tc>
                <a:tc>
                  <a:txBody>
                    <a:bodyPr/>
                    <a:lstStyle/>
                    <a:p>
                      <a:pPr>
                        <a:spcAft>
                          <a:spcPts val="0"/>
                        </a:spcAft>
                      </a:pPr>
                      <a:r>
                        <a:rPr lang="es-GT" sz="1100">
                          <a:effectLst/>
                        </a:rPr>
                        <a:t>(ABC) (ABC) (A) (A)</a:t>
                      </a:r>
                      <a:endParaRPr lang="es-GT" sz="1100">
                        <a:effectLst/>
                        <a:latin typeface="Arial" panose="020B0604020202020204" pitchFamily="34" charset="0"/>
                        <a:ea typeface="Times New Roman" panose="02020603050405020304" pitchFamily="18" charset="0"/>
                        <a:cs typeface="Times New Roman" panose="02020603050405020304" pitchFamily="18" charset="0"/>
                      </a:endParaRPr>
                    </a:p>
                  </a:txBody>
                  <a:tcPr marL="44450" marR="44450" marT="0" marB="0"/>
                </a:tc>
                <a:extLst>
                  <a:ext uri="{0D108BD9-81ED-4DB2-BD59-A6C34878D82A}">
                    <a16:rowId xmlns:a16="http://schemas.microsoft.com/office/drawing/2014/main" val="3013935028"/>
                  </a:ext>
                </a:extLst>
              </a:tr>
              <a:tr h="498763">
                <a:tc>
                  <a:txBody>
                    <a:bodyPr/>
                    <a:lstStyle/>
                    <a:p>
                      <a:pPr>
                        <a:spcAft>
                          <a:spcPts val="0"/>
                        </a:spcAft>
                      </a:pPr>
                      <a:r>
                        <a:rPr lang="es-GT" sz="1100">
                          <a:effectLst/>
                        </a:rPr>
                        <a:t>Monosómico, trisómico</a:t>
                      </a:r>
                      <a:endParaRPr lang="es-GT" sz="1100">
                        <a:effectLst/>
                        <a:latin typeface="Arial" panose="020B0604020202020204" pitchFamily="34" charset="0"/>
                        <a:ea typeface="Times New Roman" panose="02020603050405020304" pitchFamily="18" charset="0"/>
                        <a:cs typeface="Times New Roman" panose="02020603050405020304" pitchFamily="18" charset="0"/>
                      </a:endParaRPr>
                    </a:p>
                  </a:txBody>
                  <a:tcPr marL="44450" marR="44450" marT="0" marB="0"/>
                </a:tc>
                <a:tc>
                  <a:txBody>
                    <a:bodyPr/>
                    <a:lstStyle/>
                    <a:p>
                      <a:pPr>
                        <a:spcAft>
                          <a:spcPts val="0"/>
                        </a:spcAft>
                      </a:pPr>
                      <a:r>
                        <a:rPr lang="es-GT" sz="1100">
                          <a:effectLst/>
                        </a:rPr>
                        <a:t>2X  - 1 + 1</a:t>
                      </a:r>
                      <a:endParaRPr lang="es-GT" sz="1100">
                        <a:effectLst/>
                        <a:latin typeface="Arial" panose="020B0604020202020204" pitchFamily="34" charset="0"/>
                        <a:ea typeface="Times New Roman" panose="02020603050405020304" pitchFamily="18" charset="0"/>
                        <a:cs typeface="Times New Roman" panose="02020603050405020304" pitchFamily="18" charset="0"/>
                      </a:endParaRPr>
                    </a:p>
                  </a:txBody>
                  <a:tcPr marL="44450" marR="44450" marT="0" marB="0"/>
                </a:tc>
                <a:tc>
                  <a:txBody>
                    <a:bodyPr/>
                    <a:lstStyle/>
                    <a:p>
                      <a:pPr>
                        <a:spcAft>
                          <a:spcPts val="0"/>
                        </a:spcAft>
                      </a:pPr>
                      <a:r>
                        <a:rPr lang="es-GT" sz="1100" dirty="0">
                          <a:effectLst/>
                        </a:rPr>
                        <a:t>(ABC) (A), (AB)</a:t>
                      </a:r>
                      <a:endParaRPr lang="es-GT"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4450" marR="44450" marT="0" marB="0"/>
                </a:tc>
                <a:extLst>
                  <a:ext uri="{0D108BD9-81ED-4DB2-BD59-A6C34878D82A}">
                    <a16:rowId xmlns:a16="http://schemas.microsoft.com/office/drawing/2014/main" val="404688940"/>
                  </a:ext>
                </a:extLst>
              </a:tr>
            </a:tbl>
          </a:graphicData>
        </a:graphic>
      </p:graphicFrame>
      <p:sp>
        <p:nvSpPr>
          <p:cNvPr id="5" name="Rectangle 1"/>
          <p:cNvSpPr>
            <a:spLocks noChangeArrowheads="1"/>
          </p:cNvSpPr>
          <p:nvPr/>
        </p:nvSpPr>
        <p:spPr bwMode="auto">
          <a:xfrm>
            <a:off x="2438401" y="520175"/>
            <a:ext cx="10552981" cy="5386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eaLnBrk="0" fontAlgn="base" hangingPunct="0">
              <a:spcBef>
                <a:spcPct val="0"/>
              </a:spcBef>
              <a:spcAft>
                <a:spcPct val="0"/>
              </a:spcAft>
            </a:pPr>
            <a:r>
              <a:rPr lang="es-GT" altLang="es-GT" sz="1100" b="1" dirty="0">
                <a:latin typeface="Arial" panose="020B0604020202020204" pitchFamily="34" charset="0"/>
                <a:ea typeface="Times New Roman" panose="02020603050405020304" pitchFamily="18" charset="0"/>
                <a:cs typeface="Arial" panose="020B0604020202020204" pitchFamily="34" charset="0"/>
              </a:rPr>
              <a:t>Cuadro 9:</a:t>
            </a:r>
            <a:r>
              <a:rPr lang="es-GT" altLang="es-GT" sz="1100" dirty="0">
                <a:latin typeface="Arial" panose="020B0604020202020204" pitchFamily="34" charset="0"/>
                <a:ea typeface="Times New Roman" panose="02020603050405020304" pitchFamily="18" charset="0"/>
                <a:cs typeface="Arial" panose="020B0604020202020204" pitchFamily="34" charset="0"/>
              </a:rPr>
              <a:t> Terminología utilizada para nombrar a los </a:t>
            </a:r>
            <a:r>
              <a:rPr lang="es-GT" altLang="es-GT" sz="1100" dirty="0" err="1">
                <a:latin typeface="Arial" panose="020B0604020202020204" pitchFamily="34" charset="0"/>
                <a:ea typeface="Times New Roman" panose="02020603050405020304" pitchFamily="18" charset="0"/>
                <a:cs typeface="Arial" panose="020B0604020202020204" pitchFamily="34" charset="0"/>
              </a:rPr>
              <a:t>aneuploides</a:t>
            </a:r>
            <a:r>
              <a:rPr lang="es-GT" altLang="es-GT" sz="1100" dirty="0">
                <a:latin typeface="Arial" panose="020B0604020202020204" pitchFamily="34" charset="0"/>
                <a:ea typeface="Times New Roman" panose="02020603050405020304" pitchFamily="18" charset="0"/>
                <a:cs typeface="Arial" panose="020B0604020202020204" pitchFamily="34" charset="0"/>
              </a:rPr>
              <a:t>.  Tomado de </a:t>
            </a:r>
            <a:r>
              <a:rPr lang="es-GT" altLang="es-GT" sz="1100" dirty="0" err="1">
                <a:latin typeface="Arial" panose="020B0604020202020204" pitchFamily="34" charset="0"/>
                <a:ea typeface="Times New Roman" panose="02020603050405020304" pitchFamily="18" charset="0"/>
                <a:cs typeface="Arial" panose="020B0604020202020204" pitchFamily="34" charset="0"/>
              </a:rPr>
              <a:t>Allard</a:t>
            </a:r>
            <a:r>
              <a:rPr lang="es-GT" altLang="es-GT" sz="1100" dirty="0">
                <a:latin typeface="Arial" panose="020B0604020202020204" pitchFamily="34" charset="0"/>
                <a:ea typeface="Times New Roman" panose="02020603050405020304" pitchFamily="18" charset="0"/>
                <a:cs typeface="Arial" panose="020B0604020202020204" pitchFamily="34" charset="0"/>
              </a:rPr>
              <a:t> 1,971.</a:t>
            </a:r>
            <a:endParaRPr lang="es-GT" altLang="es-GT" sz="800" dirty="0"/>
          </a:p>
          <a:p>
            <a:pPr eaLnBrk="0" fontAlgn="base" hangingPunct="0">
              <a:spcBef>
                <a:spcPct val="0"/>
              </a:spcBef>
              <a:spcAft>
                <a:spcPct val="0"/>
              </a:spcAft>
            </a:pPr>
            <a:endParaRPr lang="es-GT" altLang="es-GT" dirty="0">
              <a:latin typeface="Arial" panose="020B0604020202020204" pitchFamily="34" charset="0"/>
            </a:endParaRPr>
          </a:p>
        </p:txBody>
      </p:sp>
    </p:spTree>
    <p:extLst>
      <p:ext uri="{BB962C8B-B14F-4D97-AF65-F5344CB8AC3E}">
        <p14:creationId xmlns:p14="http://schemas.microsoft.com/office/powerpoint/2010/main" val="1915312208"/>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6 Título"/>
          <p:cNvSpPr>
            <a:spLocks noGrp="1"/>
          </p:cNvSpPr>
          <p:nvPr>
            <p:ph sz="half" idx="1"/>
          </p:nvPr>
        </p:nvSpPr>
        <p:spPr>
          <a:xfrm>
            <a:off x="2132669" y="975048"/>
            <a:ext cx="7919400" cy="4968552"/>
          </a:xfrm>
        </p:spPr>
        <p:txBody>
          <a:bodyPr>
            <a:noAutofit/>
          </a:bodyPr>
          <a:lstStyle/>
          <a:p>
            <a:pPr lvl="0" algn="just">
              <a:buClr>
                <a:srgbClr val="FF0000"/>
              </a:buClr>
              <a:buFont typeface="Wingdings" panose="05000000000000000000" pitchFamily="2" charset="2"/>
              <a:buChar char="q"/>
            </a:pPr>
            <a:endParaRPr lang="es-GT" sz="800" b="1" dirty="0"/>
          </a:p>
          <a:p>
            <a:pPr lvl="0" algn="just">
              <a:buClr>
                <a:srgbClr val="FF0000"/>
              </a:buClr>
              <a:buFont typeface="Wingdings" panose="05000000000000000000" pitchFamily="2" charset="2"/>
              <a:buChar char="q"/>
            </a:pPr>
            <a:r>
              <a:rPr lang="es-GT" sz="2000" dirty="0"/>
              <a:t>Se usa para indicar situaciones en las cuales existen uno o varios juegos de cromosomas </a:t>
            </a:r>
            <a:r>
              <a:rPr lang="es-GT" sz="2000" dirty="0"/>
              <a:t>enteros. </a:t>
            </a:r>
          </a:p>
          <a:p>
            <a:pPr lvl="0" algn="just">
              <a:buClr>
                <a:srgbClr val="FF0000"/>
              </a:buClr>
              <a:buFont typeface="Wingdings" panose="05000000000000000000" pitchFamily="2" charset="2"/>
              <a:buChar char="q"/>
            </a:pPr>
            <a:endParaRPr lang="es-GT" sz="800" b="1" dirty="0"/>
          </a:p>
          <a:p>
            <a:pPr lvl="0" algn="just">
              <a:buClr>
                <a:srgbClr val="FF0000"/>
              </a:buClr>
              <a:buFont typeface="Wingdings" panose="05000000000000000000" pitchFamily="2" charset="2"/>
              <a:buChar char="q"/>
            </a:pPr>
            <a:r>
              <a:rPr lang="es-GT" sz="2000" dirty="0"/>
              <a:t>Se cree que surgen de accidentes en meiosis al formar gametos sin reducir de </a:t>
            </a:r>
            <a:r>
              <a:rPr lang="es-GT" sz="2000" dirty="0"/>
              <a:t>2n </a:t>
            </a:r>
            <a:r>
              <a:rPr lang="es-GT" sz="2000" dirty="0"/>
              <a:t>a </a:t>
            </a:r>
            <a:r>
              <a:rPr lang="es-GT" sz="2000" dirty="0"/>
              <a:t>n.</a:t>
            </a:r>
          </a:p>
          <a:p>
            <a:pPr marL="0" indent="0" algn="just">
              <a:buClr>
                <a:srgbClr val="FF0000"/>
              </a:buClr>
              <a:buNone/>
            </a:pPr>
            <a:endParaRPr lang="es-GT" sz="2000" dirty="0"/>
          </a:p>
          <a:p>
            <a:pPr lvl="0" algn="just">
              <a:buClr>
                <a:srgbClr val="FF0000"/>
              </a:buClr>
              <a:buFont typeface="Wingdings" panose="05000000000000000000" pitchFamily="2" charset="2"/>
              <a:buChar char="q"/>
            </a:pPr>
            <a:endParaRPr lang="es-GT" sz="800" dirty="0"/>
          </a:p>
          <a:p>
            <a:pPr lvl="1" algn="just">
              <a:buClr>
                <a:srgbClr val="FF0000"/>
              </a:buClr>
              <a:buFont typeface="Wingdings" panose="05000000000000000000" pitchFamily="2" charset="2"/>
              <a:buChar char="v"/>
            </a:pPr>
            <a:r>
              <a:rPr lang="es-GT" sz="1800" dirty="0"/>
              <a:t>Un </a:t>
            </a:r>
            <a:r>
              <a:rPr lang="es-GT" sz="1800" dirty="0" err="1"/>
              <a:t>monoploide</a:t>
            </a:r>
            <a:r>
              <a:rPr lang="es-GT" sz="1800" dirty="0"/>
              <a:t> se </a:t>
            </a:r>
            <a:r>
              <a:rPr lang="es-GT" sz="1800" dirty="0"/>
              <a:t>representa por </a:t>
            </a:r>
            <a:r>
              <a:rPr lang="es-GT" sz="1800" dirty="0"/>
              <a:t>X= </a:t>
            </a:r>
            <a:r>
              <a:rPr lang="es-GT" sz="1800" dirty="0"/>
              <a:t>(ABC</a:t>
            </a:r>
            <a:r>
              <a:rPr lang="es-GT" sz="1800" dirty="0"/>
              <a:t>)</a:t>
            </a:r>
            <a:endParaRPr lang="es-GT" sz="1800" dirty="0"/>
          </a:p>
          <a:p>
            <a:pPr lvl="1" algn="just">
              <a:buClr>
                <a:srgbClr val="FF0000"/>
              </a:buClr>
              <a:buFont typeface="Wingdings" panose="05000000000000000000" pitchFamily="2" charset="2"/>
              <a:buChar char="v"/>
            </a:pPr>
            <a:r>
              <a:rPr lang="es-GT" sz="1800" dirty="0" err="1"/>
              <a:t>Triploides</a:t>
            </a:r>
            <a:r>
              <a:rPr lang="es-GT" sz="1800" dirty="0"/>
              <a:t>: 3X (ABC) (ABC) (</a:t>
            </a:r>
            <a:r>
              <a:rPr lang="es-GT" sz="1800" dirty="0"/>
              <a:t>ABC), tres </a:t>
            </a:r>
            <a:r>
              <a:rPr lang="es-GT" sz="1800" dirty="0"/>
              <a:t>juegos completos</a:t>
            </a:r>
          </a:p>
          <a:p>
            <a:pPr lvl="1" algn="just">
              <a:buClr>
                <a:srgbClr val="FF0000"/>
              </a:buClr>
              <a:buFont typeface="Wingdings" panose="05000000000000000000" pitchFamily="2" charset="2"/>
              <a:buChar char="v"/>
            </a:pPr>
            <a:r>
              <a:rPr lang="es-GT" sz="1800" dirty="0" err="1"/>
              <a:t>Tetraploide</a:t>
            </a:r>
            <a:r>
              <a:rPr lang="es-GT" sz="1800" dirty="0"/>
              <a:t>: 4X (ABC) (ABC) (ABC) (ABC)</a:t>
            </a:r>
          </a:p>
          <a:p>
            <a:pPr lvl="0" algn="just">
              <a:buClr>
                <a:srgbClr val="FF0000"/>
              </a:buClr>
              <a:buFont typeface="Wingdings" panose="05000000000000000000" pitchFamily="2" charset="2"/>
              <a:buChar char="q"/>
            </a:pPr>
            <a:endParaRPr lang="es-GT" sz="2000" dirty="0"/>
          </a:p>
          <a:p>
            <a:pPr lvl="0" algn="just">
              <a:buClr>
                <a:srgbClr val="FF0000"/>
              </a:buClr>
              <a:buFont typeface="Wingdings" panose="05000000000000000000" pitchFamily="2" charset="2"/>
              <a:buChar char="q"/>
            </a:pPr>
            <a:endParaRPr lang="es-GT" sz="2000" b="1" dirty="0"/>
          </a:p>
          <a:p>
            <a:pPr marL="0" indent="0" algn="just">
              <a:buClr>
                <a:srgbClr val="FF0000"/>
              </a:buClr>
              <a:buNone/>
            </a:pPr>
            <a:endParaRPr lang="es-GT" sz="2000" b="1" dirty="0"/>
          </a:p>
          <a:p>
            <a:pPr lvl="1" algn="just">
              <a:buClr>
                <a:srgbClr val="FF0000"/>
              </a:buClr>
              <a:buFont typeface="Wingdings" panose="05000000000000000000" pitchFamily="2" charset="2"/>
              <a:buChar char="v"/>
            </a:pPr>
            <a:endParaRPr lang="es-GT" sz="1800" dirty="0"/>
          </a:p>
          <a:p>
            <a:pPr lvl="0" algn="just">
              <a:buClr>
                <a:srgbClr val="FF0000"/>
              </a:buClr>
              <a:buFont typeface="Wingdings" panose="05000000000000000000" pitchFamily="2" charset="2"/>
              <a:buChar char="q"/>
            </a:pPr>
            <a:endParaRPr lang="es-GT" sz="2000" b="1" dirty="0"/>
          </a:p>
          <a:p>
            <a:pPr lvl="0" algn="just">
              <a:buClr>
                <a:srgbClr val="FF0000"/>
              </a:buClr>
              <a:buFont typeface="Wingdings" panose="05000000000000000000" pitchFamily="2" charset="2"/>
              <a:buChar char="q"/>
            </a:pPr>
            <a:endParaRPr lang="es-GT" sz="2000" b="1" dirty="0"/>
          </a:p>
          <a:p>
            <a:pPr marL="0" indent="0" algn="just">
              <a:buClr>
                <a:srgbClr val="FF0000"/>
              </a:buClr>
              <a:buNone/>
            </a:pPr>
            <a:endParaRPr lang="es-GT" sz="2000" dirty="0"/>
          </a:p>
          <a:p>
            <a:pPr lvl="0" algn="just">
              <a:buClr>
                <a:srgbClr val="FF0000"/>
              </a:buClr>
              <a:buFont typeface="Wingdings" panose="05000000000000000000" pitchFamily="2" charset="2"/>
              <a:buChar char="q"/>
            </a:pPr>
            <a:endParaRPr lang="es-GT" sz="1800" dirty="0"/>
          </a:p>
          <a:p>
            <a:pPr lvl="0" algn="just">
              <a:buClr>
                <a:srgbClr val="FF0000"/>
              </a:buClr>
              <a:buFont typeface="Wingdings" panose="05000000000000000000" pitchFamily="2" charset="2"/>
              <a:buChar char="q"/>
            </a:pPr>
            <a:endParaRPr lang="es-GT" sz="1800" dirty="0"/>
          </a:p>
          <a:p>
            <a:pPr lvl="0" algn="just">
              <a:buClr>
                <a:srgbClr val="FF0000"/>
              </a:buClr>
              <a:buFont typeface="Wingdings" panose="05000000000000000000" pitchFamily="2" charset="2"/>
              <a:buChar char="q"/>
            </a:pPr>
            <a:endParaRPr lang="es-GT" sz="1800" dirty="0"/>
          </a:p>
          <a:p>
            <a:pPr lvl="0" algn="just">
              <a:buClr>
                <a:srgbClr val="FF0000"/>
              </a:buClr>
              <a:buFont typeface="Wingdings" panose="05000000000000000000" pitchFamily="2" charset="2"/>
              <a:buChar char="q"/>
            </a:pPr>
            <a:endParaRPr lang="es-GT" sz="800" dirty="0"/>
          </a:p>
          <a:p>
            <a:pPr lvl="0" algn="just">
              <a:buClr>
                <a:srgbClr val="FF0000"/>
              </a:buClr>
              <a:buFont typeface="Wingdings" panose="05000000000000000000" pitchFamily="2" charset="2"/>
              <a:buChar char="q"/>
            </a:pPr>
            <a:endParaRPr lang="es-GT" sz="1800" dirty="0"/>
          </a:p>
          <a:p>
            <a:pPr lvl="0" algn="just">
              <a:buClr>
                <a:srgbClr val="FF0000"/>
              </a:buClr>
              <a:buFont typeface="Wingdings" panose="05000000000000000000" pitchFamily="2" charset="2"/>
              <a:buChar char="q"/>
            </a:pPr>
            <a:endParaRPr lang="es-GT" sz="1400" dirty="0"/>
          </a:p>
          <a:p>
            <a:pPr marL="0" indent="0" algn="just">
              <a:buClr>
                <a:srgbClr val="FF0000"/>
              </a:buClr>
              <a:buNone/>
            </a:pPr>
            <a:endParaRPr lang="es-GT" sz="800" dirty="0"/>
          </a:p>
          <a:p>
            <a:pPr lvl="1" algn="just">
              <a:buClr>
                <a:srgbClr val="FF0000"/>
              </a:buClr>
              <a:buFont typeface="Wingdings" panose="05000000000000000000" pitchFamily="2" charset="2"/>
              <a:buChar char="v"/>
            </a:pPr>
            <a:endParaRPr lang="es-GT" sz="1400" dirty="0"/>
          </a:p>
          <a:p>
            <a:pPr lvl="0" algn="just">
              <a:buClr>
                <a:srgbClr val="0070C0"/>
              </a:buClr>
              <a:buFont typeface="Wingdings" panose="05000000000000000000" pitchFamily="2" charset="2"/>
              <a:buChar char="q"/>
            </a:pPr>
            <a:endParaRPr lang="es-GT" sz="1800" dirty="0"/>
          </a:p>
          <a:p>
            <a:pPr lvl="0" algn="just">
              <a:buClr>
                <a:srgbClr val="0070C0"/>
              </a:buClr>
              <a:buFont typeface="Wingdings" panose="05000000000000000000" pitchFamily="2" charset="2"/>
              <a:buChar char="q"/>
            </a:pPr>
            <a:endParaRPr lang="es-GT" sz="1800" b="1" dirty="0"/>
          </a:p>
          <a:p>
            <a:pPr lvl="0" algn="just">
              <a:buClr>
                <a:srgbClr val="0070C0"/>
              </a:buClr>
              <a:buFont typeface="Wingdings" panose="05000000000000000000" pitchFamily="2" charset="2"/>
              <a:buChar char="q"/>
            </a:pPr>
            <a:endParaRPr lang="es-GT" sz="1800" b="1" dirty="0"/>
          </a:p>
          <a:p>
            <a:pPr lvl="0" algn="just">
              <a:buClr>
                <a:srgbClr val="0070C0"/>
              </a:buClr>
              <a:buFont typeface="Wingdings" panose="05000000000000000000" pitchFamily="2" charset="2"/>
              <a:buChar char="q"/>
            </a:pPr>
            <a:endParaRPr lang="es-GT" sz="1800" b="1" dirty="0"/>
          </a:p>
          <a:p>
            <a:pPr lvl="0" algn="just">
              <a:buClr>
                <a:srgbClr val="0070C0"/>
              </a:buClr>
              <a:buFont typeface="Wingdings" panose="05000000000000000000" pitchFamily="2" charset="2"/>
              <a:buChar char="q"/>
            </a:pPr>
            <a:endParaRPr lang="es-GT" sz="1800" b="1" dirty="0"/>
          </a:p>
          <a:p>
            <a:pPr lvl="0" algn="just">
              <a:buClr>
                <a:schemeClr val="accent3"/>
              </a:buClr>
              <a:buFont typeface="Wingdings" pitchFamily="2" charset="2"/>
              <a:buChar char="q"/>
            </a:pPr>
            <a:endParaRPr lang="es-GT" sz="1800" dirty="0"/>
          </a:p>
          <a:p>
            <a:pPr lvl="0" algn="just">
              <a:buClr>
                <a:schemeClr val="accent3"/>
              </a:buClr>
              <a:buFont typeface="Wingdings" pitchFamily="2" charset="2"/>
              <a:buChar char="q"/>
            </a:pPr>
            <a:endParaRPr lang="es-GT" sz="1800" dirty="0"/>
          </a:p>
          <a:p>
            <a:pPr lvl="0" algn="just">
              <a:buClr>
                <a:schemeClr val="accent3"/>
              </a:buClr>
              <a:buFont typeface="Wingdings" pitchFamily="2" charset="2"/>
              <a:buChar char="q"/>
            </a:pPr>
            <a:endParaRPr lang="es-GT" sz="1200" dirty="0"/>
          </a:p>
          <a:p>
            <a:pPr lvl="2">
              <a:buClr>
                <a:schemeClr val="accent3"/>
              </a:buClr>
              <a:buFont typeface="Wingdings" pitchFamily="2" charset="2"/>
              <a:buChar char="§"/>
            </a:pPr>
            <a:endParaRPr lang="es-GT" sz="1200" dirty="0"/>
          </a:p>
          <a:p>
            <a:pPr lvl="2">
              <a:buClr>
                <a:schemeClr val="accent3"/>
              </a:buClr>
              <a:buFont typeface="Wingdings" pitchFamily="2" charset="2"/>
              <a:buChar char="§"/>
            </a:pPr>
            <a:endParaRPr lang="es-GT" sz="1200" dirty="0"/>
          </a:p>
          <a:p>
            <a:pPr lvl="2">
              <a:buClr>
                <a:schemeClr val="accent3"/>
              </a:buClr>
              <a:buFont typeface="Wingdings" pitchFamily="2" charset="2"/>
              <a:buChar char="§"/>
            </a:pPr>
            <a:endParaRPr lang="es-GT" sz="1200" dirty="0"/>
          </a:p>
          <a:p>
            <a:pPr lvl="2">
              <a:buClr>
                <a:schemeClr val="accent3"/>
              </a:buClr>
              <a:buFont typeface="Wingdings" pitchFamily="2" charset="2"/>
              <a:buChar char="§"/>
            </a:pPr>
            <a:endParaRPr lang="es-GT" sz="1200" dirty="0"/>
          </a:p>
          <a:p>
            <a:pPr lvl="2">
              <a:buClr>
                <a:schemeClr val="accent3"/>
              </a:buClr>
              <a:buFont typeface="Wingdings" pitchFamily="2" charset="2"/>
              <a:buChar char="§"/>
            </a:pPr>
            <a:endParaRPr lang="es-GT" sz="1200" dirty="0"/>
          </a:p>
          <a:p>
            <a:pPr lvl="2">
              <a:buClr>
                <a:schemeClr val="accent3"/>
              </a:buClr>
              <a:buFont typeface="Wingdings" pitchFamily="2" charset="2"/>
              <a:buChar char="§"/>
            </a:pPr>
            <a:endParaRPr lang="es-GT" sz="1200" dirty="0"/>
          </a:p>
          <a:p>
            <a:pPr lvl="2">
              <a:buClr>
                <a:schemeClr val="accent3"/>
              </a:buClr>
              <a:buFont typeface="Wingdings" pitchFamily="2" charset="2"/>
              <a:buChar char="§"/>
            </a:pPr>
            <a:endParaRPr lang="es-GT" sz="1200" dirty="0"/>
          </a:p>
          <a:p>
            <a:pPr lvl="2">
              <a:buClr>
                <a:schemeClr val="accent3"/>
              </a:buClr>
              <a:buFont typeface="Wingdings" pitchFamily="2" charset="2"/>
              <a:buChar char="§"/>
            </a:pPr>
            <a:endParaRPr lang="es-GT" sz="1200" dirty="0"/>
          </a:p>
          <a:p>
            <a:pPr lvl="2">
              <a:buClr>
                <a:schemeClr val="accent3"/>
              </a:buClr>
              <a:buFont typeface="Wingdings" pitchFamily="2" charset="2"/>
              <a:buChar char="§"/>
            </a:pPr>
            <a:endParaRPr lang="es-GT" sz="1200" dirty="0"/>
          </a:p>
          <a:p>
            <a:pPr lvl="2">
              <a:buClr>
                <a:schemeClr val="accent3"/>
              </a:buClr>
              <a:buFont typeface="Wingdings" pitchFamily="2" charset="2"/>
              <a:buChar char="§"/>
            </a:pPr>
            <a:endParaRPr lang="es-GT" sz="1200" dirty="0"/>
          </a:p>
          <a:p>
            <a:pPr lvl="2">
              <a:buClr>
                <a:schemeClr val="accent3"/>
              </a:buClr>
              <a:buFont typeface="Wingdings" pitchFamily="2" charset="2"/>
              <a:buChar char="§"/>
            </a:pPr>
            <a:endParaRPr lang="es-GT" sz="1200" dirty="0"/>
          </a:p>
          <a:p>
            <a:pPr lvl="2">
              <a:buClr>
                <a:schemeClr val="accent3"/>
              </a:buClr>
              <a:buFont typeface="Wingdings" pitchFamily="2" charset="2"/>
              <a:buChar char="§"/>
            </a:pPr>
            <a:endParaRPr lang="es-GT" sz="1200" dirty="0"/>
          </a:p>
          <a:p>
            <a:pPr lvl="2">
              <a:buClr>
                <a:schemeClr val="accent3"/>
              </a:buClr>
              <a:buFont typeface="Wingdings" pitchFamily="2" charset="2"/>
              <a:buChar char="§"/>
            </a:pPr>
            <a:endParaRPr lang="es-GT" sz="1200" dirty="0"/>
          </a:p>
          <a:p>
            <a:pPr lvl="1">
              <a:buClr>
                <a:schemeClr val="accent3"/>
              </a:buClr>
              <a:buFont typeface="Wingdings" pitchFamily="2" charset="2"/>
              <a:buChar char="§"/>
            </a:pPr>
            <a:endParaRPr lang="es-GT" sz="1600" dirty="0"/>
          </a:p>
          <a:p>
            <a:pPr lvl="1">
              <a:buClr>
                <a:schemeClr val="accent3"/>
              </a:buClr>
              <a:buFont typeface="Wingdings" pitchFamily="2" charset="2"/>
              <a:buChar char="§"/>
            </a:pPr>
            <a:endParaRPr lang="es-GT" sz="1000" u="sng" dirty="0"/>
          </a:p>
          <a:p>
            <a:pPr lvl="1">
              <a:buClr>
                <a:schemeClr val="accent3"/>
              </a:buClr>
              <a:buFont typeface="Wingdings" pitchFamily="2" charset="2"/>
              <a:buChar char="§"/>
            </a:pPr>
            <a:endParaRPr lang="es-GT" sz="1000" u="sng" dirty="0"/>
          </a:p>
          <a:p>
            <a:pPr lvl="1">
              <a:buClr>
                <a:schemeClr val="accent3"/>
              </a:buClr>
              <a:buFont typeface="Wingdings" pitchFamily="2" charset="2"/>
              <a:buChar char="§"/>
            </a:pPr>
            <a:endParaRPr lang="es-GT" sz="1400" u="sng" dirty="0"/>
          </a:p>
          <a:p>
            <a:pPr lvl="1">
              <a:buClr>
                <a:schemeClr val="accent3"/>
              </a:buClr>
              <a:buFont typeface="Wingdings" pitchFamily="2" charset="2"/>
              <a:buChar char="§"/>
            </a:pPr>
            <a:endParaRPr lang="es-GT" sz="1400" u="sng" dirty="0"/>
          </a:p>
        </p:txBody>
      </p:sp>
      <p:sp>
        <p:nvSpPr>
          <p:cNvPr id="4" name="AutoShape 8" descr="Resultado de imagen para tomate podrido"/>
          <p:cNvSpPr>
            <a:spLocks noChangeAspect="1" noChangeArrowheads="1"/>
          </p:cNvSpPr>
          <p:nvPr/>
        </p:nvSpPr>
        <p:spPr bwMode="auto">
          <a:xfrm>
            <a:off x="1679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GT" dirty="0"/>
          </a:p>
        </p:txBody>
      </p:sp>
      <p:sp>
        <p:nvSpPr>
          <p:cNvPr id="12" name="11 Rectángulo"/>
          <p:cNvSpPr/>
          <p:nvPr/>
        </p:nvSpPr>
        <p:spPr>
          <a:xfrm>
            <a:off x="1516742" y="0"/>
            <a:ext cx="9151257" cy="914400"/>
          </a:xfrm>
          <a:prstGeom prst="rect">
            <a:avLst/>
          </a:prstGeom>
          <a:solidFill>
            <a:srgbClr val="00B0F0">
              <a:alpha val="77000"/>
            </a:srgbClr>
          </a:solidFill>
          <a:ln>
            <a:solidFill>
              <a:srgbClr val="00B0F0"/>
            </a:solidFill>
          </a:ln>
        </p:spPr>
        <p:style>
          <a:lnRef idx="1">
            <a:schemeClr val="accent3"/>
          </a:lnRef>
          <a:fillRef idx="3">
            <a:schemeClr val="accent3"/>
          </a:fillRef>
          <a:effectRef idx="2">
            <a:schemeClr val="accent3"/>
          </a:effectRef>
          <a:fontRef idx="minor">
            <a:schemeClr val="lt1"/>
          </a:fontRef>
        </p:style>
        <p:txBody>
          <a:bodyPr rtlCol="0" anchor="ctr"/>
          <a:lstStyle/>
          <a:p>
            <a:pPr algn="ctr"/>
            <a:r>
              <a:rPr lang="es-GT" sz="2800" b="1" dirty="0">
                <a:solidFill>
                  <a:srgbClr val="002060"/>
                </a:solidFill>
              </a:rPr>
              <a:t>c2. </a:t>
            </a:r>
            <a:r>
              <a:rPr lang="es-GT" sz="2800" b="1" dirty="0" err="1">
                <a:solidFill>
                  <a:srgbClr val="002060"/>
                </a:solidFill>
              </a:rPr>
              <a:t>Euploidía</a:t>
            </a:r>
            <a:endParaRPr lang="es-GT" sz="2800" b="1" dirty="0">
              <a:solidFill>
                <a:srgbClr val="002060"/>
              </a:solidFill>
            </a:endParaRPr>
          </a:p>
        </p:txBody>
      </p:sp>
      <p:cxnSp>
        <p:nvCxnSpPr>
          <p:cNvPr id="7" name="6 Conector recto"/>
          <p:cNvCxnSpPr/>
          <p:nvPr/>
        </p:nvCxnSpPr>
        <p:spPr>
          <a:xfrm>
            <a:off x="1524001" y="6324600"/>
            <a:ext cx="9148556" cy="0"/>
          </a:xfrm>
          <a:prstGeom prst="line">
            <a:avLst/>
          </a:prstGeom>
          <a:ln>
            <a:solidFill>
              <a:srgbClr val="002060"/>
            </a:solidFill>
          </a:ln>
        </p:spPr>
        <p:style>
          <a:lnRef idx="3">
            <a:schemeClr val="accent2"/>
          </a:lnRef>
          <a:fillRef idx="0">
            <a:schemeClr val="accent2"/>
          </a:fillRef>
          <a:effectRef idx="2">
            <a:schemeClr val="accent2"/>
          </a:effectRef>
          <a:fontRef idx="minor">
            <a:schemeClr val="tx1"/>
          </a:fontRef>
        </p:style>
      </p:cxnSp>
    </p:spTree>
    <p:extLst>
      <p:ext uri="{BB962C8B-B14F-4D97-AF65-F5344CB8AC3E}">
        <p14:creationId xmlns:p14="http://schemas.microsoft.com/office/powerpoint/2010/main" val="1743283806"/>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6 Título"/>
          <p:cNvSpPr>
            <a:spLocks noGrp="1"/>
          </p:cNvSpPr>
          <p:nvPr>
            <p:ph sz="half" idx="1"/>
          </p:nvPr>
        </p:nvSpPr>
        <p:spPr>
          <a:xfrm>
            <a:off x="2132669" y="975048"/>
            <a:ext cx="7919400" cy="4968552"/>
          </a:xfrm>
        </p:spPr>
        <p:txBody>
          <a:bodyPr>
            <a:noAutofit/>
          </a:bodyPr>
          <a:lstStyle/>
          <a:p>
            <a:pPr lvl="0" algn="just">
              <a:buClr>
                <a:srgbClr val="FF0000"/>
              </a:buClr>
              <a:buFont typeface="Wingdings" panose="05000000000000000000" pitchFamily="2" charset="2"/>
              <a:buChar char="q"/>
            </a:pPr>
            <a:endParaRPr lang="es-GT" sz="800" b="1" dirty="0"/>
          </a:p>
          <a:p>
            <a:pPr marL="0" indent="0" algn="just">
              <a:buClr>
                <a:srgbClr val="FF0000"/>
              </a:buClr>
              <a:buNone/>
            </a:pPr>
            <a:r>
              <a:rPr lang="es-GT" sz="2400" dirty="0"/>
              <a:t>Se acepta que la mutación es la base de la evolución. En el amplio sentido los genes son producto de las mutaciones, que incluyen cambios en los pares de bases, duplicaciones, inserciones, inversiones, </a:t>
            </a:r>
            <a:r>
              <a:rPr lang="es-GT" sz="2400" dirty="0" err="1"/>
              <a:t>deleciones</a:t>
            </a:r>
            <a:r>
              <a:rPr lang="es-GT" sz="2400" dirty="0"/>
              <a:t>, </a:t>
            </a:r>
            <a:r>
              <a:rPr lang="es-GT" sz="2400" dirty="0" err="1"/>
              <a:t>traslocaciones</a:t>
            </a:r>
            <a:r>
              <a:rPr lang="es-GT" sz="2400" dirty="0"/>
              <a:t>, adiciones  y duplicaciones.  Indica </a:t>
            </a:r>
            <a:r>
              <a:rPr lang="es-GT" sz="2400" dirty="0" err="1"/>
              <a:t>Micke</a:t>
            </a:r>
            <a:r>
              <a:rPr lang="es-GT" sz="2400" dirty="0"/>
              <a:t>, 1,995 que las mutaciones ocurren en la naturaleza por influencias de agentes químicos y físicos dando como resultado principal  errores en la replicación del ADN</a:t>
            </a:r>
            <a:endParaRPr lang="es-GT" sz="2400" dirty="0"/>
          </a:p>
          <a:p>
            <a:pPr lvl="0" algn="just">
              <a:buClr>
                <a:srgbClr val="FF0000"/>
              </a:buClr>
              <a:buFont typeface="Wingdings" panose="05000000000000000000" pitchFamily="2" charset="2"/>
              <a:buChar char="q"/>
            </a:pPr>
            <a:endParaRPr lang="es-GT" sz="1800" dirty="0"/>
          </a:p>
          <a:p>
            <a:pPr lvl="0" algn="just">
              <a:buClr>
                <a:srgbClr val="FF0000"/>
              </a:buClr>
              <a:buFont typeface="Wingdings" panose="05000000000000000000" pitchFamily="2" charset="2"/>
              <a:buChar char="q"/>
            </a:pPr>
            <a:endParaRPr lang="es-GT" sz="1800" dirty="0"/>
          </a:p>
          <a:p>
            <a:pPr lvl="0" algn="just">
              <a:buClr>
                <a:srgbClr val="FF0000"/>
              </a:buClr>
              <a:buFont typeface="Wingdings" panose="05000000000000000000" pitchFamily="2" charset="2"/>
              <a:buChar char="q"/>
            </a:pPr>
            <a:endParaRPr lang="es-GT" sz="1800" dirty="0"/>
          </a:p>
          <a:p>
            <a:pPr lvl="0" algn="just">
              <a:buClr>
                <a:srgbClr val="FF0000"/>
              </a:buClr>
              <a:buFont typeface="Wingdings" panose="05000000000000000000" pitchFamily="2" charset="2"/>
              <a:buChar char="q"/>
            </a:pPr>
            <a:endParaRPr lang="es-GT" sz="800" dirty="0"/>
          </a:p>
          <a:p>
            <a:pPr lvl="0" algn="just">
              <a:buClr>
                <a:srgbClr val="FF0000"/>
              </a:buClr>
              <a:buFont typeface="Wingdings" panose="05000000000000000000" pitchFamily="2" charset="2"/>
              <a:buChar char="q"/>
            </a:pPr>
            <a:endParaRPr lang="es-GT" sz="1800" dirty="0"/>
          </a:p>
          <a:p>
            <a:pPr lvl="0" algn="just">
              <a:buClr>
                <a:srgbClr val="FF0000"/>
              </a:buClr>
              <a:buFont typeface="Wingdings" panose="05000000000000000000" pitchFamily="2" charset="2"/>
              <a:buChar char="q"/>
            </a:pPr>
            <a:endParaRPr lang="es-GT" sz="1400" dirty="0"/>
          </a:p>
          <a:p>
            <a:pPr marL="0" indent="0" algn="just">
              <a:buClr>
                <a:srgbClr val="FF0000"/>
              </a:buClr>
              <a:buNone/>
            </a:pPr>
            <a:endParaRPr lang="es-GT" sz="800" dirty="0"/>
          </a:p>
          <a:p>
            <a:pPr lvl="1" algn="just">
              <a:buClr>
                <a:srgbClr val="FF0000"/>
              </a:buClr>
              <a:buFont typeface="Wingdings" panose="05000000000000000000" pitchFamily="2" charset="2"/>
              <a:buChar char="v"/>
            </a:pPr>
            <a:endParaRPr lang="es-GT" sz="1400" dirty="0"/>
          </a:p>
          <a:p>
            <a:pPr lvl="0" algn="just">
              <a:buClr>
                <a:srgbClr val="0070C0"/>
              </a:buClr>
              <a:buFont typeface="Wingdings" panose="05000000000000000000" pitchFamily="2" charset="2"/>
              <a:buChar char="q"/>
            </a:pPr>
            <a:endParaRPr lang="es-GT" sz="1800" dirty="0"/>
          </a:p>
          <a:p>
            <a:pPr lvl="0" algn="just">
              <a:buClr>
                <a:srgbClr val="0070C0"/>
              </a:buClr>
              <a:buFont typeface="Wingdings" panose="05000000000000000000" pitchFamily="2" charset="2"/>
              <a:buChar char="q"/>
            </a:pPr>
            <a:endParaRPr lang="es-GT" sz="1800" b="1" dirty="0"/>
          </a:p>
          <a:p>
            <a:pPr lvl="0" algn="just">
              <a:buClr>
                <a:srgbClr val="0070C0"/>
              </a:buClr>
              <a:buFont typeface="Wingdings" panose="05000000000000000000" pitchFamily="2" charset="2"/>
              <a:buChar char="q"/>
            </a:pPr>
            <a:endParaRPr lang="es-GT" sz="1800" b="1" dirty="0"/>
          </a:p>
          <a:p>
            <a:pPr lvl="0" algn="just">
              <a:buClr>
                <a:srgbClr val="0070C0"/>
              </a:buClr>
              <a:buFont typeface="Wingdings" panose="05000000000000000000" pitchFamily="2" charset="2"/>
              <a:buChar char="q"/>
            </a:pPr>
            <a:endParaRPr lang="es-GT" sz="1800" b="1" dirty="0"/>
          </a:p>
          <a:p>
            <a:pPr lvl="0" algn="just">
              <a:buClr>
                <a:srgbClr val="0070C0"/>
              </a:buClr>
              <a:buFont typeface="Wingdings" panose="05000000000000000000" pitchFamily="2" charset="2"/>
              <a:buChar char="q"/>
            </a:pPr>
            <a:endParaRPr lang="es-GT" sz="1800" b="1" dirty="0"/>
          </a:p>
          <a:p>
            <a:pPr lvl="0" algn="just">
              <a:buClr>
                <a:schemeClr val="accent3"/>
              </a:buClr>
              <a:buFont typeface="Wingdings" pitchFamily="2" charset="2"/>
              <a:buChar char="q"/>
            </a:pPr>
            <a:endParaRPr lang="es-GT" sz="1800" dirty="0"/>
          </a:p>
          <a:p>
            <a:pPr lvl="0" algn="just">
              <a:buClr>
                <a:schemeClr val="accent3"/>
              </a:buClr>
              <a:buFont typeface="Wingdings" pitchFamily="2" charset="2"/>
              <a:buChar char="q"/>
            </a:pPr>
            <a:endParaRPr lang="es-GT" sz="1800" dirty="0"/>
          </a:p>
          <a:p>
            <a:pPr lvl="0" algn="just">
              <a:buClr>
                <a:schemeClr val="accent3"/>
              </a:buClr>
              <a:buFont typeface="Wingdings" pitchFamily="2" charset="2"/>
              <a:buChar char="q"/>
            </a:pPr>
            <a:endParaRPr lang="es-GT" sz="1200" dirty="0"/>
          </a:p>
          <a:p>
            <a:pPr lvl="2">
              <a:buClr>
                <a:schemeClr val="accent3"/>
              </a:buClr>
              <a:buFont typeface="Wingdings" pitchFamily="2" charset="2"/>
              <a:buChar char="§"/>
            </a:pPr>
            <a:endParaRPr lang="es-GT" sz="1200" dirty="0"/>
          </a:p>
          <a:p>
            <a:pPr lvl="2">
              <a:buClr>
                <a:schemeClr val="accent3"/>
              </a:buClr>
              <a:buFont typeface="Wingdings" pitchFamily="2" charset="2"/>
              <a:buChar char="§"/>
            </a:pPr>
            <a:endParaRPr lang="es-GT" sz="1200" dirty="0"/>
          </a:p>
          <a:p>
            <a:pPr lvl="2">
              <a:buClr>
                <a:schemeClr val="accent3"/>
              </a:buClr>
              <a:buFont typeface="Wingdings" pitchFamily="2" charset="2"/>
              <a:buChar char="§"/>
            </a:pPr>
            <a:endParaRPr lang="es-GT" sz="1200" dirty="0"/>
          </a:p>
          <a:p>
            <a:pPr lvl="2">
              <a:buClr>
                <a:schemeClr val="accent3"/>
              </a:buClr>
              <a:buFont typeface="Wingdings" pitchFamily="2" charset="2"/>
              <a:buChar char="§"/>
            </a:pPr>
            <a:endParaRPr lang="es-GT" sz="1200" dirty="0"/>
          </a:p>
          <a:p>
            <a:pPr lvl="2">
              <a:buClr>
                <a:schemeClr val="accent3"/>
              </a:buClr>
              <a:buFont typeface="Wingdings" pitchFamily="2" charset="2"/>
              <a:buChar char="§"/>
            </a:pPr>
            <a:endParaRPr lang="es-GT" sz="1200" dirty="0"/>
          </a:p>
          <a:p>
            <a:pPr lvl="2">
              <a:buClr>
                <a:schemeClr val="accent3"/>
              </a:buClr>
              <a:buFont typeface="Wingdings" pitchFamily="2" charset="2"/>
              <a:buChar char="§"/>
            </a:pPr>
            <a:endParaRPr lang="es-GT" sz="1200" dirty="0"/>
          </a:p>
          <a:p>
            <a:pPr lvl="2">
              <a:buClr>
                <a:schemeClr val="accent3"/>
              </a:buClr>
              <a:buFont typeface="Wingdings" pitchFamily="2" charset="2"/>
              <a:buChar char="§"/>
            </a:pPr>
            <a:endParaRPr lang="es-GT" sz="1200" dirty="0"/>
          </a:p>
          <a:p>
            <a:pPr lvl="2">
              <a:buClr>
                <a:schemeClr val="accent3"/>
              </a:buClr>
              <a:buFont typeface="Wingdings" pitchFamily="2" charset="2"/>
              <a:buChar char="§"/>
            </a:pPr>
            <a:endParaRPr lang="es-GT" sz="1200" dirty="0"/>
          </a:p>
          <a:p>
            <a:pPr lvl="2">
              <a:buClr>
                <a:schemeClr val="accent3"/>
              </a:buClr>
              <a:buFont typeface="Wingdings" pitchFamily="2" charset="2"/>
              <a:buChar char="§"/>
            </a:pPr>
            <a:endParaRPr lang="es-GT" sz="1200" dirty="0"/>
          </a:p>
          <a:p>
            <a:pPr lvl="2">
              <a:buClr>
                <a:schemeClr val="accent3"/>
              </a:buClr>
              <a:buFont typeface="Wingdings" pitchFamily="2" charset="2"/>
              <a:buChar char="§"/>
            </a:pPr>
            <a:endParaRPr lang="es-GT" sz="1200" dirty="0"/>
          </a:p>
          <a:p>
            <a:pPr lvl="2">
              <a:buClr>
                <a:schemeClr val="accent3"/>
              </a:buClr>
              <a:buFont typeface="Wingdings" pitchFamily="2" charset="2"/>
              <a:buChar char="§"/>
            </a:pPr>
            <a:endParaRPr lang="es-GT" sz="1200" dirty="0"/>
          </a:p>
          <a:p>
            <a:pPr lvl="2">
              <a:buClr>
                <a:schemeClr val="accent3"/>
              </a:buClr>
              <a:buFont typeface="Wingdings" pitchFamily="2" charset="2"/>
              <a:buChar char="§"/>
            </a:pPr>
            <a:endParaRPr lang="es-GT" sz="1200" dirty="0"/>
          </a:p>
          <a:p>
            <a:pPr lvl="2">
              <a:buClr>
                <a:schemeClr val="accent3"/>
              </a:buClr>
              <a:buFont typeface="Wingdings" pitchFamily="2" charset="2"/>
              <a:buChar char="§"/>
            </a:pPr>
            <a:endParaRPr lang="es-GT" sz="1200" dirty="0"/>
          </a:p>
          <a:p>
            <a:pPr lvl="1">
              <a:buClr>
                <a:schemeClr val="accent3"/>
              </a:buClr>
              <a:buFont typeface="Wingdings" pitchFamily="2" charset="2"/>
              <a:buChar char="§"/>
            </a:pPr>
            <a:endParaRPr lang="es-GT" sz="1600" dirty="0"/>
          </a:p>
          <a:p>
            <a:pPr lvl="1">
              <a:buClr>
                <a:schemeClr val="accent3"/>
              </a:buClr>
              <a:buFont typeface="Wingdings" pitchFamily="2" charset="2"/>
              <a:buChar char="§"/>
            </a:pPr>
            <a:endParaRPr lang="es-GT" sz="1000" u="sng" dirty="0"/>
          </a:p>
          <a:p>
            <a:pPr lvl="1">
              <a:buClr>
                <a:schemeClr val="accent3"/>
              </a:buClr>
              <a:buFont typeface="Wingdings" pitchFamily="2" charset="2"/>
              <a:buChar char="§"/>
            </a:pPr>
            <a:endParaRPr lang="es-GT" sz="1000" u="sng" dirty="0"/>
          </a:p>
          <a:p>
            <a:pPr lvl="1">
              <a:buClr>
                <a:schemeClr val="accent3"/>
              </a:buClr>
              <a:buFont typeface="Wingdings" pitchFamily="2" charset="2"/>
              <a:buChar char="§"/>
            </a:pPr>
            <a:endParaRPr lang="es-GT" sz="1400" u="sng" dirty="0"/>
          </a:p>
          <a:p>
            <a:pPr lvl="1">
              <a:buClr>
                <a:schemeClr val="accent3"/>
              </a:buClr>
              <a:buFont typeface="Wingdings" pitchFamily="2" charset="2"/>
              <a:buChar char="§"/>
            </a:pPr>
            <a:endParaRPr lang="es-GT" sz="1400" u="sng" dirty="0"/>
          </a:p>
        </p:txBody>
      </p:sp>
      <p:sp>
        <p:nvSpPr>
          <p:cNvPr id="4" name="AutoShape 8" descr="Resultado de imagen para tomate podrido"/>
          <p:cNvSpPr>
            <a:spLocks noChangeAspect="1" noChangeArrowheads="1"/>
          </p:cNvSpPr>
          <p:nvPr/>
        </p:nvSpPr>
        <p:spPr bwMode="auto">
          <a:xfrm>
            <a:off x="1679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GT" dirty="0"/>
          </a:p>
        </p:txBody>
      </p:sp>
      <p:sp>
        <p:nvSpPr>
          <p:cNvPr id="12" name="11 Rectángulo"/>
          <p:cNvSpPr/>
          <p:nvPr/>
        </p:nvSpPr>
        <p:spPr>
          <a:xfrm>
            <a:off x="1516742" y="0"/>
            <a:ext cx="9151257" cy="914400"/>
          </a:xfrm>
          <a:prstGeom prst="rect">
            <a:avLst/>
          </a:prstGeom>
          <a:solidFill>
            <a:srgbClr val="00B0F0">
              <a:alpha val="77000"/>
            </a:srgbClr>
          </a:solidFill>
          <a:ln>
            <a:solidFill>
              <a:srgbClr val="00B0F0"/>
            </a:solidFill>
          </a:ln>
        </p:spPr>
        <p:style>
          <a:lnRef idx="1">
            <a:schemeClr val="accent3"/>
          </a:lnRef>
          <a:fillRef idx="3">
            <a:schemeClr val="accent3"/>
          </a:fillRef>
          <a:effectRef idx="2">
            <a:schemeClr val="accent3"/>
          </a:effectRef>
          <a:fontRef idx="minor">
            <a:schemeClr val="lt1"/>
          </a:fontRef>
        </p:style>
        <p:txBody>
          <a:bodyPr rtlCol="0" anchor="ctr"/>
          <a:lstStyle/>
          <a:p>
            <a:pPr algn="ctr"/>
            <a:r>
              <a:rPr lang="es-GT" sz="2800" b="1" dirty="0">
                <a:solidFill>
                  <a:srgbClr val="002060"/>
                </a:solidFill>
              </a:rPr>
              <a:t>d. Mutación</a:t>
            </a:r>
            <a:endParaRPr lang="es-GT" sz="2800" b="1" dirty="0">
              <a:solidFill>
                <a:srgbClr val="002060"/>
              </a:solidFill>
            </a:endParaRPr>
          </a:p>
        </p:txBody>
      </p:sp>
      <p:cxnSp>
        <p:nvCxnSpPr>
          <p:cNvPr id="7" name="6 Conector recto"/>
          <p:cNvCxnSpPr/>
          <p:nvPr/>
        </p:nvCxnSpPr>
        <p:spPr>
          <a:xfrm>
            <a:off x="1524001" y="6324600"/>
            <a:ext cx="9148556" cy="0"/>
          </a:xfrm>
          <a:prstGeom prst="line">
            <a:avLst/>
          </a:prstGeom>
          <a:ln>
            <a:solidFill>
              <a:srgbClr val="002060"/>
            </a:solidFill>
          </a:ln>
        </p:spPr>
        <p:style>
          <a:lnRef idx="3">
            <a:schemeClr val="accent2"/>
          </a:lnRef>
          <a:fillRef idx="0">
            <a:schemeClr val="accent2"/>
          </a:fillRef>
          <a:effectRef idx="2">
            <a:schemeClr val="accent2"/>
          </a:effectRef>
          <a:fontRef idx="minor">
            <a:schemeClr val="tx1"/>
          </a:fontRef>
        </p:style>
      </p:cxnSp>
    </p:spTree>
    <p:extLst>
      <p:ext uri="{BB962C8B-B14F-4D97-AF65-F5344CB8AC3E}">
        <p14:creationId xmlns:p14="http://schemas.microsoft.com/office/powerpoint/2010/main" val="1786939851"/>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5"/>
            <a:ext cx="10515600" cy="781287"/>
          </a:xfrm>
        </p:spPr>
        <p:txBody>
          <a:bodyPr/>
          <a:lstStyle/>
          <a:p>
            <a:r>
              <a:rPr lang="es-GT" dirty="0" smtClean="0"/>
              <a:t>…Mutaciones</a:t>
            </a:r>
            <a:endParaRPr lang="es-GT" dirty="0"/>
          </a:p>
        </p:txBody>
      </p:sp>
      <p:sp>
        <p:nvSpPr>
          <p:cNvPr id="3" name="Marcador de contenido 2"/>
          <p:cNvSpPr>
            <a:spLocks noGrp="1"/>
          </p:cNvSpPr>
          <p:nvPr>
            <p:ph idx="1"/>
          </p:nvPr>
        </p:nvSpPr>
        <p:spPr>
          <a:xfrm>
            <a:off x="1981200" y="1460310"/>
            <a:ext cx="8229600" cy="5169091"/>
          </a:xfrm>
        </p:spPr>
        <p:txBody>
          <a:bodyPr>
            <a:normAutofit fontScale="62500" lnSpcReduction="20000"/>
          </a:bodyPr>
          <a:lstStyle/>
          <a:p>
            <a:pPr marL="0" indent="0">
              <a:buNone/>
            </a:pPr>
            <a:r>
              <a:rPr lang="es-GT" b="1" dirty="0"/>
              <a:t>De Vries </a:t>
            </a:r>
            <a:r>
              <a:rPr lang="es-GT" dirty="0"/>
              <a:t>1901 describió las mutaciones como cambios bruscos en el material genético que afecta la herencia a las plantas y animales. Las mutaciones de acuerdo a los cambios que ocasiona pueden clasificarse como sigue:</a:t>
            </a:r>
          </a:p>
          <a:p>
            <a:pPr marL="0" indent="0">
              <a:buNone/>
            </a:pPr>
            <a:endParaRPr lang="es-GT" dirty="0"/>
          </a:p>
          <a:p>
            <a:pPr marL="0" indent="0">
              <a:buNone/>
            </a:pPr>
            <a:r>
              <a:rPr lang="es-GT" sz="3600" b="1" dirty="0"/>
              <a:t>De punto o puntuales: </a:t>
            </a:r>
            <a:r>
              <a:rPr lang="es-GT" dirty="0"/>
              <a:t>las que afectan pequeñas regiones en los cromosomas ocasionando cambios de una o dos </a:t>
            </a:r>
            <a:r>
              <a:rPr lang="es-GT" dirty="0" smtClean="0"/>
              <a:t>bases. Eje</a:t>
            </a:r>
            <a:r>
              <a:rPr lang="es-GT" dirty="0"/>
              <a:t>: Secuencia original: sustitución, adición y </a:t>
            </a:r>
            <a:r>
              <a:rPr lang="es-GT" dirty="0" err="1"/>
              <a:t>deleción</a:t>
            </a:r>
            <a:r>
              <a:rPr lang="es-GT" dirty="0"/>
              <a:t> de bases nitrogenadas</a:t>
            </a:r>
            <a:r>
              <a:rPr lang="es-GT" dirty="0" smtClean="0"/>
              <a:t>.</a:t>
            </a:r>
          </a:p>
          <a:p>
            <a:pPr marL="0" indent="0">
              <a:buNone/>
            </a:pPr>
            <a:endParaRPr lang="es-GT" sz="3600" b="1" dirty="0"/>
          </a:p>
          <a:p>
            <a:pPr marL="0" indent="0">
              <a:buNone/>
            </a:pPr>
            <a:r>
              <a:rPr lang="es-GT" sz="3600" b="1" dirty="0" err="1"/>
              <a:t>Cromosomales</a:t>
            </a:r>
            <a:r>
              <a:rPr lang="es-GT" sz="3600" b="1" dirty="0"/>
              <a:t> </a:t>
            </a:r>
            <a:r>
              <a:rPr lang="es-GT" sz="3600" b="1" dirty="0"/>
              <a:t>o Aberraciones:</a:t>
            </a:r>
          </a:p>
          <a:p>
            <a:pPr marL="0" indent="0">
              <a:buNone/>
            </a:pPr>
            <a:endParaRPr lang="es-GT" dirty="0"/>
          </a:p>
          <a:p>
            <a:r>
              <a:rPr lang="es-GT" dirty="0"/>
              <a:t> Afectan porciones o piezas más grandes en el cromosoma.</a:t>
            </a:r>
          </a:p>
          <a:p>
            <a:endParaRPr lang="es-GT" dirty="0"/>
          </a:p>
          <a:p>
            <a:r>
              <a:rPr lang="es-GT" dirty="0"/>
              <a:t>1.  Duplicación</a:t>
            </a:r>
          </a:p>
          <a:p>
            <a:r>
              <a:rPr lang="es-GT" dirty="0"/>
              <a:t>2.  Deficiencia</a:t>
            </a:r>
          </a:p>
          <a:p>
            <a:r>
              <a:rPr lang="es-GT" dirty="0"/>
              <a:t>3.  Inversión</a:t>
            </a:r>
          </a:p>
          <a:p>
            <a:r>
              <a:rPr lang="es-GT" dirty="0"/>
              <a:t>4.  Tras locación: Traslado de una parte de un cromosoma a otro cromosoma.</a:t>
            </a:r>
          </a:p>
          <a:p>
            <a:pPr marL="0" indent="0">
              <a:buNone/>
            </a:pPr>
            <a:endParaRPr lang="es-GT" dirty="0"/>
          </a:p>
          <a:p>
            <a:pPr marL="0" indent="0">
              <a:buNone/>
            </a:pPr>
            <a:endParaRPr lang="es-GT" dirty="0"/>
          </a:p>
          <a:p>
            <a:endParaRPr lang="es-GT" dirty="0"/>
          </a:p>
        </p:txBody>
      </p:sp>
    </p:spTree>
    <p:extLst>
      <p:ext uri="{BB962C8B-B14F-4D97-AF65-F5344CB8AC3E}">
        <p14:creationId xmlns:p14="http://schemas.microsoft.com/office/powerpoint/2010/main" val="1668680464"/>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GT" sz="3600" b="1" dirty="0"/>
              <a:t>Uso de las mutaciones inducidas</a:t>
            </a:r>
            <a:endParaRPr lang="es-GT" sz="3600" b="1" dirty="0"/>
          </a:p>
        </p:txBody>
      </p:sp>
      <p:sp>
        <p:nvSpPr>
          <p:cNvPr id="3" name="Marcador de contenido 2"/>
          <p:cNvSpPr>
            <a:spLocks noGrp="1"/>
          </p:cNvSpPr>
          <p:nvPr>
            <p:ph idx="1"/>
          </p:nvPr>
        </p:nvSpPr>
        <p:spPr>
          <a:xfrm>
            <a:off x="1981200" y="1417639"/>
            <a:ext cx="8229600" cy="4708526"/>
          </a:xfrm>
        </p:spPr>
        <p:txBody>
          <a:bodyPr>
            <a:normAutofit/>
          </a:bodyPr>
          <a:lstStyle/>
          <a:p>
            <a:r>
              <a:rPr lang="es-GT" b="1" dirty="0"/>
              <a:t>MUTACIONES Y EL MEJORAMIENTO GENÉTICO:</a:t>
            </a:r>
          </a:p>
          <a:p>
            <a:r>
              <a:rPr lang="es-GT" dirty="0" smtClean="0"/>
              <a:t>El </a:t>
            </a:r>
            <a:r>
              <a:rPr lang="es-GT" dirty="0"/>
              <a:t>interés por las mutaciones inducidas para el mejoramiento genético, se inició con Müller 1927 cuando el pudo inducir mutación en </a:t>
            </a:r>
            <a:r>
              <a:rPr lang="es-GT" i="1" u="sng" dirty="0"/>
              <a:t>Drosophila</a:t>
            </a:r>
            <a:r>
              <a:rPr lang="es-GT" dirty="0"/>
              <a:t> usando rayos “X”.</a:t>
            </a:r>
          </a:p>
          <a:p>
            <a:pPr marL="0" indent="0">
              <a:buNone/>
            </a:pPr>
            <a:r>
              <a:rPr lang="es-GT" dirty="0"/>
              <a:t> </a:t>
            </a:r>
          </a:p>
          <a:p>
            <a:r>
              <a:rPr lang="es-GT" dirty="0"/>
              <a:t>Existen dos tipos de agentes muta génicos: las radiaciones y los químicos, sin embargo, con ambos </a:t>
            </a:r>
            <a:r>
              <a:rPr lang="es-GT" dirty="0" err="1"/>
              <a:t>mutagénicos</a:t>
            </a:r>
            <a:r>
              <a:rPr lang="es-GT" dirty="0"/>
              <a:t> los resultados son impredecibles, proporción 800 </a:t>
            </a:r>
            <a:r>
              <a:rPr lang="es-GT" dirty="0" err="1"/>
              <a:t>mut</a:t>
            </a:r>
            <a:r>
              <a:rPr lang="es-GT" dirty="0"/>
              <a:t>. </a:t>
            </a:r>
            <a:r>
              <a:rPr lang="es-GT" dirty="0" err="1"/>
              <a:t>desf</a:t>
            </a:r>
            <a:r>
              <a:rPr lang="es-GT" dirty="0"/>
              <a:t>/1 favorable y la gran son recesivas.</a:t>
            </a:r>
          </a:p>
          <a:p>
            <a:endParaRPr lang="es-GT" b="1" dirty="0"/>
          </a:p>
          <a:p>
            <a:endParaRPr lang="es-GT" dirty="0"/>
          </a:p>
        </p:txBody>
      </p:sp>
    </p:spTree>
    <p:extLst>
      <p:ext uri="{BB962C8B-B14F-4D97-AF65-F5344CB8AC3E}">
        <p14:creationId xmlns:p14="http://schemas.microsoft.com/office/powerpoint/2010/main" val="4063792439"/>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6 Título"/>
          <p:cNvSpPr>
            <a:spLocks noGrp="1"/>
          </p:cNvSpPr>
          <p:nvPr>
            <p:ph sz="half" idx="1"/>
          </p:nvPr>
        </p:nvSpPr>
        <p:spPr>
          <a:xfrm>
            <a:off x="2132669" y="975048"/>
            <a:ext cx="7919400" cy="4968552"/>
          </a:xfrm>
        </p:spPr>
        <p:txBody>
          <a:bodyPr>
            <a:noAutofit/>
          </a:bodyPr>
          <a:lstStyle/>
          <a:p>
            <a:pPr lvl="0" algn="just">
              <a:buClr>
                <a:srgbClr val="FF0000"/>
              </a:buClr>
              <a:buFont typeface="Wingdings" panose="05000000000000000000" pitchFamily="2" charset="2"/>
              <a:buChar char="q"/>
            </a:pPr>
            <a:endParaRPr lang="es-GT" sz="800" dirty="0"/>
          </a:p>
          <a:p>
            <a:pPr lvl="0" algn="just">
              <a:buClr>
                <a:srgbClr val="FF0000"/>
              </a:buClr>
              <a:buFont typeface="Wingdings" panose="05000000000000000000" pitchFamily="2" charset="2"/>
              <a:buChar char="q"/>
            </a:pPr>
            <a:r>
              <a:rPr lang="es-GT" sz="2000" dirty="0"/>
              <a:t>Si se siembran dos semillas de frijol que tienen similar composición genética, una en suelo rico y otra en suelo pobre </a:t>
            </a:r>
            <a:r>
              <a:rPr lang="es-GT" sz="2000" b="1" dirty="0"/>
              <a:t>¿Cómo serían las plantas resultantes?</a:t>
            </a:r>
            <a:endParaRPr lang="es-GT" sz="1800" b="1" dirty="0"/>
          </a:p>
          <a:p>
            <a:pPr lvl="1" algn="just">
              <a:buClr>
                <a:srgbClr val="FF0000"/>
              </a:buClr>
              <a:buFont typeface="Wingdings" panose="05000000000000000000" pitchFamily="2" charset="2"/>
              <a:buChar char="v"/>
            </a:pPr>
            <a:endParaRPr lang="es-GT" sz="1800" b="1" dirty="0"/>
          </a:p>
          <a:p>
            <a:pPr lvl="1" algn="just">
              <a:buClr>
                <a:srgbClr val="FF0000"/>
              </a:buClr>
              <a:buFont typeface="Wingdings" panose="05000000000000000000" pitchFamily="2" charset="2"/>
              <a:buChar char="v"/>
            </a:pPr>
            <a:endParaRPr lang="es-GT" sz="1800" dirty="0"/>
          </a:p>
          <a:p>
            <a:pPr lvl="0" algn="just">
              <a:buClr>
                <a:srgbClr val="FF0000"/>
              </a:buClr>
              <a:buFont typeface="Wingdings" panose="05000000000000000000" pitchFamily="2" charset="2"/>
              <a:buChar char="q"/>
            </a:pPr>
            <a:endParaRPr lang="es-GT" sz="2000" b="1" dirty="0"/>
          </a:p>
          <a:p>
            <a:pPr lvl="0" algn="just">
              <a:buClr>
                <a:srgbClr val="FF0000"/>
              </a:buClr>
              <a:buFont typeface="Wingdings" panose="05000000000000000000" pitchFamily="2" charset="2"/>
              <a:buChar char="q"/>
            </a:pPr>
            <a:endParaRPr lang="es-GT" sz="2000" b="1" dirty="0"/>
          </a:p>
          <a:p>
            <a:pPr marL="0" indent="0" algn="just">
              <a:buClr>
                <a:srgbClr val="FF0000"/>
              </a:buClr>
              <a:buNone/>
            </a:pPr>
            <a:endParaRPr lang="es-GT" sz="2000" dirty="0"/>
          </a:p>
          <a:p>
            <a:pPr lvl="0" algn="just">
              <a:buClr>
                <a:srgbClr val="FF0000"/>
              </a:buClr>
              <a:buFont typeface="Wingdings" panose="05000000000000000000" pitchFamily="2" charset="2"/>
              <a:buChar char="q"/>
            </a:pPr>
            <a:endParaRPr lang="es-GT" sz="1800" dirty="0"/>
          </a:p>
          <a:p>
            <a:pPr lvl="0" algn="just">
              <a:buClr>
                <a:srgbClr val="FF0000"/>
              </a:buClr>
              <a:buFont typeface="Wingdings" panose="05000000000000000000" pitchFamily="2" charset="2"/>
              <a:buChar char="q"/>
            </a:pPr>
            <a:endParaRPr lang="es-GT" sz="1800" dirty="0"/>
          </a:p>
          <a:p>
            <a:pPr lvl="0" algn="just">
              <a:buClr>
                <a:srgbClr val="FF0000"/>
              </a:buClr>
              <a:buFont typeface="Wingdings" panose="05000000000000000000" pitchFamily="2" charset="2"/>
              <a:buChar char="q"/>
            </a:pPr>
            <a:endParaRPr lang="es-GT" sz="1800" dirty="0"/>
          </a:p>
          <a:p>
            <a:pPr lvl="0" algn="just">
              <a:buClr>
                <a:srgbClr val="FF0000"/>
              </a:buClr>
              <a:buFont typeface="Wingdings" panose="05000000000000000000" pitchFamily="2" charset="2"/>
              <a:buChar char="q"/>
            </a:pPr>
            <a:endParaRPr lang="es-GT" sz="800" dirty="0"/>
          </a:p>
          <a:p>
            <a:pPr lvl="0" algn="just">
              <a:buClr>
                <a:srgbClr val="FF0000"/>
              </a:buClr>
              <a:buFont typeface="Wingdings" panose="05000000000000000000" pitchFamily="2" charset="2"/>
              <a:buChar char="q"/>
            </a:pPr>
            <a:endParaRPr lang="es-GT" sz="1800" dirty="0"/>
          </a:p>
          <a:p>
            <a:pPr lvl="0" algn="just">
              <a:buClr>
                <a:srgbClr val="FF0000"/>
              </a:buClr>
              <a:buFont typeface="Wingdings" panose="05000000000000000000" pitchFamily="2" charset="2"/>
              <a:buChar char="q"/>
            </a:pPr>
            <a:endParaRPr lang="es-GT" sz="1400" dirty="0"/>
          </a:p>
          <a:p>
            <a:pPr marL="0" indent="0" algn="just">
              <a:buClr>
                <a:srgbClr val="FF0000"/>
              </a:buClr>
              <a:buNone/>
            </a:pPr>
            <a:endParaRPr lang="es-GT" sz="800" dirty="0"/>
          </a:p>
          <a:p>
            <a:pPr lvl="1" algn="just">
              <a:buClr>
                <a:srgbClr val="FF0000"/>
              </a:buClr>
              <a:buFont typeface="Wingdings" panose="05000000000000000000" pitchFamily="2" charset="2"/>
              <a:buChar char="v"/>
            </a:pPr>
            <a:endParaRPr lang="es-GT" sz="1400" dirty="0"/>
          </a:p>
          <a:p>
            <a:pPr lvl="0" algn="just">
              <a:buClr>
                <a:srgbClr val="0070C0"/>
              </a:buClr>
              <a:buFont typeface="Wingdings" panose="05000000000000000000" pitchFamily="2" charset="2"/>
              <a:buChar char="q"/>
            </a:pPr>
            <a:endParaRPr lang="es-GT" sz="1800" dirty="0"/>
          </a:p>
          <a:p>
            <a:pPr lvl="0" algn="just">
              <a:buClr>
                <a:srgbClr val="0070C0"/>
              </a:buClr>
              <a:buFont typeface="Wingdings" panose="05000000000000000000" pitchFamily="2" charset="2"/>
              <a:buChar char="q"/>
            </a:pPr>
            <a:endParaRPr lang="es-GT" sz="1800" b="1" dirty="0"/>
          </a:p>
          <a:p>
            <a:pPr lvl="0" algn="just">
              <a:buClr>
                <a:srgbClr val="0070C0"/>
              </a:buClr>
              <a:buFont typeface="Wingdings" panose="05000000000000000000" pitchFamily="2" charset="2"/>
              <a:buChar char="q"/>
            </a:pPr>
            <a:endParaRPr lang="es-GT" sz="1800" b="1" dirty="0"/>
          </a:p>
          <a:p>
            <a:pPr lvl="0" algn="just">
              <a:buClr>
                <a:srgbClr val="0070C0"/>
              </a:buClr>
              <a:buFont typeface="Wingdings" panose="05000000000000000000" pitchFamily="2" charset="2"/>
              <a:buChar char="q"/>
            </a:pPr>
            <a:endParaRPr lang="es-GT" sz="1800" b="1" dirty="0"/>
          </a:p>
          <a:p>
            <a:pPr lvl="0" algn="just">
              <a:buClr>
                <a:srgbClr val="0070C0"/>
              </a:buClr>
              <a:buFont typeface="Wingdings" panose="05000000000000000000" pitchFamily="2" charset="2"/>
              <a:buChar char="q"/>
            </a:pPr>
            <a:endParaRPr lang="es-GT" sz="1800" b="1" dirty="0"/>
          </a:p>
          <a:p>
            <a:pPr lvl="0" algn="just">
              <a:buClr>
                <a:schemeClr val="accent3"/>
              </a:buClr>
              <a:buFont typeface="Wingdings" pitchFamily="2" charset="2"/>
              <a:buChar char="q"/>
            </a:pPr>
            <a:endParaRPr lang="es-GT" sz="1800" dirty="0"/>
          </a:p>
          <a:p>
            <a:pPr lvl="0" algn="just">
              <a:buClr>
                <a:schemeClr val="accent3"/>
              </a:buClr>
              <a:buFont typeface="Wingdings" pitchFamily="2" charset="2"/>
              <a:buChar char="q"/>
            </a:pPr>
            <a:endParaRPr lang="es-GT" sz="1800" dirty="0"/>
          </a:p>
          <a:p>
            <a:pPr lvl="0" algn="just">
              <a:buClr>
                <a:schemeClr val="accent3"/>
              </a:buClr>
              <a:buFont typeface="Wingdings" pitchFamily="2" charset="2"/>
              <a:buChar char="q"/>
            </a:pPr>
            <a:endParaRPr lang="es-GT" sz="1200" dirty="0"/>
          </a:p>
          <a:p>
            <a:pPr lvl="2">
              <a:buClr>
                <a:schemeClr val="accent3"/>
              </a:buClr>
              <a:buFont typeface="Wingdings" pitchFamily="2" charset="2"/>
              <a:buChar char="§"/>
            </a:pPr>
            <a:endParaRPr lang="es-GT" sz="1200" dirty="0"/>
          </a:p>
          <a:p>
            <a:pPr lvl="2">
              <a:buClr>
                <a:schemeClr val="accent3"/>
              </a:buClr>
              <a:buFont typeface="Wingdings" pitchFamily="2" charset="2"/>
              <a:buChar char="§"/>
            </a:pPr>
            <a:endParaRPr lang="es-GT" sz="1200" dirty="0"/>
          </a:p>
          <a:p>
            <a:pPr lvl="2">
              <a:buClr>
                <a:schemeClr val="accent3"/>
              </a:buClr>
              <a:buFont typeface="Wingdings" pitchFamily="2" charset="2"/>
              <a:buChar char="§"/>
            </a:pPr>
            <a:endParaRPr lang="es-GT" sz="1200" dirty="0"/>
          </a:p>
          <a:p>
            <a:pPr lvl="2">
              <a:buClr>
                <a:schemeClr val="accent3"/>
              </a:buClr>
              <a:buFont typeface="Wingdings" pitchFamily="2" charset="2"/>
              <a:buChar char="§"/>
            </a:pPr>
            <a:endParaRPr lang="es-GT" sz="1200" dirty="0"/>
          </a:p>
          <a:p>
            <a:pPr lvl="2">
              <a:buClr>
                <a:schemeClr val="accent3"/>
              </a:buClr>
              <a:buFont typeface="Wingdings" pitchFamily="2" charset="2"/>
              <a:buChar char="§"/>
            </a:pPr>
            <a:endParaRPr lang="es-GT" sz="1200" dirty="0"/>
          </a:p>
          <a:p>
            <a:pPr lvl="2">
              <a:buClr>
                <a:schemeClr val="accent3"/>
              </a:buClr>
              <a:buFont typeface="Wingdings" pitchFamily="2" charset="2"/>
              <a:buChar char="§"/>
            </a:pPr>
            <a:endParaRPr lang="es-GT" sz="1200" dirty="0"/>
          </a:p>
          <a:p>
            <a:pPr lvl="2">
              <a:buClr>
                <a:schemeClr val="accent3"/>
              </a:buClr>
              <a:buFont typeface="Wingdings" pitchFamily="2" charset="2"/>
              <a:buChar char="§"/>
            </a:pPr>
            <a:endParaRPr lang="es-GT" sz="1200" dirty="0"/>
          </a:p>
          <a:p>
            <a:pPr lvl="2">
              <a:buClr>
                <a:schemeClr val="accent3"/>
              </a:buClr>
              <a:buFont typeface="Wingdings" pitchFamily="2" charset="2"/>
              <a:buChar char="§"/>
            </a:pPr>
            <a:endParaRPr lang="es-GT" sz="1200" dirty="0"/>
          </a:p>
          <a:p>
            <a:pPr lvl="2">
              <a:buClr>
                <a:schemeClr val="accent3"/>
              </a:buClr>
              <a:buFont typeface="Wingdings" pitchFamily="2" charset="2"/>
              <a:buChar char="§"/>
            </a:pPr>
            <a:endParaRPr lang="es-GT" sz="1200" dirty="0"/>
          </a:p>
          <a:p>
            <a:pPr lvl="2">
              <a:buClr>
                <a:schemeClr val="accent3"/>
              </a:buClr>
              <a:buFont typeface="Wingdings" pitchFamily="2" charset="2"/>
              <a:buChar char="§"/>
            </a:pPr>
            <a:endParaRPr lang="es-GT" sz="1200" dirty="0"/>
          </a:p>
          <a:p>
            <a:pPr lvl="2">
              <a:buClr>
                <a:schemeClr val="accent3"/>
              </a:buClr>
              <a:buFont typeface="Wingdings" pitchFamily="2" charset="2"/>
              <a:buChar char="§"/>
            </a:pPr>
            <a:endParaRPr lang="es-GT" sz="1200" dirty="0"/>
          </a:p>
          <a:p>
            <a:pPr lvl="2">
              <a:buClr>
                <a:schemeClr val="accent3"/>
              </a:buClr>
              <a:buFont typeface="Wingdings" pitchFamily="2" charset="2"/>
              <a:buChar char="§"/>
            </a:pPr>
            <a:endParaRPr lang="es-GT" sz="1200" dirty="0"/>
          </a:p>
          <a:p>
            <a:pPr lvl="2">
              <a:buClr>
                <a:schemeClr val="accent3"/>
              </a:buClr>
              <a:buFont typeface="Wingdings" pitchFamily="2" charset="2"/>
              <a:buChar char="§"/>
            </a:pPr>
            <a:endParaRPr lang="es-GT" sz="1200" dirty="0"/>
          </a:p>
          <a:p>
            <a:pPr lvl="1">
              <a:buClr>
                <a:schemeClr val="accent3"/>
              </a:buClr>
              <a:buFont typeface="Wingdings" pitchFamily="2" charset="2"/>
              <a:buChar char="§"/>
            </a:pPr>
            <a:endParaRPr lang="es-GT" sz="1600" dirty="0"/>
          </a:p>
          <a:p>
            <a:pPr lvl="1">
              <a:buClr>
                <a:schemeClr val="accent3"/>
              </a:buClr>
              <a:buFont typeface="Wingdings" pitchFamily="2" charset="2"/>
              <a:buChar char="§"/>
            </a:pPr>
            <a:endParaRPr lang="es-GT" sz="1000" u="sng" dirty="0"/>
          </a:p>
          <a:p>
            <a:pPr lvl="1">
              <a:buClr>
                <a:schemeClr val="accent3"/>
              </a:buClr>
              <a:buFont typeface="Wingdings" pitchFamily="2" charset="2"/>
              <a:buChar char="§"/>
            </a:pPr>
            <a:endParaRPr lang="es-GT" sz="1000" u="sng" dirty="0"/>
          </a:p>
          <a:p>
            <a:pPr lvl="1">
              <a:buClr>
                <a:schemeClr val="accent3"/>
              </a:buClr>
              <a:buFont typeface="Wingdings" pitchFamily="2" charset="2"/>
              <a:buChar char="§"/>
            </a:pPr>
            <a:endParaRPr lang="es-GT" sz="1400" u="sng" dirty="0"/>
          </a:p>
          <a:p>
            <a:pPr lvl="1">
              <a:buClr>
                <a:schemeClr val="accent3"/>
              </a:buClr>
              <a:buFont typeface="Wingdings" pitchFamily="2" charset="2"/>
              <a:buChar char="§"/>
            </a:pPr>
            <a:endParaRPr lang="es-GT" sz="1400" u="sng" dirty="0"/>
          </a:p>
        </p:txBody>
      </p:sp>
      <p:sp>
        <p:nvSpPr>
          <p:cNvPr id="4" name="AutoShape 8" descr="Resultado de imagen para tomate podrido"/>
          <p:cNvSpPr>
            <a:spLocks noChangeAspect="1" noChangeArrowheads="1"/>
          </p:cNvSpPr>
          <p:nvPr/>
        </p:nvSpPr>
        <p:spPr bwMode="auto">
          <a:xfrm>
            <a:off x="1679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GT" dirty="0"/>
          </a:p>
        </p:txBody>
      </p:sp>
      <p:sp>
        <p:nvSpPr>
          <p:cNvPr id="12" name="11 Rectángulo"/>
          <p:cNvSpPr/>
          <p:nvPr/>
        </p:nvSpPr>
        <p:spPr>
          <a:xfrm>
            <a:off x="1516742" y="0"/>
            <a:ext cx="9151257" cy="914400"/>
          </a:xfrm>
          <a:prstGeom prst="rect">
            <a:avLst/>
          </a:prstGeom>
          <a:solidFill>
            <a:srgbClr val="00B0F0">
              <a:alpha val="77000"/>
            </a:srgbClr>
          </a:solidFill>
          <a:ln>
            <a:solidFill>
              <a:srgbClr val="00B0F0"/>
            </a:solidFill>
          </a:ln>
        </p:spPr>
        <p:style>
          <a:lnRef idx="1">
            <a:schemeClr val="accent3"/>
          </a:lnRef>
          <a:fillRef idx="3">
            <a:schemeClr val="accent3"/>
          </a:fillRef>
          <a:effectRef idx="2">
            <a:schemeClr val="accent3"/>
          </a:effectRef>
          <a:fontRef idx="minor">
            <a:schemeClr val="lt1"/>
          </a:fontRef>
        </p:style>
        <p:txBody>
          <a:bodyPr rtlCol="0" anchor="ctr"/>
          <a:lstStyle/>
          <a:p>
            <a:pPr algn="ctr"/>
            <a:r>
              <a:rPr lang="es-GT" sz="2800" b="1" dirty="0">
                <a:solidFill>
                  <a:srgbClr val="002060"/>
                </a:solidFill>
              </a:rPr>
              <a:t>Variación debido al ambiente</a:t>
            </a:r>
            <a:endParaRPr lang="es-GT" sz="2800" b="1" dirty="0">
              <a:solidFill>
                <a:srgbClr val="002060"/>
              </a:solidFill>
            </a:endParaRPr>
          </a:p>
        </p:txBody>
      </p:sp>
      <p:cxnSp>
        <p:nvCxnSpPr>
          <p:cNvPr id="7" name="6 Conector recto"/>
          <p:cNvCxnSpPr/>
          <p:nvPr/>
        </p:nvCxnSpPr>
        <p:spPr>
          <a:xfrm>
            <a:off x="1524001" y="6324600"/>
            <a:ext cx="9148556" cy="0"/>
          </a:xfrm>
          <a:prstGeom prst="line">
            <a:avLst/>
          </a:prstGeom>
          <a:ln>
            <a:solidFill>
              <a:srgbClr val="002060"/>
            </a:solidFill>
          </a:ln>
        </p:spPr>
        <p:style>
          <a:lnRef idx="3">
            <a:schemeClr val="accent2"/>
          </a:lnRef>
          <a:fillRef idx="0">
            <a:schemeClr val="accent2"/>
          </a:fillRef>
          <a:effectRef idx="2">
            <a:schemeClr val="accent2"/>
          </a:effectRef>
          <a:fontRef idx="minor">
            <a:schemeClr val="tx1"/>
          </a:fontRef>
        </p:style>
      </p:cxnSp>
      <p:pic>
        <p:nvPicPr>
          <p:cNvPr id="2" name="Imagen 1"/>
          <p:cNvPicPr>
            <a:picLocks noChangeAspect="1"/>
          </p:cNvPicPr>
          <p:nvPr/>
        </p:nvPicPr>
        <p:blipFill>
          <a:blip r:embed="rId2"/>
          <a:stretch>
            <a:fillRect/>
          </a:stretch>
        </p:blipFill>
        <p:spPr>
          <a:xfrm>
            <a:off x="2253373" y="2665862"/>
            <a:ext cx="1762125" cy="2590800"/>
          </a:xfrm>
          <a:prstGeom prst="rect">
            <a:avLst/>
          </a:prstGeom>
        </p:spPr>
      </p:pic>
      <p:pic>
        <p:nvPicPr>
          <p:cNvPr id="3" name="Imagen 2"/>
          <p:cNvPicPr>
            <a:picLocks noChangeAspect="1"/>
          </p:cNvPicPr>
          <p:nvPr/>
        </p:nvPicPr>
        <p:blipFill>
          <a:blip r:embed="rId3"/>
          <a:stretch>
            <a:fillRect/>
          </a:stretch>
        </p:blipFill>
        <p:spPr>
          <a:xfrm>
            <a:off x="5719333" y="2665862"/>
            <a:ext cx="2628900" cy="1743075"/>
          </a:xfrm>
          <a:prstGeom prst="rect">
            <a:avLst/>
          </a:prstGeom>
        </p:spPr>
      </p:pic>
    </p:spTree>
    <p:extLst>
      <p:ext uri="{BB962C8B-B14F-4D97-AF65-F5344CB8AC3E}">
        <p14:creationId xmlns:p14="http://schemas.microsoft.com/office/powerpoint/2010/main" val="699277568"/>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6 Título"/>
          <p:cNvSpPr>
            <a:spLocks noGrp="1"/>
          </p:cNvSpPr>
          <p:nvPr>
            <p:ph sz="half" idx="1"/>
          </p:nvPr>
        </p:nvSpPr>
        <p:spPr>
          <a:xfrm>
            <a:off x="2132669" y="975048"/>
            <a:ext cx="7919400" cy="5349552"/>
          </a:xfrm>
        </p:spPr>
        <p:txBody>
          <a:bodyPr>
            <a:noAutofit/>
          </a:bodyPr>
          <a:lstStyle/>
          <a:p>
            <a:pPr lvl="0" algn="just">
              <a:buClr>
                <a:srgbClr val="FF0000"/>
              </a:buClr>
              <a:buFont typeface="Wingdings" panose="05000000000000000000" pitchFamily="2" charset="2"/>
              <a:buChar char="q"/>
            </a:pPr>
            <a:r>
              <a:rPr lang="es-GT" sz="2000" dirty="0"/>
              <a:t>Esta variación se debe a que las plantas tienen características genéticas </a:t>
            </a:r>
            <a:r>
              <a:rPr lang="es-GT" sz="2000" dirty="0"/>
              <a:t>diferentes debido a su conformación genética. </a:t>
            </a:r>
          </a:p>
          <a:p>
            <a:pPr lvl="0" algn="just">
              <a:buClr>
                <a:srgbClr val="FF0000"/>
              </a:buClr>
              <a:buFont typeface="Wingdings" panose="05000000000000000000" pitchFamily="2" charset="2"/>
              <a:buChar char="q"/>
            </a:pPr>
            <a:r>
              <a:rPr lang="es-GT" sz="2000" dirty="0"/>
              <a:t>Existen varias fuentes de variación:</a:t>
            </a:r>
          </a:p>
          <a:p>
            <a:pPr marL="0" indent="0" algn="just">
              <a:buClr>
                <a:srgbClr val="FF0000"/>
              </a:buClr>
              <a:buNone/>
            </a:pPr>
            <a:endParaRPr lang="es-GT" sz="800" dirty="0"/>
          </a:p>
          <a:p>
            <a:pPr marL="800100" lvl="1" indent="-342900" algn="just">
              <a:buClr>
                <a:srgbClr val="FF0000"/>
              </a:buClr>
              <a:buFont typeface="+mj-lt"/>
              <a:buAutoNum type="alphaLcPeriod"/>
            </a:pPr>
            <a:r>
              <a:rPr lang="es-GT" sz="2000" b="1" dirty="0"/>
              <a:t>Segregación y recombinación</a:t>
            </a:r>
          </a:p>
          <a:p>
            <a:pPr marL="1257300" lvl="2" indent="-400050" algn="just">
              <a:buClr>
                <a:srgbClr val="FF0000"/>
              </a:buClr>
              <a:buFont typeface="+mj-lt"/>
              <a:buAutoNum type="romanLcPeriod"/>
            </a:pPr>
            <a:r>
              <a:rPr lang="es-GT" sz="1800" b="1" dirty="0"/>
              <a:t>Ley de la segregación:  </a:t>
            </a:r>
            <a:r>
              <a:rPr lang="es-GT" sz="1800" dirty="0"/>
              <a:t>Los padres solo pueden transmitir una forma alélica de un gen por medio de un gameto. </a:t>
            </a:r>
          </a:p>
          <a:p>
            <a:pPr marL="1257300" lvl="2" indent="-400050" algn="just">
              <a:buClr>
                <a:srgbClr val="FF0000"/>
              </a:buClr>
              <a:buFont typeface="+mj-lt"/>
              <a:buAutoNum type="romanLcPeriod"/>
            </a:pPr>
            <a:r>
              <a:rPr lang="es-GT" sz="1800" b="1" dirty="0"/>
              <a:t>                                                                                                                                                                                                                                                            : </a:t>
            </a:r>
            <a:r>
              <a:rPr lang="es-GT" sz="1800" dirty="0"/>
              <a:t>Los pares de alelos distintos se reparten de forma independiente en los gametos. </a:t>
            </a:r>
            <a:endParaRPr lang="es-GT" sz="1800" b="1" dirty="0"/>
          </a:p>
          <a:p>
            <a:pPr marL="800100" lvl="1" indent="-342900" algn="just">
              <a:buClr>
                <a:srgbClr val="FF0000"/>
              </a:buClr>
              <a:buFont typeface="+mj-lt"/>
              <a:buAutoNum type="alphaLcPeriod"/>
            </a:pPr>
            <a:r>
              <a:rPr lang="es-GT" sz="2000" b="1" dirty="0"/>
              <a:t>Hibridación </a:t>
            </a:r>
            <a:r>
              <a:rPr lang="es-GT" sz="2000" b="1" dirty="0"/>
              <a:t>interespecífica</a:t>
            </a:r>
          </a:p>
          <a:p>
            <a:pPr marL="800100" lvl="1" indent="-342900" algn="just">
              <a:buClr>
                <a:srgbClr val="FF0000"/>
              </a:buClr>
              <a:buFont typeface="+mj-lt"/>
              <a:buAutoNum type="alphaLcPeriod"/>
            </a:pPr>
            <a:endParaRPr lang="es-GT" sz="800" dirty="0"/>
          </a:p>
          <a:p>
            <a:pPr marL="800100" lvl="1" indent="-342900" algn="just">
              <a:buClr>
                <a:srgbClr val="FF0000"/>
              </a:buClr>
              <a:buFont typeface="+mj-lt"/>
              <a:buAutoNum type="alphaLcPeriod"/>
            </a:pPr>
            <a:r>
              <a:rPr lang="es-GT" sz="2000" b="1" dirty="0"/>
              <a:t>Poliploidía</a:t>
            </a:r>
          </a:p>
          <a:p>
            <a:pPr marL="1257300" lvl="2" indent="-400050" algn="just">
              <a:buClr>
                <a:srgbClr val="FF0000"/>
              </a:buClr>
              <a:buFont typeface="+mj-lt"/>
              <a:buAutoNum type="romanLcPeriod"/>
            </a:pPr>
            <a:r>
              <a:rPr lang="es-GT" sz="1400" b="1" dirty="0"/>
              <a:t>Aneuploidía</a:t>
            </a:r>
          </a:p>
          <a:p>
            <a:pPr marL="1257300" lvl="2" indent="-400050" algn="just">
              <a:buClr>
                <a:srgbClr val="FF0000"/>
              </a:buClr>
              <a:buFont typeface="+mj-lt"/>
              <a:buAutoNum type="romanLcPeriod"/>
            </a:pPr>
            <a:r>
              <a:rPr lang="es-GT" sz="1400" b="1" dirty="0"/>
              <a:t>Euploidía</a:t>
            </a:r>
          </a:p>
          <a:p>
            <a:pPr marL="857250" lvl="2" indent="0" algn="just">
              <a:buClr>
                <a:srgbClr val="FF0000"/>
              </a:buClr>
              <a:buNone/>
            </a:pPr>
            <a:endParaRPr lang="es-GT" sz="800" b="1" dirty="0"/>
          </a:p>
          <a:p>
            <a:pPr marL="800100" lvl="1" indent="-342900" algn="just">
              <a:buClr>
                <a:srgbClr val="FF0000"/>
              </a:buClr>
              <a:buFont typeface="+mj-lt"/>
              <a:buAutoNum type="alphaLcPeriod"/>
            </a:pPr>
            <a:r>
              <a:rPr lang="es-GT" sz="2000" b="1" dirty="0"/>
              <a:t>Mutaciones</a:t>
            </a:r>
          </a:p>
          <a:p>
            <a:pPr marL="457200" lvl="1" indent="0" algn="just">
              <a:buClr>
                <a:srgbClr val="FF0000"/>
              </a:buClr>
              <a:buNone/>
            </a:pPr>
            <a:endParaRPr lang="es-GT" sz="1800" b="1" dirty="0"/>
          </a:p>
          <a:p>
            <a:pPr lvl="1" algn="just">
              <a:buClr>
                <a:srgbClr val="FF0000"/>
              </a:buClr>
              <a:buFont typeface="Wingdings" panose="05000000000000000000" pitchFamily="2" charset="2"/>
              <a:buChar char="v"/>
            </a:pPr>
            <a:endParaRPr lang="es-GT" sz="1800" dirty="0"/>
          </a:p>
          <a:p>
            <a:pPr lvl="0" algn="just">
              <a:buClr>
                <a:srgbClr val="FF0000"/>
              </a:buClr>
              <a:buFont typeface="Wingdings" panose="05000000000000000000" pitchFamily="2" charset="2"/>
              <a:buChar char="q"/>
            </a:pPr>
            <a:endParaRPr lang="es-GT" sz="2000" b="1" dirty="0"/>
          </a:p>
          <a:p>
            <a:pPr lvl="0" algn="just">
              <a:buClr>
                <a:srgbClr val="FF0000"/>
              </a:buClr>
              <a:buFont typeface="Wingdings" panose="05000000000000000000" pitchFamily="2" charset="2"/>
              <a:buChar char="q"/>
            </a:pPr>
            <a:endParaRPr lang="es-GT" sz="2000" b="1" dirty="0"/>
          </a:p>
          <a:p>
            <a:pPr marL="0" indent="0" algn="just">
              <a:buClr>
                <a:srgbClr val="FF0000"/>
              </a:buClr>
              <a:buNone/>
            </a:pPr>
            <a:endParaRPr lang="es-GT" sz="2000" dirty="0"/>
          </a:p>
          <a:p>
            <a:pPr lvl="0" algn="just">
              <a:buClr>
                <a:srgbClr val="FF0000"/>
              </a:buClr>
              <a:buFont typeface="Wingdings" panose="05000000000000000000" pitchFamily="2" charset="2"/>
              <a:buChar char="q"/>
            </a:pPr>
            <a:endParaRPr lang="es-GT" sz="1800" dirty="0"/>
          </a:p>
          <a:p>
            <a:pPr lvl="0" algn="just">
              <a:buClr>
                <a:srgbClr val="FF0000"/>
              </a:buClr>
              <a:buFont typeface="Wingdings" panose="05000000000000000000" pitchFamily="2" charset="2"/>
              <a:buChar char="q"/>
            </a:pPr>
            <a:endParaRPr lang="es-GT" sz="1800" dirty="0"/>
          </a:p>
          <a:p>
            <a:pPr lvl="0" algn="just">
              <a:buClr>
                <a:srgbClr val="FF0000"/>
              </a:buClr>
              <a:buFont typeface="Wingdings" panose="05000000000000000000" pitchFamily="2" charset="2"/>
              <a:buChar char="q"/>
            </a:pPr>
            <a:endParaRPr lang="es-GT" sz="1800" dirty="0"/>
          </a:p>
          <a:p>
            <a:pPr lvl="0" algn="just">
              <a:buClr>
                <a:srgbClr val="FF0000"/>
              </a:buClr>
              <a:buFont typeface="Wingdings" panose="05000000000000000000" pitchFamily="2" charset="2"/>
              <a:buChar char="q"/>
            </a:pPr>
            <a:endParaRPr lang="es-GT" sz="800" dirty="0"/>
          </a:p>
          <a:p>
            <a:pPr lvl="0" algn="just">
              <a:buClr>
                <a:srgbClr val="FF0000"/>
              </a:buClr>
              <a:buFont typeface="Wingdings" panose="05000000000000000000" pitchFamily="2" charset="2"/>
              <a:buChar char="q"/>
            </a:pPr>
            <a:endParaRPr lang="es-GT" sz="1800" dirty="0"/>
          </a:p>
          <a:p>
            <a:pPr lvl="0" algn="just">
              <a:buClr>
                <a:srgbClr val="FF0000"/>
              </a:buClr>
              <a:buFont typeface="Wingdings" panose="05000000000000000000" pitchFamily="2" charset="2"/>
              <a:buChar char="q"/>
            </a:pPr>
            <a:endParaRPr lang="es-GT" sz="1400" dirty="0"/>
          </a:p>
          <a:p>
            <a:pPr marL="0" indent="0" algn="just">
              <a:buClr>
                <a:srgbClr val="FF0000"/>
              </a:buClr>
              <a:buNone/>
            </a:pPr>
            <a:endParaRPr lang="es-GT" sz="800" dirty="0"/>
          </a:p>
          <a:p>
            <a:pPr lvl="1" algn="just">
              <a:buClr>
                <a:srgbClr val="FF0000"/>
              </a:buClr>
              <a:buFont typeface="Wingdings" panose="05000000000000000000" pitchFamily="2" charset="2"/>
              <a:buChar char="v"/>
            </a:pPr>
            <a:endParaRPr lang="es-GT" sz="1400" dirty="0"/>
          </a:p>
          <a:p>
            <a:pPr lvl="0" algn="just">
              <a:buClr>
                <a:srgbClr val="0070C0"/>
              </a:buClr>
              <a:buFont typeface="Wingdings" panose="05000000000000000000" pitchFamily="2" charset="2"/>
              <a:buChar char="q"/>
            </a:pPr>
            <a:endParaRPr lang="es-GT" sz="1800" dirty="0"/>
          </a:p>
          <a:p>
            <a:pPr lvl="0" algn="just">
              <a:buClr>
                <a:srgbClr val="0070C0"/>
              </a:buClr>
              <a:buFont typeface="Wingdings" panose="05000000000000000000" pitchFamily="2" charset="2"/>
              <a:buChar char="q"/>
            </a:pPr>
            <a:endParaRPr lang="es-GT" sz="1800" b="1" dirty="0"/>
          </a:p>
          <a:p>
            <a:pPr lvl="0" algn="just">
              <a:buClr>
                <a:srgbClr val="0070C0"/>
              </a:buClr>
              <a:buFont typeface="Wingdings" panose="05000000000000000000" pitchFamily="2" charset="2"/>
              <a:buChar char="q"/>
            </a:pPr>
            <a:endParaRPr lang="es-GT" sz="1800" b="1" dirty="0"/>
          </a:p>
          <a:p>
            <a:pPr lvl="0" algn="just">
              <a:buClr>
                <a:srgbClr val="0070C0"/>
              </a:buClr>
              <a:buFont typeface="Wingdings" panose="05000000000000000000" pitchFamily="2" charset="2"/>
              <a:buChar char="q"/>
            </a:pPr>
            <a:endParaRPr lang="es-GT" sz="1800" b="1" dirty="0"/>
          </a:p>
          <a:p>
            <a:pPr lvl="0" algn="just">
              <a:buClr>
                <a:srgbClr val="0070C0"/>
              </a:buClr>
              <a:buFont typeface="Wingdings" panose="05000000000000000000" pitchFamily="2" charset="2"/>
              <a:buChar char="q"/>
            </a:pPr>
            <a:endParaRPr lang="es-GT" sz="1800" b="1" dirty="0"/>
          </a:p>
          <a:p>
            <a:pPr lvl="0" algn="just">
              <a:buClr>
                <a:schemeClr val="accent3"/>
              </a:buClr>
              <a:buFont typeface="Wingdings" pitchFamily="2" charset="2"/>
              <a:buChar char="q"/>
            </a:pPr>
            <a:endParaRPr lang="es-GT" sz="1800" dirty="0"/>
          </a:p>
          <a:p>
            <a:pPr lvl="0" algn="just">
              <a:buClr>
                <a:schemeClr val="accent3"/>
              </a:buClr>
              <a:buFont typeface="Wingdings" pitchFamily="2" charset="2"/>
              <a:buChar char="q"/>
            </a:pPr>
            <a:endParaRPr lang="es-GT" sz="1800" dirty="0"/>
          </a:p>
          <a:p>
            <a:pPr lvl="0" algn="just">
              <a:buClr>
                <a:schemeClr val="accent3"/>
              </a:buClr>
              <a:buFont typeface="Wingdings" pitchFamily="2" charset="2"/>
              <a:buChar char="q"/>
            </a:pPr>
            <a:endParaRPr lang="es-GT" sz="1200" dirty="0"/>
          </a:p>
          <a:p>
            <a:pPr lvl="2">
              <a:buClr>
                <a:schemeClr val="accent3"/>
              </a:buClr>
              <a:buFont typeface="Wingdings" pitchFamily="2" charset="2"/>
              <a:buChar char="§"/>
            </a:pPr>
            <a:endParaRPr lang="es-GT" sz="1200" dirty="0"/>
          </a:p>
          <a:p>
            <a:pPr lvl="2">
              <a:buClr>
                <a:schemeClr val="accent3"/>
              </a:buClr>
              <a:buFont typeface="Wingdings" pitchFamily="2" charset="2"/>
              <a:buChar char="§"/>
            </a:pPr>
            <a:endParaRPr lang="es-GT" sz="1200" dirty="0"/>
          </a:p>
          <a:p>
            <a:pPr lvl="2">
              <a:buClr>
                <a:schemeClr val="accent3"/>
              </a:buClr>
              <a:buFont typeface="Wingdings" pitchFamily="2" charset="2"/>
              <a:buChar char="§"/>
            </a:pPr>
            <a:endParaRPr lang="es-GT" sz="1200" dirty="0"/>
          </a:p>
          <a:p>
            <a:pPr lvl="2">
              <a:buClr>
                <a:schemeClr val="accent3"/>
              </a:buClr>
              <a:buFont typeface="Wingdings" pitchFamily="2" charset="2"/>
              <a:buChar char="§"/>
            </a:pPr>
            <a:endParaRPr lang="es-GT" sz="1200" dirty="0"/>
          </a:p>
          <a:p>
            <a:pPr lvl="2">
              <a:buClr>
                <a:schemeClr val="accent3"/>
              </a:buClr>
              <a:buFont typeface="Wingdings" pitchFamily="2" charset="2"/>
              <a:buChar char="§"/>
            </a:pPr>
            <a:endParaRPr lang="es-GT" sz="1200" dirty="0"/>
          </a:p>
          <a:p>
            <a:pPr lvl="2">
              <a:buClr>
                <a:schemeClr val="accent3"/>
              </a:buClr>
              <a:buFont typeface="Wingdings" pitchFamily="2" charset="2"/>
              <a:buChar char="§"/>
            </a:pPr>
            <a:endParaRPr lang="es-GT" sz="1200" dirty="0"/>
          </a:p>
          <a:p>
            <a:pPr lvl="2">
              <a:buClr>
                <a:schemeClr val="accent3"/>
              </a:buClr>
              <a:buFont typeface="Wingdings" pitchFamily="2" charset="2"/>
              <a:buChar char="§"/>
            </a:pPr>
            <a:endParaRPr lang="es-GT" sz="1200" dirty="0"/>
          </a:p>
          <a:p>
            <a:pPr lvl="2">
              <a:buClr>
                <a:schemeClr val="accent3"/>
              </a:buClr>
              <a:buFont typeface="Wingdings" pitchFamily="2" charset="2"/>
              <a:buChar char="§"/>
            </a:pPr>
            <a:endParaRPr lang="es-GT" sz="1200" dirty="0"/>
          </a:p>
          <a:p>
            <a:pPr lvl="2">
              <a:buClr>
                <a:schemeClr val="accent3"/>
              </a:buClr>
              <a:buFont typeface="Wingdings" pitchFamily="2" charset="2"/>
              <a:buChar char="§"/>
            </a:pPr>
            <a:endParaRPr lang="es-GT" sz="1200" dirty="0"/>
          </a:p>
          <a:p>
            <a:pPr lvl="2">
              <a:buClr>
                <a:schemeClr val="accent3"/>
              </a:buClr>
              <a:buFont typeface="Wingdings" pitchFamily="2" charset="2"/>
              <a:buChar char="§"/>
            </a:pPr>
            <a:endParaRPr lang="es-GT" sz="1200" dirty="0"/>
          </a:p>
          <a:p>
            <a:pPr lvl="2">
              <a:buClr>
                <a:schemeClr val="accent3"/>
              </a:buClr>
              <a:buFont typeface="Wingdings" pitchFamily="2" charset="2"/>
              <a:buChar char="§"/>
            </a:pPr>
            <a:endParaRPr lang="es-GT" sz="1200" dirty="0"/>
          </a:p>
          <a:p>
            <a:pPr lvl="2">
              <a:buClr>
                <a:schemeClr val="accent3"/>
              </a:buClr>
              <a:buFont typeface="Wingdings" pitchFamily="2" charset="2"/>
              <a:buChar char="§"/>
            </a:pPr>
            <a:endParaRPr lang="es-GT" sz="1200" dirty="0"/>
          </a:p>
          <a:p>
            <a:pPr lvl="2">
              <a:buClr>
                <a:schemeClr val="accent3"/>
              </a:buClr>
              <a:buFont typeface="Wingdings" pitchFamily="2" charset="2"/>
              <a:buChar char="§"/>
            </a:pPr>
            <a:endParaRPr lang="es-GT" sz="1200" dirty="0"/>
          </a:p>
          <a:p>
            <a:pPr lvl="1">
              <a:buClr>
                <a:schemeClr val="accent3"/>
              </a:buClr>
              <a:buFont typeface="Wingdings" pitchFamily="2" charset="2"/>
              <a:buChar char="§"/>
            </a:pPr>
            <a:endParaRPr lang="es-GT" sz="1600" dirty="0"/>
          </a:p>
          <a:p>
            <a:pPr lvl="1">
              <a:buClr>
                <a:schemeClr val="accent3"/>
              </a:buClr>
              <a:buFont typeface="Wingdings" pitchFamily="2" charset="2"/>
              <a:buChar char="§"/>
            </a:pPr>
            <a:endParaRPr lang="es-GT" sz="1000" u="sng" dirty="0"/>
          </a:p>
          <a:p>
            <a:pPr lvl="1">
              <a:buClr>
                <a:schemeClr val="accent3"/>
              </a:buClr>
              <a:buFont typeface="Wingdings" pitchFamily="2" charset="2"/>
              <a:buChar char="§"/>
            </a:pPr>
            <a:endParaRPr lang="es-GT" sz="1000" u="sng" dirty="0"/>
          </a:p>
          <a:p>
            <a:pPr lvl="1">
              <a:buClr>
                <a:schemeClr val="accent3"/>
              </a:buClr>
              <a:buFont typeface="Wingdings" pitchFamily="2" charset="2"/>
              <a:buChar char="§"/>
            </a:pPr>
            <a:endParaRPr lang="es-GT" sz="1400" u="sng" dirty="0"/>
          </a:p>
          <a:p>
            <a:pPr lvl="1">
              <a:buClr>
                <a:schemeClr val="accent3"/>
              </a:buClr>
              <a:buFont typeface="Wingdings" pitchFamily="2" charset="2"/>
              <a:buChar char="§"/>
            </a:pPr>
            <a:endParaRPr lang="es-GT" sz="1400" u="sng" dirty="0"/>
          </a:p>
        </p:txBody>
      </p:sp>
      <p:sp>
        <p:nvSpPr>
          <p:cNvPr id="4" name="AutoShape 8" descr="Resultado de imagen para tomate podrido"/>
          <p:cNvSpPr>
            <a:spLocks noChangeAspect="1" noChangeArrowheads="1"/>
          </p:cNvSpPr>
          <p:nvPr/>
        </p:nvSpPr>
        <p:spPr bwMode="auto">
          <a:xfrm>
            <a:off x="1679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GT" dirty="0"/>
          </a:p>
        </p:txBody>
      </p:sp>
      <p:sp>
        <p:nvSpPr>
          <p:cNvPr id="12" name="11 Rectángulo"/>
          <p:cNvSpPr/>
          <p:nvPr/>
        </p:nvSpPr>
        <p:spPr>
          <a:xfrm>
            <a:off x="1516742" y="0"/>
            <a:ext cx="9151257" cy="914400"/>
          </a:xfrm>
          <a:prstGeom prst="rect">
            <a:avLst/>
          </a:prstGeom>
          <a:solidFill>
            <a:srgbClr val="00B0F0">
              <a:alpha val="77000"/>
            </a:srgbClr>
          </a:solidFill>
          <a:ln>
            <a:solidFill>
              <a:srgbClr val="00B0F0"/>
            </a:solidFill>
          </a:ln>
        </p:spPr>
        <p:style>
          <a:lnRef idx="1">
            <a:schemeClr val="accent3"/>
          </a:lnRef>
          <a:fillRef idx="3">
            <a:schemeClr val="accent3"/>
          </a:fillRef>
          <a:effectRef idx="2">
            <a:schemeClr val="accent3"/>
          </a:effectRef>
          <a:fontRef idx="minor">
            <a:schemeClr val="lt1"/>
          </a:fontRef>
        </p:style>
        <p:txBody>
          <a:bodyPr rtlCol="0" anchor="ctr"/>
          <a:lstStyle/>
          <a:p>
            <a:pPr algn="ctr"/>
            <a:r>
              <a:rPr lang="es-GT" sz="2800" b="1" dirty="0">
                <a:solidFill>
                  <a:srgbClr val="002060"/>
                </a:solidFill>
              </a:rPr>
              <a:t>Variación genética</a:t>
            </a:r>
            <a:endParaRPr lang="es-GT" sz="2800" b="1" dirty="0">
              <a:solidFill>
                <a:srgbClr val="002060"/>
              </a:solidFill>
            </a:endParaRPr>
          </a:p>
        </p:txBody>
      </p:sp>
      <p:cxnSp>
        <p:nvCxnSpPr>
          <p:cNvPr id="7" name="6 Conector recto"/>
          <p:cNvCxnSpPr/>
          <p:nvPr/>
        </p:nvCxnSpPr>
        <p:spPr>
          <a:xfrm>
            <a:off x="1524001" y="6324600"/>
            <a:ext cx="9148556" cy="0"/>
          </a:xfrm>
          <a:prstGeom prst="line">
            <a:avLst/>
          </a:prstGeom>
          <a:ln>
            <a:solidFill>
              <a:srgbClr val="002060"/>
            </a:solidFill>
          </a:ln>
        </p:spPr>
        <p:style>
          <a:lnRef idx="3">
            <a:schemeClr val="accent2"/>
          </a:lnRef>
          <a:fillRef idx="0">
            <a:schemeClr val="accent2"/>
          </a:fillRef>
          <a:effectRef idx="2">
            <a:schemeClr val="accent2"/>
          </a:effectRef>
          <a:fontRef idx="minor">
            <a:schemeClr val="tx1"/>
          </a:fontRef>
        </p:style>
      </p:cxnSp>
    </p:spTree>
    <p:extLst>
      <p:ext uri="{BB962C8B-B14F-4D97-AF65-F5344CB8AC3E}">
        <p14:creationId xmlns:p14="http://schemas.microsoft.com/office/powerpoint/2010/main" val="1932358677"/>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lvl="1" algn="ctr" rtl="0">
              <a:spcBef>
                <a:spcPct val="0"/>
              </a:spcBef>
            </a:pPr>
            <a:r>
              <a:rPr lang="es-GT" sz="2800" b="1" dirty="0"/>
              <a:t>Segregación y recombinación</a:t>
            </a:r>
            <a:br>
              <a:rPr lang="es-GT" sz="2800" b="1" dirty="0"/>
            </a:br>
            <a:endParaRPr lang="es-GT" sz="2800" dirty="0"/>
          </a:p>
        </p:txBody>
      </p:sp>
      <p:sp>
        <p:nvSpPr>
          <p:cNvPr id="3" name="Marcador de contenido 2"/>
          <p:cNvSpPr>
            <a:spLocks noGrp="1"/>
          </p:cNvSpPr>
          <p:nvPr>
            <p:ph idx="1"/>
          </p:nvPr>
        </p:nvSpPr>
        <p:spPr/>
        <p:txBody>
          <a:bodyPr>
            <a:normAutofit/>
          </a:bodyPr>
          <a:lstStyle/>
          <a:p>
            <a:r>
              <a:rPr lang="es-GT" dirty="0"/>
              <a:t>P</a:t>
            </a:r>
            <a:r>
              <a:rPr lang="es-GT" baseline="-25000" dirty="0"/>
              <a:t>1</a:t>
            </a:r>
            <a:r>
              <a:rPr lang="es-GT" dirty="0"/>
              <a:t>		Alto			X		Enano</a:t>
            </a:r>
          </a:p>
          <a:p>
            <a:r>
              <a:rPr lang="es-GT"/>
              <a:t>	</a:t>
            </a:r>
            <a:r>
              <a:rPr lang="es-GT" smtClean="0"/>
              <a:t>          DD</a:t>
            </a:r>
            <a:r>
              <a:rPr lang="es-GT" dirty="0"/>
              <a:t>					</a:t>
            </a:r>
            <a:r>
              <a:rPr lang="es-GT" dirty="0" err="1"/>
              <a:t>dd</a:t>
            </a:r>
            <a:endParaRPr lang="es-GT" dirty="0"/>
          </a:p>
          <a:p>
            <a:r>
              <a:rPr lang="es-GT" dirty="0"/>
              <a:t> </a:t>
            </a:r>
          </a:p>
          <a:p>
            <a:r>
              <a:rPr lang="es-GT" dirty="0"/>
              <a:t>Gametos	D					d</a:t>
            </a:r>
          </a:p>
          <a:p>
            <a:r>
              <a:rPr lang="es-GT" dirty="0"/>
              <a:t> </a:t>
            </a:r>
          </a:p>
          <a:p>
            <a:r>
              <a:rPr lang="es-GT" dirty="0"/>
              <a:t>F</a:t>
            </a:r>
            <a:r>
              <a:rPr lang="es-GT" baseline="-25000" dirty="0"/>
              <a:t>1</a:t>
            </a:r>
            <a:r>
              <a:rPr lang="es-GT" dirty="0"/>
              <a:t>					Alto</a:t>
            </a:r>
          </a:p>
          <a:p>
            <a:r>
              <a:rPr lang="es-GT" dirty="0"/>
              <a:t>						</a:t>
            </a:r>
            <a:r>
              <a:rPr lang="es-GT" dirty="0" err="1"/>
              <a:t>Dd</a:t>
            </a:r>
            <a:endParaRPr lang="es-GT" dirty="0"/>
          </a:p>
          <a:p>
            <a:endParaRPr lang="es-GT" dirty="0"/>
          </a:p>
        </p:txBody>
      </p:sp>
    </p:spTree>
    <p:extLst>
      <p:ext uri="{BB962C8B-B14F-4D97-AF65-F5344CB8AC3E}">
        <p14:creationId xmlns:p14="http://schemas.microsoft.com/office/powerpoint/2010/main" val="31626404"/>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981200" y="274638"/>
            <a:ext cx="8229600" cy="1173162"/>
          </a:xfrm>
        </p:spPr>
        <p:txBody>
          <a:bodyPr>
            <a:noAutofit/>
          </a:bodyPr>
          <a:lstStyle/>
          <a:p>
            <a:r>
              <a:rPr lang="es-GT" sz="2000" b="1" dirty="0"/>
              <a:t>Esquema de una cruza di híbrida realizada por Mendel entre una variedad de arveja </a:t>
            </a:r>
            <a:r>
              <a:rPr lang="es-GT" sz="2000" b="1" i="1" dirty="0"/>
              <a:t>(</a:t>
            </a:r>
            <a:r>
              <a:rPr lang="es-GT" sz="2000" b="1" i="1" u="sng" dirty="0" err="1"/>
              <a:t>Pisumsativum</a:t>
            </a:r>
            <a:r>
              <a:rPr lang="es-GT" sz="2000" b="1" dirty="0"/>
              <a:t> ) de semilla amarilla y lisa con otra de semilla verde y rugosa.</a:t>
            </a:r>
            <a:br>
              <a:rPr lang="es-GT" sz="2000" b="1" dirty="0"/>
            </a:br>
            <a:endParaRPr lang="es-GT" sz="2000" b="1" dirty="0"/>
          </a:p>
        </p:txBody>
      </p:sp>
      <p:graphicFrame>
        <p:nvGraphicFramePr>
          <p:cNvPr id="4" name="Marcador de contenido 3"/>
          <p:cNvGraphicFramePr>
            <a:graphicFrameLocks noGrp="1"/>
          </p:cNvGraphicFramePr>
          <p:nvPr>
            <p:ph idx="1"/>
            <p:extLst/>
          </p:nvPr>
        </p:nvGraphicFramePr>
        <p:xfrm>
          <a:off x="2590799" y="1752602"/>
          <a:ext cx="7239000" cy="4648201"/>
        </p:xfrm>
        <a:graphic>
          <a:graphicData uri="http://schemas.openxmlformats.org/drawingml/2006/table">
            <a:tbl>
              <a:tblPr/>
              <a:tblGrid>
                <a:gridCol w="1951006">
                  <a:extLst>
                    <a:ext uri="{9D8B030D-6E8A-4147-A177-3AD203B41FA5}">
                      <a16:colId xmlns:a16="http://schemas.microsoft.com/office/drawing/2014/main" val="2181853260"/>
                    </a:ext>
                  </a:extLst>
                </a:gridCol>
                <a:gridCol w="1951006">
                  <a:extLst>
                    <a:ext uri="{9D8B030D-6E8A-4147-A177-3AD203B41FA5}">
                      <a16:colId xmlns:a16="http://schemas.microsoft.com/office/drawing/2014/main" val="639349562"/>
                    </a:ext>
                  </a:extLst>
                </a:gridCol>
                <a:gridCol w="1951006">
                  <a:extLst>
                    <a:ext uri="{9D8B030D-6E8A-4147-A177-3AD203B41FA5}">
                      <a16:colId xmlns:a16="http://schemas.microsoft.com/office/drawing/2014/main" val="4013246377"/>
                    </a:ext>
                  </a:extLst>
                </a:gridCol>
                <a:gridCol w="1385982">
                  <a:extLst>
                    <a:ext uri="{9D8B030D-6E8A-4147-A177-3AD203B41FA5}">
                      <a16:colId xmlns:a16="http://schemas.microsoft.com/office/drawing/2014/main" val="357621954"/>
                    </a:ext>
                  </a:extLst>
                </a:gridCol>
              </a:tblGrid>
              <a:tr h="845125">
                <a:tc>
                  <a:txBody>
                    <a:bodyPr/>
                    <a:lstStyle/>
                    <a:p>
                      <a:pPr>
                        <a:lnSpc>
                          <a:spcPct val="107000"/>
                        </a:lnSpc>
                        <a:spcAft>
                          <a:spcPts val="0"/>
                        </a:spcAft>
                      </a:pPr>
                      <a:r>
                        <a:rPr lang="es-GT" sz="1400" b="1">
                          <a:effectLst/>
                          <a:latin typeface="Arial" panose="020B0604020202020204" pitchFamily="34" charset="0"/>
                          <a:ea typeface="Times New Roman" panose="02020603050405020304" pitchFamily="18" charset="0"/>
                          <a:cs typeface="Times New Roman" panose="02020603050405020304" pitchFamily="18" charset="0"/>
                        </a:rPr>
                        <a:t>Fenotipos</a:t>
                      </a: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s-GT" sz="1400" b="1" dirty="0">
                          <a:effectLst/>
                          <a:latin typeface="Arial" panose="020B0604020202020204" pitchFamily="34" charset="0"/>
                          <a:ea typeface="Times New Roman" panose="02020603050405020304" pitchFamily="18" charset="0"/>
                          <a:cs typeface="Times New Roman" panose="02020603050405020304" pitchFamily="18" charset="0"/>
                        </a:rPr>
                        <a:t>Genotipos</a:t>
                      </a: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s-GT" sz="1400" b="1">
                          <a:effectLst/>
                          <a:latin typeface="Arial" panose="020B0604020202020204" pitchFamily="34" charset="0"/>
                          <a:ea typeface="Times New Roman" panose="02020603050405020304" pitchFamily="18" charset="0"/>
                          <a:cs typeface="Times New Roman" panose="02020603050405020304" pitchFamily="18" charset="0"/>
                        </a:rPr>
                        <a:t>Frecuencia genotipica</a:t>
                      </a: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s-GT" sz="1400" b="1" dirty="0">
                          <a:effectLst/>
                          <a:latin typeface="Arial" panose="020B0604020202020204" pitchFamily="34" charset="0"/>
                          <a:ea typeface="Times New Roman" panose="02020603050405020304" pitchFamily="18" charset="0"/>
                          <a:cs typeface="Times New Roman" panose="02020603050405020304" pitchFamily="18" charset="0"/>
                        </a:rPr>
                        <a:t>Frecuencia Fenotípica</a:t>
                      </a: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66902159"/>
                  </a:ext>
                </a:extLst>
              </a:tr>
              <a:tr h="422564">
                <a:tc>
                  <a:txBody>
                    <a:bodyPr/>
                    <a:lstStyle/>
                    <a:p>
                      <a:pPr>
                        <a:lnSpc>
                          <a:spcPct val="107000"/>
                        </a:lnSpc>
                        <a:spcAft>
                          <a:spcPts val="0"/>
                        </a:spcAft>
                      </a:pPr>
                      <a:r>
                        <a:rPr lang="es-GT" sz="1400">
                          <a:effectLst/>
                          <a:latin typeface="Arial" panose="020B0604020202020204" pitchFamily="34" charset="0"/>
                          <a:ea typeface="Times New Roman" panose="02020603050405020304" pitchFamily="18" charset="0"/>
                          <a:cs typeface="Times New Roman" panose="02020603050405020304" pitchFamily="18" charset="0"/>
                        </a:rPr>
                        <a:t>Amarillo y liso</a:t>
                      </a: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s-GT" sz="1400">
                          <a:effectLst/>
                          <a:latin typeface="Arial" panose="020B0604020202020204" pitchFamily="34" charset="0"/>
                          <a:ea typeface="Times New Roman" panose="02020603050405020304" pitchFamily="18" charset="0"/>
                          <a:cs typeface="Times New Roman" panose="02020603050405020304" pitchFamily="18" charset="0"/>
                        </a:rPr>
                        <a:t>GGWW</a:t>
                      </a: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s-GT" sz="1400">
                          <a:effectLst/>
                          <a:latin typeface="Arial" panose="020B0604020202020204" pitchFamily="34" charset="0"/>
                          <a:ea typeface="Times New Roman" panose="02020603050405020304" pitchFamily="18" charset="0"/>
                          <a:cs typeface="Times New Roman" panose="02020603050405020304" pitchFamily="18" charset="0"/>
                        </a:rPr>
                        <a:t>1</a:t>
                      </a: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4">
                  <a:txBody>
                    <a:bodyPr/>
                    <a:lstStyle/>
                    <a:p>
                      <a:pPr>
                        <a:lnSpc>
                          <a:spcPct val="107000"/>
                        </a:lnSpc>
                        <a:spcAft>
                          <a:spcPts val="0"/>
                        </a:spcAft>
                      </a:pPr>
                      <a:r>
                        <a:rPr lang="es-GT" sz="1400">
                          <a:effectLst/>
                          <a:latin typeface="Arial" panose="020B0604020202020204" pitchFamily="34" charset="0"/>
                          <a:ea typeface="Times New Roman" panose="02020603050405020304" pitchFamily="18" charset="0"/>
                          <a:cs typeface="Times New Roman" panose="02020603050405020304" pitchFamily="18" charset="0"/>
                        </a:rPr>
                        <a:t>9</a:t>
                      </a: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70912705"/>
                  </a:ext>
                </a:extLst>
              </a:tr>
              <a:tr h="422564">
                <a:tc>
                  <a:txBody>
                    <a:bodyPr/>
                    <a:lstStyle/>
                    <a:p>
                      <a:pPr>
                        <a:lnSpc>
                          <a:spcPct val="107000"/>
                        </a:lnSpc>
                        <a:spcAft>
                          <a:spcPts val="0"/>
                        </a:spcAft>
                      </a:pPr>
                      <a:r>
                        <a:rPr lang="es-GT" sz="1400">
                          <a:effectLst/>
                          <a:latin typeface="Arial" panose="020B0604020202020204" pitchFamily="34" charset="0"/>
                          <a:ea typeface="Times New Roman" panose="02020603050405020304" pitchFamily="18" charset="0"/>
                          <a:cs typeface="Times New Roman" panose="02020603050405020304" pitchFamily="18" charset="0"/>
                        </a:rPr>
                        <a:t> </a:t>
                      </a: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s-GT" sz="1400">
                          <a:effectLst/>
                          <a:latin typeface="Arial" panose="020B0604020202020204" pitchFamily="34" charset="0"/>
                          <a:ea typeface="Times New Roman" panose="02020603050405020304" pitchFamily="18" charset="0"/>
                          <a:cs typeface="Times New Roman" panose="02020603050405020304" pitchFamily="18" charset="0"/>
                        </a:rPr>
                        <a:t>GGWw</a:t>
                      </a: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s-GT" sz="1400">
                          <a:effectLst/>
                          <a:latin typeface="Arial" panose="020B0604020202020204" pitchFamily="34" charset="0"/>
                          <a:ea typeface="Times New Roman" panose="02020603050405020304" pitchFamily="18" charset="0"/>
                          <a:cs typeface="Times New Roman" panose="02020603050405020304" pitchFamily="18" charset="0"/>
                        </a:rPr>
                        <a:t>2</a:t>
                      </a: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s-GT"/>
                    </a:p>
                  </a:txBody>
                  <a:tcPr/>
                </a:tc>
                <a:extLst>
                  <a:ext uri="{0D108BD9-81ED-4DB2-BD59-A6C34878D82A}">
                    <a16:rowId xmlns:a16="http://schemas.microsoft.com/office/drawing/2014/main" val="3200106836"/>
                  </a:ext>
                </a:extLst>
              </a:tr>
              <a:tr h="422564">
                <a:tc>
                  <a:txBody>
                    <a:bodyPr/>
                    <a:lstStyle/>
                    <a:p>
                      <a:pPr>
                        <a:lnSpc>
                          <a:spcPct val="107000"/>
                        </a:lnSpc>
                        <a:spcAft>
                          <a:spcPts val="0"/>
                        </a:spcAft>
                      </a:pPr>
                      <a:r>
                        <a:rPr lang="es-GT" sz="1400">
                          <a:effectLst/>
                          <a:latin typeface="Arial" panose="020B0604020202020204" pitchFamily="34" charset="0"/>
                          <a:ea typeface="Times New Roman" panose="02020603050405020304" pitchFamily="18" charset="0"/>
                          <a:cs typeface="Times New Roman" panose="02020603050405020304" pitchFamily="18" charset="0"/>
                        </a:rPr>
                        <a:t> </a:t>
                      </a: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s-GT" sz="1400">
                          <a:effectLst/>
                          <a:latin typeface="Arial" panose="020B0604020202020204" pitchFamily="34" charset="0"/>
                          <a:ea typeface="Times New Roman" panose="02020603050405020304" pitchFamily="18" charset="0"/>
                          <a:cs typeface="Times New Roman" panose="02020603050405020304" pitchFamily="18" charset="0"/>
                        </a:rPr>
                        <a:t>GgWW</a:t>
                      </a: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s-GT" sz="1400">
                          <a:effectLst/>
                          <a:latin typeface="Arial" panose="020B0604020202020204" pitchFamily="34" charset="0"/>
                          <a:ea typeface="Times New Roman" panose="02020603050405020304" pitchFamily="18" charset="0"/>
                          <a:cs typeface="Times New Roman" panose="02020603050405020304" pitchFamily="18" charset="0"/>
                        </a:rPr>
                        <a:t>2</a:t>
                      </a: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s-GT"/>
                    </a:p>
                  </a:txBody>
                  <a:tcPr/>
                </a:tc>
                <a:extLst>
                  <a:ext uri="{0D108BD9-81ED-4DB2-BD59-A6C34878D82A}">
                    <a16:rowId xmlns:a16="http://schemas.microsoft.com/office/drawing/2014/main" val="716872850"/>
                  </a:ext>
                </a:extLst>
              </a:tr>
              <a:tr h="422564">
                <a:tc>
                  <a:txBody>
                    <a:bodyPr/>
                    <a:lstStyle/>
                    <a:p>
                      <a:pPr>
                        <a:lnSpc>
                          <a:spcPct val="107000"/>
                        </a:lnSpc>
                        <a:spcAft>
                          <a:spcPts val="0"/>
                        </a:spcAft>
                      </a:pPr>
                      <a:r>
                        <a:rPr lang="es-GT" sz="1400">
                          <a:effectLst/>
                          <a:latin typeface="Arial" panose="020B0604020202020204" pitchFamily="34" charset="0"/>
                          <a:ea typeface="Times New Roman" panose="02020603050405020304" pitchFamily="18" charset="0"/>
                          <a:cs typeface="Times New Roman" panose="02020603050405020304" pitchFamily="18" charset="0"/>
                        </a:rPr>
                        <a:t> </a:t>
                      </a: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s-GT" sz="1400">
                          <a:effectLst/>
                          <a:latin typeface="Arial" panose="020B0604020202020204" pitchFamily="34" charset="0"/>
                          <a:ea typeface="Times New Roman" panose="02020603050405020304" pitchFamily="18" charset="0"/>
                          <a:cs typeface="Times New Roman" panose="02020603050405020304" pitchFamily="18" charset="0"/>
                        </a:rPr>
                        <a:t>GgWw</a:t>
                      </a: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s-GT" sz="1400">
                          <a:effectLst/>
                          <a:latin typeface="Arial" panose="020B0604020202020204" pitchFamily="34" charset="0"/>
                          <a:ea typeface="Times New Roman" panose="02020603050405020304" pitchFamily="18" charset="0"/>
                          <a:cs typeface="Times New Roman" panose="02020603050405020304" pitchFamily="18" charset="0"/>
                        </a:rPr>
                        <a:t>4</a:t>
                      </a: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s-GT"/>
                    </a:p>
                  </a:txBody>
                  <a:tcPr/>
                </a:tc>
                <a:extLst>
                  <a:ext uri="{0D108BD9-81ED-4DB2-BD59-A6C34878D82A}">
                    <a16:rowId xmlns:a16="http://schemas.microsoft.com/office/drawing/2014/main" val="219410509"/>
                  </a:ext>
                </a:extLst>
              </a:tr>
              <a:tr h="422564">
                <a:tc>
                  <a:txBody>
                    <a:bodyPr/>
                    <a:lstStyle/>
                    <a:p>
                      <a:pPr>
                        <a:lnSpc>
                          <a:spcPct val="107000"/>
                        </a:lnSpc>
                        <a:spcAft>
                          <a:spcPts val="0"/>
                        </a:spcAft>
                      </a:pPr>
                      <a:r>
                        <a:rPr lang="es-GT" sz="1400">
                          <a:effectLst/>
                          <a:latin typeface="Arial" panose="020B0604020202020204" pitchFamily="34" charset="0"/>
                          <a:ea typeface="Times New Roman" panose="02020603050405020304" pitchFamily="18" charset="0"/>
                          <a:cs typeface="Times New Roman" panose="02020603050405020304" pitchFamily="18" charset="0"/>
                        </a:rPr>
                        <a:t>Amarillo y arrugado</a:t>
                      </a: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s-GT" sz="1400">
                          <a:effectLst/>
                          <a:latin typeface="Arial" panose="020B0604020202020204" pitchFamily="34" charset="0"/>
                          <a:ea typeface="Times New Roman" panose="02020603050405020304" pitchFamily="18" charset="0"/>
                          <a:cs typeface="Times New Roman" panose="02020603050405020304" pitchFamily="18" charset="0"/>
                        </a:rPr>
                        <a:t>GGww</a:t>
                      </a: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s-GT" sz="1400">
                          <a:effectLst/>
                          <a:latin typeface="Arial" panose="020B0604020202020204" pitchFamily="34" charset="0"/>
                          <a:ea typeface="Times New Roman" panose="02020603050405020304" pitchFamily="18" charset="0"/>
                          <a:cs typeface="Times New Roman" panose="02020603050405020304" pitchFamily="18" charset="0"/>
                        </a:rPr>
                        <a:t>1</a:t>
                      </a: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nSpc>
                          <a:spcPct val="107000"/>
                        </a:lnSpc>
                        <a:spcAft>
                          <a:spcPts val="0"/>
                        </a:spcAft>
                      </a:pPr>
                      <a:r>
                        <a:rPr lang="es-GT" sz="1400">
                          <a:effectLst/>
                          <a:latin typeface="Arial" panose="020B0604020202020204" pitchFamily="34" charset="0"/>
                          <a:ea typeface="Times New Roman" panose="02020603050405020304" pitchFamily="18" charset="0"/>
                          <a:cs typeface="Times New Roman" panose="02020603050405020304" pitchFamily="18" charset="0"/>
                        </a:rPr>
                        <a:t>3</a:t>
                      </a: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86988082"/>
                  </a:ext>
                </a:extLst>
              </a:tr>
              <a:tr h="422564">
                <a:tc>
                  <a:txBody>
                    <a:bodyPr/>
                    <a:lstStyle/>
                    <a:p>
                      <a:pPr>
                        <a:lnSpc>
                          <a:spcPct val="107000"/>
                        </a:lnSpc>
                        <a:spcAft>
                          <a:spcPts val="0"/>
                        </a:spcAft>
                      </a:pPr>
                      <a:r>
                        <a:rPr lang="es-GT" sz="1400">
                          <a:effectLst/>
                          <a:latin typeface="Arial" panose="020B0604020202020204" pitchFamily="34" charset="0"/>
                          <a:ea typeface="Times New Roman" panose="02020603050405020304" pitchFamily="18" charset="0"/>
                          <a:cs typeface="Times New Roman" panose="02020603050405020304" pitchFamily="18" charset="0"/>
                        </a:rPr>
                        <a:t> </a:t>
                      </a: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s-GT" sz="1400">
                          <a:effectLst/>
                          <a:latin typeface="Arial" panose="020B0604020202020204" pitchFamily="34" charset="0"/>
                          <a:ea typeface="Times New Roman" panose="02020603050405020304" pitchFamily="18" charset="0"/>
                          <a:cs typeface="Times New Roman" panose="02020603050405020304" pitchFamily="18" charset="0"/>
                        </a:rPr>
                        <a:t>Ggww</a:t>
                      </a: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s-GT" sz="1400">
                          <a:effectLst/>
                          <a:latin typeface="Arial" panose="020B0604020202020204" pitchFamily="34" charset="0"/>
                          <a:ea typeface="Times New Roman" panose="02020603050405020304" pitchFamily="18" charset="0"/>
                          <a:cs typeface="Times New Roman" panose="02020603050405020304" pitchFamily="18" charset="0"/>
                        </a:rPr>
                        <a:t>2</a:t>
                      </a: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s-GT"/>
                    </a:p>
                  </a:txBody>
                  <a:tcPr/>
                </a:tc>
                <a:extLst>
                  <a:ext uri="{0D108BD9-81ED-4DB2-BD59-A6C34878D82A}">
                    <a16:rowId xmlns:a16="http://schemas.microsoft.com/office/drawing/2014/main" val="1377170268"/>
                  </a:ext>
                </a:extLst>
              </a:tr>
              <a:tr h="422564">
                <a:tc>
                  <a:txBody>
                    <a:bodyPr/>
                    <a:lstStyle/>
                    <a:p>
                      <a:pPr>
                        <a:lnSpc>
                          <a:spcPct val="107000"/>
                        </a:lnSpc>
                        <a:spcAft>
                          <a:spcPts val="0"/>
                        </a:spcAft>
                      </a:pPr>
                      <a:r>
                        <a:rPr lang="es-GT" sz="1400">
                          <a:effectLst/>
                          <a:latin typeface="Arial" panose="020B0604020202020204" pitchFamily="34" charset="0"/>
                          <a:ea typeface="Times New Roman" panose="02020603050405020304" pitchFamily="18" charset="0"/>
                          <a:cs typeface="Times New Roman" panose="02020603050405020304" pitchFamily="18" charset="0"/>
                        </a:rPr>
                        <a:t>Verde y liso</a:t>
                      </a: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s-GT" sz="1400">
                          <a:effectLst/>
                          <a:latin typeface="Arial" panose="020B0604020202020204" pitchFamily="34" charset="0"/>
                          <a:ea typeface="Times New Roman" panose="02020603050405020304" pitchFamily="18" charset="0"/>
                          <a:cs typeface="Times New Roman" panose="02020603050405020304" pitchFamily="18" charset="0"/>
                        </a:rPr>
                        <a:t>ggWW</a:t>
                      </a: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s-GT" sz="1400">
                          <a:effectLst/>
                          <a:latin typeface="Arial" panose="020B0604020202020204" pitchFamily="34" charset="0"/>
                          <a:ea typeface="Times New Roman" panose="02020603050405020304" pitchFamily="18" charset="0"/>
                          <a:cs typeface="Times New Roman" panose="02020603050405020304" pitchFamily="18" charset="0"/>
                        </a:rPr>
                        <a:t>1</a:t>
                      </a: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nSpc>
                          <a:spcPct val="107000"/>
                        </a:lnSpc>
                        <a:spcAft>
                          <a:spcPts val="0"/>
                        </a:spcAft>
                      </a:pPr>
                      <a:r>
                        <a:rPr lang="es-GT" sz="1400">
                          <a:effectLst/>
                          <a:latin typeface="Arial" panose="020B0604020202020204" pitchFamily="34" charset="0"/>
                          <a:ea typeface="Times New Roman" panose="02020603050405020304" pitchFamily="18" charset="0"/>
                          <a:cs typeface="Times New Roman" panose="02020603050405020304" pitchFamily="18" charset="0"/>
                        </a:rPr>
                        <a:t>3</a:t>
                      </a: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19764505"/>
                  </a:ext>
                </a:extLst>
              </a:tr>
              <a:tr h="422564">
                <a:tc>
                  <a:txBody>
                    <a:bodyPr/>
                    <a:lstStyle/>
                    <a:p>
                      <a:pPr>
                        <a:lnSpc>
                          <a:spcPct val="107000"/>
                        </a:lnSpc>
                        <a:spcAft>
                          <a:spcPts val="0"/>
                        </a:spcAft>
                      </a:pPr>
                      <a:r>
                        <a:rPr lang="es-GT" sz="1400">
                          <a:effectLst/>
                          <a:latin typeface="Arial" panose="020B0604020202020204" pitchFamily="34" charset="0"/>
                          <a:ea typeface="Times New Roman" panose="02020603050405020304" pitchFamily="18" charset="0"/>
                          <a:cs typeface="Times New Roman" panose="02020603050405020304" pitchFamily="18" charset="0"/>
                        </a:rPr>
                        <a:t> </a:t>
                      </a: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s-GT" sz="1400">
                          <a:effectLst/>
                          <a:latin typeface="Arial" panose="020B0604020202020204" pitchFamily="34" charset="0"/>
                          <a:ea typeface="Times New Roman" panose="02020603050405020304" pitchFamily="18" charset="0"/>
                          <a:cs typeface="Times New Roman" panose="02020603050405020304" pitchFamily="18" charset="0"/>
                        </a:rPr>
                        <a:t>ggWw</a:t>
                      </a: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s-GT" sz="1400">
                          <a:effectLst/>
                          <a:latin typeface="Arial" panose="020B0604020202020204" pitchFamily="34" charset="0"/>
                          <a:ea typeface="Times New Roman" panose="02020603050405020304" pitchFamily="18" charset="0"/>
                          <a:cs typeface="Times New Roman" panose="02020603050405020304" pitchFamily="18" charset="0"/>
                        </a:rPr>
                        <a:t>2</a:t>
                      </a: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s-GT"/>
                    </a:p>
                  </a:txBody>
                  <a:tcPr/>
                </a:tc>
                <a:extLst>
                  <a:ext uri="{0D108BD9-81ED-4DB2-BD59-A6C34878D82A}">
                    <a16:rowId xmlns:a16="http://schemas.microsoft.com/office/drawing/2014/main" val="1271404625"/>
                  </a:ext>
                </a:extLst>
              </a:tr>
              <a:tr h="422564">
                <a:tc>
                  <a:txBody>
                    <a:bodyPr/>
                    <a:lstStyle/>
                    <a:p>
                      <a:pPr>
                        <a:lnSpc>
                          <a:spcPct val="107000"/>
                        </a:lnSpc>
                        <a:spcAft>
                          <a:spcPts val="0"/>
                        </a:spcAft>
                      </a:pPr>
                      <a:r>
                        <a:rPr lang="es-GT" sz="1400">
                          <a:effectLst/>
                          <a:latin typeface="Arial" panose="020B0604020202020204" pitchFamily="34" charset="0"/>
                          <a:ea typeface="Times New Roman" panose="02020603050405020304" pitchFamily="18" charset="0"/>
                          <a:cs typeface="Times New Roman" panose="02020603050405020304" pitchFamily="18" charset="0"/>
                        </a:rPr>
                        <a:t>Verde y arrugado</a:t>
                      </a: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s-GT" sz="1400">
                          <a:effectLst/>
                          <a:latin typeface="Arial" panose="020B0604020202020204" pitchFamily="34" charset="0"/>
                          <a:ea typeface="Times New Roman" panose="02020603050405020304" pitchFamily="18" charset="0"/>
                          <a:cs typeface="Times New Roman" panose="02020603050405020304" pitchFamily="18" charset="0"/>
                        </a:rPr>
                        <a:t>Ggww</a:t>
                      </a: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s-GT" sz="1400">
                          <a:effectLst/>
                          <a:latin typeface="Arial" panose="020B0604020202020204" pitchFamily="34" charset="0"/>
                          <a:ea typeface="Times New Roman" panose="02020603050405020304" pitchFamily="18" charset="0"/>
                          <a:cs typeface="Times New Roman" panose="02020603050405020304" pitchFamily="18" charset="0"/>
                        </a:rPr>
                        <a:t>1</a:t>
                      </a: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s-GT" sz="1400" dirty="0">
                          <a:effectLst/>
                          <a:latin typeface="Arial" panose="020B0604020202020204" pitchFamily="34" charset="0"/>
                          <a:ea typeface="Times New Roman" panose="02020603050405020304" pitchFamily="18" charset="0"/>
                          <a:cs typeface="Times New Roman" panose="02020603050405020304" pitchFamily="18" charset="0"/>
                        </a:rPr>
                        <a:t>1</a:t>
                      </a: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58164458"/>
                  </a:ext>
                </a:extLst>
              </a:tr>
            </a:tbl>
          </a:graphicData>
        </a:graphic>
      </p:graphicFrame>
    </p:spTree>
    <p:extLst>
      <p:ext uri="{BB962C8B-B14F-4D97-AF65-F5344CB8AC3E}">
        <p14:creationId xmlns:p14="http://schemas.microsoft.com/office/powerpoint/2010/main" val="276019794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6 Título"/>
          <p:cNvSpPr>
            <a:spLocks noGrp="1"/>
          </p:cNvSpPr>
          <p:nvPr>
            <p:ph sz="half" idx="1"/>
          </p:nvPr>
        </p:nvSpPr>
        <p:spPr>
          <a:xfrm>
            <a:off x="2132669" y="975048"/>
            <a:ext cx="7919400" cy="4968552"/>
          </a:xfrm>
        </p:spPr>
        <p:txBody>
          <a:bodyPr>
            <a:noAutofit/>
          </a:bodyPr>
          <a:lstStyle/>
          <a:p>
            <a:pPr lvl="0" algn="just">
              <a:buClr>
                <a:srgbClr val="FF0000"/>
              </a:buClr>
              <a:buFont typeface="Wingdings" panose="05000000000000000000" pitchFamily="2" charset="2"/>
              <a:buChar char="q"/>
            </a:pPr>
            <a:endParaRPr lang="es-GT" sz="800" b="1" dirty="0"/>
          </a:p>
          <a:p>
            <a:pPr lvl="0" algn="just">
              <a:buClr>
                <a:srgbClr val="FF0000"/>
              </a:buClr>
              <a:buFont typeface="Wingdings" panose="05000000000000000000" pitchFamily="2" charset="2"/>
              <a:buChar char="q"/>
            </a:pPr>
            <a:r>
              <a:rPr lang="es-GT" sz="2000" dirty="0"/>
              <a:t>En nuestro caso nos referimos al cruce de individuos que pertenecen a un taxón o especie diferente.</a:t>
            </a:r>
            <a:endParaRPr lang="es-GT" sz="2000" dirty="0"/>
          </a:p>
          <a:p>
            <a:pPr lvl="0" algn="just">
              <a:buClr>
                <a:srgbClr val="FF0000"/>
              </a:buClr>
              <a:buFont typeface="Wingdings" panose="05000000000000000000" pitchFamily="2" charset="2"/>
              <a:buChar char="q"/>
            </a:pPr>
            <a:r>
              <a:rPr lang="es-GT" sz="2000" dirty="0"/>
              <a:t>Un híbrido </a:t>
            </a:r>
            <a:r>
              <a:rPr lang="es-GT" sz="2000" dirty="0"/>
              <a:t>procede de la unión de dos </a:t>
            </a:r>
            <a:r>
              <a:rPr lang="es-GT" sz="2000" dirty="0"/>
              <a:t>individuos de </a:t>
            </a:r>
            <a:r>
              <a:rPr lang="es-GT" sz="2000" dirty="0"/>
              <a:t>especies diferentes</a:t>
            </a:r>
            <a:r>
              <a:rPr lang="es-GT" sz="2000" dirty="0"/>
              <a:t>.</a:t>
            </a:r>
          </a:p>
          <a:p>
            <a:pPr lvl="0" algn="just">
              <a:buClr>
                <a:srgbClr val="FF0000"/>
              </a:buClr>
              <a:buFont typeface="Wingdings" panose="05000000000000000000" pitchFamily="2" charset="2"/>
              <a:buChar char="q"/>
            </a:pPr>
            <a:endParaRPr lang="es-GT" sz="800" dirty="0"/>
          </a:p>
          <a:p>
            <a:pPr lvl="0" algn="just">
              <a:buClr>
                <a:srgbClr val="FF0000"/>
              </a:buClr>
              <a:buFont typeface="Wingdings" panose="05000000000000000000" pitchFamily="2" charset="2"/>
              <a:buChar char="q"/>
            </a:pPr>
            <a:r>
              <a:rPr lang="es-GT" sz="2000" dirty="0"/>
              <a:t>La </a:t>
            </a:r>
            <a:r>
              <a:rPr lang="es-GT" sz="2000" dirty="0"/>
              <a:t>importancia </a:t>
            </a:r>
            <a:r>
              <a:rPr lang="es-GT" sz="2000" dirty="0"/>
              <a:t>de la hibridación radica en abrir </a:t>
            </a:r>
            <a:r>
              <a:rPr lang="es-GT" sz="2000" dirty="0"/>
              <a:t>la posibilidad de transferir características de una especie a </a:t>
            </a:r>
            <a:r>
              <a:rPr lang="es-GT" sz="2000" dirty="0"/>
              <a:t>otra.</a:t>
            </a:r>
          </a:p>
          <a:p>
            <a:pPr lvl="0" algn="just">
              <a:buClr>
                <a:srgbClr val="FF0000"/>
              </a:buClr>
              <a:buFont typeface="Wingdings" panose="05000000000000000000" pitchFamily="2" charset="2"/>
              <a:buChar char="q"/>
            </a:pPr>
            <a:endParaRPr lang="es-GT" sz="800" dirty="0"/>
          </a:p>
          <a:p>
            <a:pPr lvl="0" algn="just">
              <a:buClr>
                <a:srgbClr val="FF0000"/>
              </a:buClr>
              <a:buFont typeface="Wingdings" panose="05000000000000000000" pitchFamily="2" charset="2"/>
              <a:buChar char="q"/>
            </a:pPr>
            <a:r>
              <a:rPr lang="es-GT" sz="2000" dirty="0"/>
              <a:t>Gracias a la hibridación es posible aprovechar especies silvestres llamadas parientes silvestres que están emparentadas con las especies cultivadas. </a:t>
            </a:r>
          </a:p>
          <a:p>
            <a:pPr lvl="1" algn="just">
              <a:buClr>
                <a:srgbClr val="FF0000"/>
              </a:buClr>
              <a:buFont typeface="Wingdings" panose="05000000000000000000" pitchFamily="2" charset="2"/>
              <a:buChar char="v"/>
            </a:pPr>
            <a:endParaRPr lang="es-GT" sz="1800" dirty="0"/>
          </a:p>
          <a:p>
            <a:pPr lvl="0" algn="just">
              <a:buClr>
                <a:srgbClr val="FF0000"/>
              </a:buClr>
              <a:buFont typeface="Wingdings" panose="05000000000000000000" pitchFamily="2" charset="2"/>
              <a:buChar char="q"/>
            </a:pPr>
            <a:endParaRPr lang="es-GT" sz="2000" b="1" dirty="0"/>
          </a:p>
          <a:p>
            <a:pPr lvl="0" algn="just">
              <a:buClr>
                <a:srgbClr val="FF0000"/>
              </a:buClr>
              <a:buFont typeface="Wingdings" panose="05000000000000000000" pitchFamily="2" charset="2"/>
              <a:buChar char="q"/>
            </a:pPr>
            <a:endParaRPr lang="es-GT" sz="2000" b="1" dirty="0"/>
          </a:p>
          <a:p>
            <a:pPr marL="0" indent="0" algn="just">
              <a:buClr>
                <a:srgbClr val="FF0000"/>
              </a:buClr>
              <a:buNone/>
            </a:pPr>
            <a:endParaRPr lang="es-GT" sz="2000" dirty="0"/>
          </a:p>
          <a:p>
            <a:pPr lvl="0" algn="just">
              <a:buClr>
                <a:srgbClr val="FF0000"/>
              </a:buClr>
              <a:buFont typeface="Wingdings" panose="05000000000000000000" pitchFamily="2" charset="2"/>
              <a:buChar char="q"/>
            </a:pPr>
            <a:endParaRPr lang="es-GT" sz="1800" dirty="0"/>
          </a:p>
          <a:p>
            <a:pPr lvl="0" algn="just">
              <a:buClr>
                <a:srgbClr val="FF0000"/>
              </a:buClr>
              <a:buFont typeface="Wingdings" panose="05000000000000000000" pitchFamily="2" charset="2"/>
              <a:buChar char="q"/>
            </a:pPr>
            <a:endParaRPr lang="es-GT" sz="1800" dirty="0"/>
          </a:p>
          <a:p>
            <a:pPr lvl="0" algn="just">
              <a:buClr>
                <a:srgbClr val="FF0000"/>
              </a:buClr>
              <a:buFont typeface="Wingdings" panose="05000000000000000000" pitchFamily="2" charset="2"/>
              <a:buChar char="q"/>
            </a:pPr>
            <a:endParaRPr lang="es-GT" sz="1800" dirty="0"/>
          </a:p>
          <a:p>
            <a:pPr lvl="0" algn="just">
              <a:buClr>
                <a:srgbClr val="FF0000"/>
              </a:buClr>
              <a:buFont typeface="Wingdings" panose="05000000000000000000" pitchFamily="2" charset="2"/>
              <a:buChar char="q"/>
            </a:pPr>
            <a:endParaRPr lang="es-GT" sz="800" dirty="0"/>
          </a:p>
          <a:p>
            <a:pPr lvl="0" algn="just">
              <a:buClr>
                <a:srgbClr val="FF0000"/>
              </a:buClr>
              <a:buFont typeface="Wingdings" panose="05000000000000000000" pitchFamily="2" charset="2"/>
              <a:buChar char="q"/>
            </a:pPr>
            <a:endParaRPr lang="es-GT" sz="1800" dirty="0"/>
          </a:p>
          <a:p>
            <a:pPr lvl="0" algn="just">
              <a:buClr>
                <a:srgbClr val="FF0000"/>
              </a:buClr>
              <a:buFont typeface="Wingdings" panose="05000000000000000000" pitchFamily="2" charset="2"/>
              <a:buChar char="q"/>
            </a:pPr>
            <a:endParaRPr lang="es-GT" sz="1400" dirty="0"/>
          </a:p>
          <a:p>
            <a:pPr marL="0" indent="0" algn="just">
              <a:buClr>
                <a:srgbClr val="FF0000"/>
              </a:buClr>
              <a:buNone/>
            </a:pPr>
            <a:endParaRPr lang="es-GT" sz="800" dirty="0"/>
          </a:p>
          <a:p>
            <a:pPr lvl="1" algn="just">
              <a:buClr>
                <a:srgbClr val="FF0000"/>
              </a:buClr>
              <a:buFont typeface="Wingdings" panose="05000000000000000000" pitchFamily="2" charset="2"/>
              <a:buChar char="v"/>
            </a:pPr>
            <a:endParaRPr lang="es-GT" sz="1400" dirty="0"/>
          </a:p>
          <a:p>
            <a:pPr lvl="0" algn="just">
              <a:buClr>
                <a:srgbClr val="0070C0"/>
              </a:buClr>
              <a:buFont typeface="Wingdings" panose="05000000000000000000" pitchFamily="2" charset="2"/>
              <a:buChar char="q"/>
            </a:pPr>
            <a:endParaRPr lang="es-GT" sz="1800" dirty="0"/>
          </a:p>
          <a:p>
            <a:pPr lvl="0" algn="just">
              <a:buClr>
                <a:srgbClr val="0070C0"/>
              </a:buClr>
              <a:buFont typeface="Wingdings" panose="05000000000000000000" pitchFamily="2" charset="2"/>
              <a:buChar char="q"/>
            </a:pPr>
            <a:endParaRPr lang="es-GT" sz="1800" b="1" dirty="0"/>
          </a:p>
          <a:p>
            <a:pPr lvl="0" algn="just">
              <a:buClr>
                <a:srgbClr val="0070C0"/>
              </a:buClr>
              <a:buFont typeface="Wingdings" panose="05000000000000000000" pitchFamily="2" charset="2"/>
              <a:buChar char="q"/>
            </a:pPr>
            <a:endParaRPr lang="es-GT" sz="1800" b="1" dirty="0"/>
          </a:p>
          <a:p>
            <a:pPr lvl="0" algn="just">
              <a:buClr>
                <a:srgbClr val="0070C0"/>
              </a:buClr>
              <a:buFont typeface="Wingdings" panose="05000000000000000000" pitchFamily="2" charset="2"/>
              <a:buChar char="q"/>
            </a:pPr>
            <a:endParaRPr lang="es-GT" sz="1800" b="1" dirty="0"/>
          </a:p>
          <a:p>
            <a:pPr lvl="0" algn="just">
              <a:buClr>
                <a:srgbClr val="0070C0"/>
              </a:buClr>
              <a:buFont typeface="Wingdings" panose="05000000000000000000" pitchFamily="2" charset="2"/>
              <a:buChar char="q"/>
            </a:pPr>
            <a:endParaRPr lang="es-GT" sz="1800" b="1" dirty="0"/>
          </a:p>
          <a:p>
            <a:pPr lvl="0" algn="just">
              <a:buClr>
                <a:schemeClr val="accent3"/>
              </a:buClr>
              <a:buFont typeface="Wingdings" pitchFamily="2" charset="2"/>
              <a:buChar char="q"/>
            </a:pPr>
            <a:endParaRPr lang="es-GT" sz="1800" dirty="0"/>
          </a:p>
          <a:p>
            <a:pPr lvl="0" algn="just">
              <a:buClr>
                <a:schemeClr val="accent3"/>
              </a:buClr>
              <a:buFont typeface="Wingdings" pitchFamily="2" charset="2"/>
              <a:buChar char="q"/>
            </a:pPr>
            <a:endParaRPr lang="es-GT" sz="1800" dirty="0"/>
          </a:p>
          <a:p>
            <a:pPr lvl="0" algn="just">
              <a:buClr>
                <a:schemeClr val="accent3"/>
              </a:buClr>
              <a:buFont typeface="Wingdings" pitchFamily="2" charset="2"/>
              <a:buChar char="q"/>
            </a:pPr>
            <a:endParaRPr lang="es-GT" sz="1200" dirty="0"/>
          </a:p>
          <a:p>
            <a:pPr lvl="2">
              <a:buClr>
                <a:schemeClr val="accent3"/>
              </a:buClr>
              <a:buFont typeface="Wingdings" pitchFamily="2" charset="2"/>
              <a:buChar char="§"/>
            </a:pPr>
            <a:endParaRPr lang="es-GT" sz="1200" dirty="0"/>
          </a:p>
          <a:p>
            <a:pPr lvl="2">
              <a:buClr>
                <a:schemeClr val="accent3"/>
              </a:buClr>
              <a:buFont typeface="Wingdings" pitchFamily="2" charset="2"/>
              <a:buChar char="§"/>
            </a:pPr>
            <a:endParaRPr lang="es-GT" sz="1200" dirty="0"/>
          </a:p>
          <a:p>
            <a:pPr lvl="2">
              <a:buClr>
                <a:schemeClr val="accent3"/>
              </a:buClr>
              <a:buFont typeface="Wingdings" pitchFamily="2" charset="2"/>
              <a:buChar char="§"/>
            </a:pPr>
            <a:endParaRPr lang="es-GT" sz="1200" dirty="0"/>
          </a:p>
          <a:p>
            <a:pPr lvl="2">
              <a:buClr>
                <a:schemeClr val="accent3"/>
              </a:buClr>
              <a:buFont typeface="Wingdings" pitchFamily="2" charset="2"/>
              <a:buChar char="§"/>
            </a:pPr>
            <a:endParaRPr lang="es-GT" sz="1200" dirty="0"/>
          </a:p>
          <a:p>
            <a:pPr lvl="2">
              <a:buClr>
                <a:schemeClr val="accent3"/>
              </a:buClr>
              <a:buFont typeface="Wingdings" pitchFamily="2" charset="2"/>
              <a:buChar char="§"/>
            </a:pPr>
            <a:endParaRPr lang="es-GT" sz="1200" dirty="0"/>
          </a:p>
          <a:p>
            <a:pPr lvl="2">
              <a:buClr>
                <a:schemeClr val="accent3"/>
              </a:buClr>
              <a:buFont typeface="Wingdings" pitchFamily="2" charset="2"/>
              <a:buChar char="§"/>
            </a:pPr>
            <a:endParaRPr lang="es-GT" sz="1200" dirty="0"/>
          </a:p>
          <a:p>
            <a:pPr lvl="2">
              <a:buClr>
                <a:schemeClr val="accent3"/>
              </a:buClr>
              <a:buFont typeface="Wingdings" pitchFamily="2" charset="2"/>
              <a:buChar char="§"/>
            </a:pPr>
            <a:endParaRPr lang="es-GT" sz="1200" dirty="0"/>
          </a:p>
          <a:p>
            <a:pPr lvl="2">
              <a:buClr>
                <a:schemeClr val="accent3"/>
              </a:buClr>
              <a:buFont typeface="Wingdings" pitchFamily="2" charset="2"/>
              <a:buChar char="§"/>
            </a:pPr>
            <a:endParaRPr lang="es-GT" sz="1200" dirty="0"/>
          </a:p>
          <a:p>
            <a:pPr lvl="2">
              <a:buClr>
                <a:schemeClr val="accent3"/>
              </a:buClr>
              <a:buFont typeface="Wingdings" pitchFamily="2" charset="2"/>
              <a:buChar char="§"/>
            </a:pPr>
            <a:endParaRPr lang="es-GT" sz="1200" dirty="0"/>
          </a:p>
          <a:p>
            <a:pPr lvl="2">
              <a:buClr>
                <a:schemeClr val="accent3"/>
              </a:buClr>
              <a:buFont typeface="Wingdings" pitchFamily="2" charset="2"/>
              <a:buChar char="§"/>
            </a:pPr>
            <a:endParaRPr lang="es-GT" sz="1200" dirty="0"/>
          </a:p>
          <a:p>
            <a:pPr lvl="2">
              <a:buClr>
                <a:schemeClr val="accent3"/>
              </a:buClr>
              <a:buFont typeface="Wingdings" pitchFamily="2" charset="2"/>
              <a:buChar char="§"/>
            </a:pPr>
            <a:endParaRPr lang="es-GT" sz="1200" dirty="0"/>
          </a:p>
          <a:p>
            <a:pPr lvl="2">
              <a:buClr>
                <a:schemeClr val="accent3"/>
              </a:buClr>
              <a:buFont typeface="Wingdings" pitchFamily="2" charset="2"/>
              <a:buChar char="§"/>
            </a:pPr>
            <a:endParaRPr lang="es-GT" sz="1200" dirty="0"/>
          </a:p>
          <a:p>
            <a:pPr lvl="2">
              <a:buClr>
                <a:schemeClr val="accent3"/>
              </a:buClr>
              <a:buFont typeface="Wingdings" pitchFamily="2" charset="2"/>
              <a:buChar char="§"/>
            </a:pPr>
            <a:endParaRPr lang="es-GT" sz="1200" dirty="0"/>
          </a:p>
          <a:p>
            <a:pPr lvl="1">
              <a:buClr>
                <a:schemeClr val="accent3"/>
              </a:buClr>
              <a:buFont typeface="Wingdings" pitchFamily="2" charset="2"/>
              <a:buChar char="§"/>
            </a:pPr>
            <a:endParaRPr lang="es-GT" sz="1600" dirty="0"/>
          </a:p>
          <a:p>
            <a:pPr lvl="1">
              <a:buClr>
                <a:schemeClr val="accent3"/>
              </a:buClr>
              <a:buFont typeface="Wingdings" pitchFamily="2" charset="2"/>
              <a:buChar char="§"/>
            </a:pPr>
            <a:endParaRPr lang="es-GT" sz="1000" u="sng" dirty="0"/>
          </a:p>
          <a:p>
            <a:pPr lvl="1">
              <a:buClr>
                <a:schemeClr val="accent3"/>
              </a:buClr>
              <a:buFont typeface="Wingdings" pitchFamily="2" charset="2"/>
              <a:buChar char="§"/>
            </a:pPr>
            <a:endParaRPr lang="es-GT" sz="1000" u="sng" dirty="0"/>
          </a:p>
          <a:p>
            <a:pPr lvl="1">
              <a:buClr>
                <a:schemeClr val="accent3"/>
              </a:buClr>
              <a:buFont typeface="Wingdings" pitchFamily="2" charset="2"/>
              <a:buChar char="§"/>
            </a:pPr>
            <a:endParaRPr lang="es-GT" sz="1400" u="sng" dirty="0"/>
          </a:p>
          <a:p>
            <a:pPr lvl="1">
              <a:buClr>
                <a:schemeClr val="accent3"/>
              </a:buClr>
              <a:buFont typeface="Wingdings" pitchFamily="2" charset="2"/>
              <a:buChar char="§"/>
            </a:pPr>
            <a:endParaRPr lang="es-GT" sz="1400" u="sng" dirty="0"/>
          </a:p>
        </p:txBody>
      </p:sp>
      <p:sp>
        <p:nvSpPr>
          <p:cNvPr id="4" name="AutoShape 8" descr="Resultado de imagen para tomate podrido"/>
          <p:cNvSpPr>
            <a:spLocks noChangeAspect="1" noChangeArrowheads="1"/>
          </p:cNvSpPr>
          <p:nvPr/>
        </p:nvSpPr>
        <p:spPr bwMode="auto">
          <a:xfrm>
            <a:off x="1679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GT" dirty="0"/>
          </a:p>
        </p:txBody>
      </p:sp>
      <p:sp>
        <p:nvSpPr>
          <p:cNvPr id="12" name="11 Rectángulo"/>
          <p:cNvSpPr/>
          <p:nvPr/>
        </p:nvSpPr>
        <p:spPr>
          <a:xfrm>
            <a:off x="1516742" y="0"/>
            <a:ext cx="9151257" cy="914400"/>
          </a:xfrm>
          <a:prstGeom prst="rect">
            <a:avLst/>
          </a:prstGeom>
          <a:solidFill>
            <a:srgbClr val="00B0F0">
              <a:alpha val="77000"/>
            </a:srgbClr>
          </a:solidFill>
          <a:ln>
            <a:solidFill>
              <a:srgbClr val="00B0F0"/>
            </a:solidFill>
          </a:ln>
        </p:spPr>
        <p:style>
          <a:lnRef idx="1">
            <a:schemeClr val="accent3"/>
          </a:lnRef>
          <a:fillRef idx="3">
            <a:schemeClr val="accent3"/>
          </a:fillRef>
          <a:effectRef idx="2">
            <a:schemeClr val="accent3"/>
          </a:effectRef>
          <a:fontRef idx="minor">
            <a:schemeClr val="lt1"/>
          </a:fontRef>
        </p:style>
        <p:txBody>
          <a:bodyPr rtlCol="0" anchor="ctr"/>
          <a:lstStyle/>
          <a:p>
            <a:pPr algn="ctr"/>
            <a:r>
              <a:rPr lang="es-GT" sz="2800" b="1" dirty="0">
                <a:solidFill>
                  <a:srgbClr val="002060"/>
                </a:solidFill>
              </a:rPr>
              <a:t>b. Hibridación interespecífica </a:t>
            </a:r>
            <a:endParaRPr lang="es-GT" sz="2800" b="1" dirty="0">
              <a:solidFill>
                <a:srgbClr val="002060"/>
              </a:solidFill>
            </a:endParaRPr>
          </a:p>
        </p:txBody>
      </p:sp>
      <p:cxnSp>
        <p:nvCxnSpPr>
          <p:cNvPr id="7" name="6 Conector recto"/>
          <p:cNvCxnSpPr/>
          <p:nvPr/>
        </p:nvCxnSpPr>
        <p:spPr>
          <a:xfrm>
            <a:off x="1524001" y="6324600"/>
            <a:ext cx="9148556" cy="0"/>
          </a:xfrm>
          <a:prstGeom prst="line">
            <a:avLst/>
          </a:prstGeom>
          <a:ln>
            <a:solidFill>
              <a:srgbClr val="002060"/>
            </a:solidFill>
          </a:ln>
        </p:spPr>
        <p:style>
          <a:lnRef idx="3">
            <a:schemeClr val="accent2"/>
          </a:lnRef>
          <a:fillRef idx="0">
            <a:schemeClr val="accent2"/>
          </a:fillRef>
          <a:effectRef idx="2">
            <a:schemeClr val="accent2"/>
          </a:effectRef>
          <a:fontRef idx="minor">
            <a:schemeClr val="tx1"/>
          </a:fontRef>
        </p:style>
      </p:cxnSp>
    </p:spTree>
    <p:extLst>
      <p:ext uri="{BB962C8B-B14F-4D97-AF65-F5344CB8AC3E}">
        <p14:creationId xmlns:p14="http://schemas.microsoft.com/office/powerpoint/2010/main" val="321951865"/>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6 Título"/>
          <p:cNvSpPr>
            <a:spLocks noGrp="1"/>
          </p:cNvSpPr>
          <p:nvPr>
            <p:ph sz="half" idx="1"/>
          </p:nvPr>
        </p:nvSpPr>
        <p:spPr>
          <a:xfrm>
            <a:off x="2132669" y="975048"/>
            <a:ext cx="7919400" cy="4968552"/>
          </a:xfrm>
        </p:spPr>
        <p:txBody>
          <a:bodyPr>
            <a:noAutofit/>
          </a:bodyPr>
          <a:lstStyle/>
          <a:p>
            <a:pPr lvl="0" algn="just">
              <a:buClr>
                <a:srgbClr val="FF0000"/>
              </a:buClr>
              <a:buFont typeface="Wingdings" panose="05000000000000000000" pitchFamily="2" charset="2"/>
              <a:buChar char="q"/>
            </a:pPr>
            <a:endParaRPr lang="es-GT" sz="800" b="1" dirty="0"/>
          </a:p>
          <a:p>
            <a:pPr lvl="0" algn="just">
              <a:buClr>
                <a:srgbClr val="FF0000"/>
              </a:buClr>
              <a:buFont typeface="Wingdings" panose="05000000000000000000" pitchFamily="2" charset="2"/>
              <a:buChar char="q"/>
            </a:pPr>
            <a:r>
              <a:rPr lang="es-GT" sz="2000" b="1" dirty="0"/>
              <a:t>Barreras </a:t>
            </a:r>
            <a:r>
              <a:rPr lang="es-GT" sz="2000" b="1" dirty="0"/>
              <a:t>externas</a:t>
            </a:r>
            <a:r>
              <a:rPr lang="es-GT" sz="2000" dirty="0"/>
              <a:t>: Son </a:t>
            </a:r>
            <a:r>
              <a:rPr lang="es-GT" sz="2000" dirty="0"/>
              <a:t>separaciones físicas en tiempo, espacio, ambiente y nichos ecológicos que evitan el arribo del polen de una planta al estigma de la otra</a:t>
            </a:r>
            <a:r>
              <a:rPr lang="es-GT" sz="2000" dirty="0"/>
              <a:t>.</a:t>
            </a:r>
          </a:p>
          <a:p>
            <a:pPr lvl="0" algn="just">
              <a:buClr>
                <a:srgbClr val="FF0000"/>
              </a:buClr>
              <a:buFont typeface="Wingdings" panose="05000000000000000000" pitchFamily="2" charset="2"/>
              <a:buChar char="q"/>
            </a:pPr>
            <a:endParaRPr lang="es-GT" sz="800" dirty="0"/>
          </a:p>
          <a:p>
            <a:pPr lvl="0" algn="just">
              <a:buClr>
                <a:srgbClr val="FF0000"/>
              </a:buClr>
              <a:buFont typeface="Wingdings" panose="05000000000000000000" pitchFamily="2" charset="2"/>
              <a:buChar char="q"/>
            </a:pPr>
            <a:r>
              <a:rPr lang="es-GT" sz="2000" b="1" dirty="0"/>
              <a:t>Barreras Internas: </a:t>
            </a:r>
            <a:r>
              <a:rPr lang="es-GT" sz="2000" dirty="0"/>
              <a:t>S</a:t>
            </a:r>
            <a:r>
              <a:rPr lang="es-GT" sz="2000" dirty="0"/>
              <a:t>istemas </a:t>
            </a:r>
            <a:r>
              <a:rPr lang="es-GT" sz="2000" dirty="0"/>
              <a:t>citológicos y fisiológicos no armoniosos entre las </a:t>
            </a:r>
            <a:r>
              <a:rPr lang="es-GT" sz="2000" dirty="0"/>
              <a:t>poblaciones (incompatibilidad en la polinización, diferencias morfológicas en flores). </a:t>
            </a:r>
            <a:endParaRPr lang="es-GT" sz="2000" b="1" dirty="0"/>
          </a:p>
          <a:p>
            <a:pPr lvl="0" algn="just">
              <a:buClr>
                <a:srgbClr val="FF0000"/>
              </a:buClr>
              <a:buFont typeface="Wingdings" panose="05000000000000000000" pitchFamily="2" charset="2"/>
              <a:buChar char="q"/>
            </a:pPr>
            <a:endParaRPr lang="es-GT" sz="2000" b="1" dirty="0"/>
          </a:p>
          <a:p>
            <a:pPr marL="0" indent="0" algn="just">
              <a:buClr>
                <a:srgbClr val="FF0000"/>
              </a:buClr>
              <a:buNone/>
            </a:pPr>
            <a:endParaRPr lang="es-GT" sz="2000" dirty="0"/>
          </a:p>
          <a:p>
            <a:pPr lvl="0" algn="just">
              <a:buClr>
                <a:srgbClr val="FF0000"/>
              </a:buClr>
              <a:buFont typeface="Wingdings" panose="05000000000000000000" pitchFamily="2" charset="2"/>
              <a:buChar char="q"/>
            </a:pPr>
            <a:endParaRPr lang="es-GT" sz="1800" dirty="0"/>
          </a:p>
          <a:p>
            <a:pPr lvl="0" algn="just">
              <a:buClr>
                <a:srgbClr val="FF0000"/>
              </a:buClr>
              <a:buFont typeface="Wingdings" panose="05000000000000000000" pitchFamily="2" charset="2"/>
              <a:buChar char="q"/>
            </a:pPr>
            <a:endParaRPr lang="es-GT" sz="1800" dirty="0"/>
          </a:p>
          <a:p>
            <a:pPr lvl="0" algn="just">
              <a:buClr>
                <a:srgbClr val="FF0000"/>
              </a:buClr>
              <a:buFont typeface="Wingdings" panose="05000000000000000000" pitchFamily="2" charset="2"/>
              <a:buChar char="q"/>
            </a:pPr>
            <a:endParaRPr lang="es-GT" sz="1800" dirty="0"/>
          </a:p>
          <a:p>
            <a:pPr lvl="0" algn="just">
              <a:buClr>
                <a:srgbClr val="FF0000"/>
              </a:buClr>
              <a:buFont typeface="Wingdings" panose="05000000000000000000" pitchFamily="2" charset="2"/>
              <a:buChar char="q"/>
            </a:pPr>
            <a:endParaRPr lang="es-GT" sz="800" dirty="0"/>
          </a:p>
          <a:p>
            <a:pPr lvl="0" algn="just">
              <a:buClr>
                <a:srgbClr val="FF0000"/>
              </a:buClr>
              <a:buFont typeface="Wingdings" panose="05000000000000000000" pitchFamily="2" charset="2"/>
              <a:buChar char="q"/>
            </a:pPr>
            <a:endParaRPr lang="es-GT" sz="1800" dirty="0"/>
          </a:p>
          <a:p>
            <a:pPr lvl="0" algn="just">
              <a:buClr>
                <a:srgbClr val="FF0000"/>
              </a:buClr>
              <a:buFont typeface="Wingdings" panose="05000000000000000000" pitchFamily="2" charset="2"/>
              <a:buChar char="q"/>
            </a:pPr>
            <a:endParaRPr lang="es-GT" sz="1400" dirty="0"/>
          </a:p>
          <a:p>
            <a:pPr marL="0" indent="0" algn="just">
              <a:buClr>
                <a:srgbClr val="FF0000"/>
              </a:buClr>
              <a:buNone/>
            </a:pPr>
            <a:endParaRPr lang="es-GT" sz="800" dirty="0"/>
          </a:p>
          <a:p>
            <a:pPr lvl="1" algn="just">
              <a:buClr>
                <a:srgbClr val="FF0000"/>
              </a:buClr>
              <a:buFont typeface="Wingdings" panose="05000000000000000000" pitchFamily="2" charset="2"/>
              <a:buChar char="v"/>
            </a:pPr>
            <a:endParaRPr lang="es-GT" sz="1400" dirty="0"/>
          </a:p>
          <a:p>
            <a:pPr lvl="0" algn="just">
              <a:buClr>
                <a:srgbClr val="0070C0"/>
              </a:buClr>
              <a:buFont typeface="Wingdings" panose="05000000000000000000" pitchFamily="2" charset="2"/>
              <a:buChar char="q"/>
            </a:pPr>
            <a:endParaRPr lang="es-GT" sz="1800" dirty="0"/>
          </a:p>
          <a:p>
            <a:pPr lvl="0" algn="just">
              <a:buClr>
                <a:srgbClr val="0070C0"/>
              </a:buClr>
              <a:buFont typeface="Wingdings" panose="05000000000000000000" pitchFamily="2" charset="2"/>
              <a:buChar char="q"/>
            </a:pPr>
            <a:endParaRPr lang="es-GT" sz="1800" b="1" dirty="0"/>
          </a:p>
          <a:p>
            <a:pPr lvl="0" algn="just">
              <a:buClr>
                <a:srgbClr val="0070C0"/>
              </a:buClr>
              <a:buFont typeface="Wingdings" panose="05000000000000000000" pitchFamily="2" charset="2"/>
              <a:buChar char="q"/>
            </a:pPr>
            <a:endParaRPr lang="es-GT" sz="1800" b="1" dirty="0"/>
          </a:p>
          <a:p>
            <a:pPr lvl="0" algn="just">
              <a:buClr>
                <a:srgbClr val="0070C0"/>
              </a:buClr>
              <a:buFont typeface="Wingdings" panose="05000000000000000000" pitchFamily="2" charset="2"/>
              <a:buChar char="q"/>
            </a:pPr>
            <a:endParaRPr lang="es-GT" sz="1800" b="1" dirty="0"/>
          </a:p>
          <a:p>
            <a:pPr lvl="0" algn="just">
              <a:buClr>
                <a:srgbClr val="0070C0"/>
              </a:buClr>
              <a:buFont typeface="Wingdings" panose="05000000000000000000" pitchFamily="2" charset="2"/>
              <a:buChar char="q"/>
            </a:pPr>
            <a:endParaRPr lang="es-GT" sz="1800" b="1" dirty="0"/>
          </a:p>
          <a:p>
            <a:pPr lvl="0" algn="just">
              <a:buClr>
                <a:schemeClr val="accent3"/>
              </a:buClr>
              <a:buFont typeface="Wingdings" pitchFamily="2" charset="2"/>
              <a:buChar char="q"/>
            </a:pPr>
            <a:endParaRPr lang="es-GT" sz="1800" dirty="0"/>
          </a:p>
          <a:p>
            <a:pPr lvl="0" algn="just">
              <a:buClr>
                <a:schemeClr val="accent3"/>
              </a:buClr>
              <a:buFont typeface="Wingdings" pitchFamily="2" charset="2"/>
              <a:buChar char="q"/>
            </a:pPr>
            <a:endParaRPr lang="es-GT" sz="1800" dirty="0"/>
          </a:p>
          <a:p>
            <a:pPr lvl="0" algn="just">
              <a:buClr>
                <a:schemeClr val="accent3"/>
              </a:buClr>
              <a:buFont typeface="Wingdings" pitchFamily="2" charset="2"/>
              <a:buChar char="q"/>
            </a:pPr>
            <a:endParaRPr lang="es-GT" sz="1200" dirty="0"/>
          </a:p>
          <a:p>
            <a:pPr lvl="2">
              <a:buClr>
                <a:schemeClr val="accent3"/>
              </a:buClr>
              <a:buFont typeface="Wingdings" pitchFamily="2" charset="2"/>
              <a:buChar char="§"/>
            </a:pPr>
            <a:endParaRPr lang="es-GT" sz="1200" dirty="0"/>
          </a:p>
          <a:p>
            <a:pPr lvl="2">
              <a:buClr>
                <a:schemeClr val="accent3"/>
              </a:buClr>
              <a:buFont typeface="Wingdings" pitchFamily="2" charset="2"/>
              <a:buChar char="§"/>
            </a:pPr>
            <a:endParaRPr lang="es-GT" sz="1200" dirty="0"/>
          </a:p>
          <a:p>
            <a:pPr lvl="2">
              <a:buClr>
                <a:schemeClr val="accent3"/>
              </a:buClr>
              <a:buFont typeface="Wingdings" pitchFamily="2" charset="2"/>
              <a:buChar char="§"/>
            </a:pPr>
            <a:endParaRPr lang="es-GT" sz="1200" dirty="0"/>
          </a:p>
          <a:p>
            <a:pPr lvl="2">
              <a:buClr>
                <a:schemeClr val="accent3"/>
              </a:buClr>
              <a:buFont typeface="Wingdings" pitchFamily="2" charset="2"/>
              <a:buChar char="§"/>
            </a:pPr>
            <a:endParaRPr lang="es-GT" sz="1200" dirty="0"/>
          </a:p>
          <a:p>
            <a:pPr lvl="2">
              <a:buClr>
                <a:schemeClr val="accent3"/>
              </a:buClr>
              <a:buFont typeface="Wingdings" pitchFamily="2" charset="2"/>
              <a:buChar char="§"/>
            </a:pPr>
            <a:endParaRPr lang="es-GT" sz="1200" dirty="0"/>
          </a:p>
          <a:p>
            <a:pPr lvl="2">
              <a:buClr>
                <a:schemeClr val="accent3"/>
              </a:buClr>
              <a:buFont typeface="Wingdings" pitchFamily="2" charset="2"/>
              <a:buChar char="§"/>
            </a:pPr>
            <a:endParaRPr lang="es-GT" sz="1200" dirty="0"/>
          </a:p>
          <a:p>
            <a:pPr lvl="2">
              <a:buClr>
                <a:schemeClr val="accent3"/>
              </a:buClr>
              <a:buFont typeface="Wingdings" pitchFamily="2" charset="2"/>
              <a:buChar char="§"/>
            </a:pPr>
            <a:endParaRPr lang="es-GT" sz="1200" dirty="0"/>
          </a:p>
          <a:p>
            <a:pPr lvl="2">
              <a:buClr>
                <a:schemeClr val="accent3"/>
              </a:buClr>
              <a:buFont typeface="Wingdings" pitchFamily="2" charset="2"/>
              <a:buChar char="§"/>
            </a:pPr>
            <a:endParaRPr lang="es-GT" sz="1200" dirty="0"/>
          </a:p>
          <a:p>
            <a:pPr lvl="2">
              <a:buClr>
                <a:schemeClr val="accent3"/>
              </a:buClr>
              <a:buFont typeface="Wingdings" pitchFamily="2" charset="2"/>
              <a:buChar char="§"/>
            </a:pPr>
            <a:endParaRPr lang="es-GT" sz="1200" dirty="0"/>
          </a:p>
          <a:p>
            <a:pPr lvl="2">
              <a:buClr>
                <a:schemeClr val="accent3"/>
              </a:buClr>
              <a:buFont typeface="Wingdings" pitchFamily="2" charset="2"/>
              <a:buChar char="§"/>
            </a:pPr>
            <a:endParaRPr lang="es-GT" sz="1200" dirty="0"/>
          </a:p>
          <a:p>
            <a:pPr lvl="2">
              <a:buClr>
                <a:schemeClr val="accent3"/>
              </a:buClr>
              <a:buFont typeface="Wingdings" pitchFamily="2" charset="2"/>
              <a:buChar char="§"/>
            </a:pPr>
            <a:endParaRPr lang="es-GT" sz="1200" dirty="0"/>
          </a:p>
          <a:p>
            <a:pPr lvl="2">
              <a:buClr>
                <a:schemeClr val="accent3"/>
              </a:buClr>
              <a:buFont typeface="Wingdings" pitchFamily="2" charset="2"/>
              <a:buChar char="§"/>
            </a:pPr>
            <a:endParaRPr lang="es-GT" sz="1200" dirty="0"/>
          </a:p>
          <a:p>
            <a:pPr lvl="2">
              <a:buClr>
                <a:schemeClr val="accent3"/>
              </a:buClr>
              <a:buFont typeface="Wingdings" pitchFamily="2" charset="2"/>
              <a:buChar char="§"/>
            </a:pPr>
            <a:endParaRPr lang="es-GT" sz="1200" dirty="0"/>
          </a:p>
          <a:p>
            <a:pPr lvl="1">
              <a:buClr>
                <a:schemeClr val="accent3"/>
              </a:buClr>
              <a:buFont typeface="Wingdings" pitchFamily="2" charset="2"/>
              <a:buChar char="§"/>
            </a:pPr>
            <a:endParaRPr lang="es-GT" sz="1600" dirty="0"/>
          </a:p>
          <a:p>
            <a:pPr lvl="1">
              <a:buClr>
                <a:schemeClr val="accent3"/>
              </a:buClr>
              <a:buFont typeface="Wingdings" pitchFamily="2" charset="2"/>
              <a:buChar char="§"/>
            </a:pPr>
            <a:endParaRPr lang="es-GT" sz="1000" u="sng" dirty="0"/>
          </a:p>
          <a:p>
            <a:pPr lvl="1">
              <a:buClr>
                <a:schemeClr val="accent3"/>
              </a:buClr>
              <a:buFont typeface="Wingdings" pitchFamily="2" charset="2"/>
              <a:buChar char="§"/>
            </a:pPr>
            <a:endParaRPr lang="es-GT" sz="1000" u="sng" dirty="0"/>
          </a:p>
          <a:p>
            <a:pPr lvl="1">
              <a:buClr>
                <a:schemeClr val="accent3"/>
              </a:buClr>
              <a:buFont typeface="Wingdings" pitchFamily="2" charset="2"/>
              <a:buChar char="§"/>
            </a:pPr>
            <a:endParaRPr lang="es-GT" sz="1400" u="sng" dirty="0"/>
          </a:p>
          <a:p>
            <a:pPr lvl="1">
              <a:buClr>
                <a:schemeClr val="accent3"/>
              </a:buClr>
              <a:buFont typeface="Wingdings" pitchFamily="2" charset="2"/>
              <a:buChar char="§"/>
            </a:pPr>
            <a:endParaRPr lang="es-GT" sz="1400" u="sng" dirty="0"/>
          </a:p>
        </p:txBody>
      </p:sp>
      <p:sp>
        <p:nvSpPr>
          <p:cNvPr id="4" name="AutoShape 8" descr="Resultado de imagen para tomate podrido"/>
          <p:cNvSpPr>
            <a:spLocks noChangeAspect="1" noChangeArrowheads="1"/>
          </p:cNvSpPr>
          <p:nvPr/>
        </p:nvSpPr>
        <p:spPr bwMode="auto">
          <a:xfrm>
            <a:off x="1679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GT" dirty="0"/>
          </a:p>
        </p:txBody>
      </p:sp>
      <p:sp>
        <p:nvSpPr>
          <p:cNvPr id="12" name="11 Rectángulo"/>
          <p:cNvSpPr/>
          <p:nvPr/>
        </p:nvSpPr>
        <p:spPr>
          <a:xfrm>
            <a:off x="1516742" y="0"/>
            <a:ext cx="9151257" cy="914400"/>
          </a:xfrm>
          <a:prstGeom prst="rect">
            <a:avLst/>
          </a:prstGeom>
          <a:solidFill>
            <a:srgbClr val="00B0F0">
              <a:alpha val="77000"/>
            </a:srgbClr>
          </a:solidFill>
          <a:ln>
            <a:solidFill>
              <a:srgbClr val="00B0F0"/>
            </a:solidFill>
          </a:ln>
        </p:spPr>
        <p:style>
          <a:lnRef idx="1">
            <a:schemeClr val="accent3"/>
          </a:lnRef>
          <a:fillRef idx="3">
            <a:schemeClr val="accent3"/>
          </a:fillRef>
          <a:effectRef idx="2">
            <a:schemeClr val="accent3"/>
          </a:effectRef>
          <a:fontRef idx="minor">
            <a:schemeClr val="lt1"/>
          </a:fontRef>
        </p:style>
        <p:txBody>
          <a:bodyPr rtlCol="0" anchor="ctr"/>
          <a:lstStyle/>
          <a:p>
            <a:pPr algn="ctr"/>
            <a:r>
              <a:rPr lang="es-GT" sz="2800" b="1" dirty="0">
                <a:solidFill>
                  <a:srgbClr val="002060"/>
                </a:solidFill>
              </a:rPr>
              <a:t>b1. Barreras a la hibridación </a:t>
            </a:r>
            <a:endParaRPr lang="es-GT" sz="2800" b="1" dirty="0">
              <a:solidFill>
                <a:srgbClr val="002060"/>
              </a:solidFill>
            </a:endParaRPr>
          </a:p>
        </p:txBody>
      </p:sp>
      <p:cxnSp>
        <p:nvCxnSpPr>
          <p:cNvPr id="7" name="6 Conector recto"/>
          <p:cNvCxnSpPr/>
          <p:nvPr/>
        </p:nvCxnSpPr>
        <p:spPr>
          <a:xfrm>
            <a:off x="1524001" y="6324600"/>
            <a:ext cx="9148556" cy="0"/>
          </a:xfrm>
          <a:prstGeom prst="line">
            <a:avLst/>
          </a:prstGeom>
          <a:ln>
            <a:solidFill>
              <a:srgbClr val="002060"/>
            </a:solidFill>
          </a:ln>
        </p:spPr>
        <p:style>
          <a:lnRef idx="3">
            <a:schemeClr val="accent2"/>
          </a:lnRef>
          <a:fillRef idx="0">
            <a:schemeClr val="accent2"/>
          </a:fillRef>
          <a:effectRef idx="2">
            <a:schemeClr val="accent2"/>
          </a:effectRef>
          <a:fontRef idx="minor">
            <a:schemeClr val="tx1"/>
          </a:fontRef>
        </p:style>
      </p:cxnSp>
    </p:spTree>
    <p:extLst>
      <p:ext uri="{BB962C8B-B14F-4D97-AF65-F5344CB8AC3E}">
        <p14:creationId xmlns:p14="http://schemas.microsoft.com/office/powerpoint/2010/main" val="3768670371"/>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6 Título"/>
          <p:cNvSpPr>
            <a:spLocks noGrp="1"/>
          </p:cNvSpPr>
          <p:nvPr>
            <p:ph sz="half" idx="1"/>
          </p:nvPr>
        </p:nvSpPr>
        <p:spPr>
          <a:xfrm>
            <a:off x="2132669" y="975048"/>
            <a:ext cx="7919400" cy="4968552"/>
          </a:xfrm>
        </p:spPr>
        <p:txBody>
          <a:bodyPr>
            <a:noAutofit/>
          </a:bodyPr>
          <a:lstStyle/>
          <a:p>
            <a:pPr lvl="0" algn="just">
              <a:buClr>
                <a:srgbClr val="FF0000"/>
              </a:buClr>
              <a:buFont typeface="Wingdings" panose="05000000000000000000" pitchFamily="2" charset="2"/>
              <a:buChar char="q"/>
            </a:pPr>
            <a:endParaRPr lang="es-GT" sz="800" b="1" dirty="0"/>
          </a:p>
          <a:p>
            <a:pPr marL="0" indent="0" algn="just">
              <a:buClr>
                <a:srgbClr val="FF0000"/>
              </a:buClr>
              <a:buNone/>
            </a:pPr>
            <a:r>
              <a:rPr lang="es-GT" sz="2000" b="1" dirty="0" err="1"/>
              <a:t>Triticale</a:t>
            </a:r>
            <a:r>
              <a:rPr lang="es-GT" sz="2000" b="1" dirty="0"/>
              <a:t> </a:t>
            </a:r>
            <a:r>
              <a:rPr lang="es-GT" sz="2000" dirty="0"/>
              <a:t>(</a:t>
            </a:r>
            <a:r>
              <a:rPr lang="es-GT" sz="2000" i="1" dirty="0" err="1"/>
              <a:t>Triticum</a:t>
            </a:r>
            <a:r>
              <a:rPr lang="es-GT" sz="2000" dirty="0"/>
              <a:t> sp. x </a:t>
            </a:r>
            <a:r>
              <a:rPr lang="es-GT" sz="2000" i="1" dirty="0" err="1"/>
              <a:t>Secale</a:t>
            </a:r>
            <a:r>
              <a:rPr lang="es-GT" sz="2000" dirty="0"/>
              <a:t> sp</a:t>
            </a:r>
            <a:r>
              <a:rPr lang="es-GT" sz="2000" i="1" dirty="0"/>
              <a:t>.</a:t>
            </a:r>
            <a:r>
              <a:rPr lang="es-GT" sz="2000" dirty="0"/>
              <a:t>)</a:t>
            </a:r>
            <a:endParaRPr lang="es-GT" sz="2000" b="1" dirty="0"/>
          </a:p>
          <a:p>
            <a:pPr lvl="0" algn="just">
              <a:buClr>
                <a:srgbClr val="FF0000"/>
              </a:buClr>
              <a:buFont typeface="Wingdings" panose="05000000000000000000" pitchFamily="2" charset="2"/>
              <a:buChar char="q"/>
            </a:pPr>
            <a:r>
              <a:rPr lang="es-GT" sz="2000" dirty="0"/>
              <a:t>Se ha logrado mejorar la fertilidad a través del doblamiento de cromosomas, empleando </a:t>
            </a:r>
            <a:r>
              <a:rPr lang="es-GT" sz="2000" dirty="0" err="1"/>
              <a:t>colchicina</a:t>
            </a:r>
            <a:r>
              <a:rPr lang="es-GT" sz="2000" dirty="0"/>
              <a:t>. </a:t>
            </a:r>
          </a:p>
          <a:p>
            <a:pPr marL="0" indent="0" algn="just">
              <a:buClr>
                <a:srgbClr val="FF0000"/>
              </a:buClr>
              <a:buNone/>
            </a:pPr>
            <a:endParaRPr lang="es-GT" sz="800" dirty="0"/>
          </a:p>
          <a:p>
            <a:pPr marL="0" indent="0" algn="just">
              <a:buClr>
                <a:srgbClr val="FF0000"/>
              </a:buClr>
              <a:buNone/>
            </a:pPr>
            <a:endParaRPr lang="es-GT" sz="2000" b="1" dirty="0"/>
          </a:p>
          <a:p>
            <a:pPr marL="0" indent="0" algn="just">
              <a:buClr>
                <a:srgbClr val="FF0000"/>
              </a:buClr>
              <a:buNone/>
            </a:pPr>
            <a:r>
              <a:rPr lang="es-GT" sz="2000" b="1" dirty="0"/>
              <a:t>Manzana </a:t>
            </a:r>
            <a:r>
              <a:rPr lang="es-GT" sz="2000" dirty="0"/>
              <a:t>(</a:t>
            </a:r>
            <a:r>
              <a:rPr lang="es-GT" sz="2000" i="1" dirty="0" err="1"/>
              <a:t>Malus</a:t>
            </a:r>
            <a:r>
              <a:rPr lang="es-GT" sz="2000" i="1" dirty="0"/>
              <a:t> </a:t>
            </a:r>
            <a:r>
              <a:rPr lang="es-GT" sz="2000" i="1" dirty="0" err="1"/>
              <a:t>communis</a:t>
            </a:r>
            <a:r>
              <a:rPr lang="es-GT" sz="2000" i="1" dirty="0"/>
              <a:t> x </a:t>
            </a:r>
            <a:r>
              <a:rPr lang="es-GT" sz="2000" i="1" dirty="0" err="1"/>
              <a:t>Malus</a:t>
            </a:r>
            <a:r>
              <a:rPr lang="es-GT" sz="2000" i="1" dirty="0"/>
              <a:t> </a:t>
            </a:r>
            <a:r>
              <a:rPr lang="es-GT" sz="2000" i="1" dirty="0" err="1"/>
              <a:t>floribunda</a:t>
            </a:r>
            <a:r>
              <a:rPr lang="es-GT" sz="2000" i="1" dirty="0"/>
              <a:t>)</a:t>
            </a:r>
            <a:endParaRPr lang="es-GT" sz="2000" b="1" dirty="0"/>
          </a:p>
          <a:p>
            <a:pPr lvl="0" algn="just">
              <a:buClr>
                <a:srgbClr val="FF0000"/>
              </a:buClr>
              <a:buFont typeface="Wingdings" panose="05000000000000000000" pitchFamily="2" charset="2"/>
              <a:buChar char="q"/>
            </a:pPr>
            <a:r>
              <a:rPr lang="es-GT" sz="2000" dirty="0"/>
              <a:t>Todas las variedades de manzana resistentes a </a:t>
            </a:r>
            <a:r>
              <a:rPr lang="es-GT" sz="2000" i="1" dirty="0" err="1"/>
              <a:t>Venturia</a:t>
            </a:r>
            <a:r>
              <a:rPr lang="es-GT" sz="2000" i="1" dirty="0"/>
              <a:t> </a:t>
            </a:r>
            <a:r>
              <a:rPr lang="es-GT" sz="2000" i="1" dirty="0" err="1"/>
              <a:t>inaequialis</a:t>
            </a:r>
            <a:r>
              <a:rPr lang="es-GT" sz="2000" b="1" i="1" dirty="0"/>
              <a:t> </a:t>
            </a:r>
            <a:r>
              <a:rPr lang="es-GT" sz="2000" dirty="0"/>
              <a:t>se han obtenido de dicho cruce. </a:t>
            </a:r>
          </a:p>
          <a:p>
            <a:pPr lvl="0" algn="just">
              <a:buClr>
                <a:srgbClr val="FF0000"/>
              </a:buClr>
              <a:buFont typeface="Wingdings" panose="05000000000000000000" pitchFamily="2" charset="2"/>
              <a:buChar char="q"/>
            </a:pPr>
            <a:endParaRPr lang="es-GT" sz="800" dirty="0"/>
          </a:p>
          <a:p>
            <a:pPr marL="457200" lvl="1" indent="0" algn="just">
              <a:buClr>
                <a:srgbClr val="FF0000"/>
              </a:buClr>
              <a:buNone/>
            </a:pPr>
            <a:endParaRPr lang="es-GT" sz="1800" dirty="0"/>
          </a:p>
          <a:p>
            <a:pPr lvl="0" algn="just">
              <a:buClr>
                <a:srgbClr val="FF0000"/>
              </a:buClr>
              <a:buFont typeface="Wingdings" panose="05000000000000000000" pitchFamily="2" charset="2"/>
              <a:buChar char="q"/>
            </a:pPr>
            <a:endParaRPr lang="es-GT" sz="2000" b="1" dirty="0"/>
          </a:p>
          <a:p>
            <a:pPr lvl="0" algn="just">
              <a:buClr>
                <a:srgbClr val="FF0000"/>
              </a:buClr>
              <a:buFont typeface="Wingdings" panose="05000000000000000000" pitchFamily="2" charset="2"/>
              <a:buChar char="q"/>
            </a:pPr>
            <a:endParaRPr lang="es-GT" sz="2000" b="1" dirty="0"/>
          </a:p>
          <a:p>
            <a:pPr marL="0" indent="0" algn="just">
              <a:buClr>
                <a:srgbClr val="FF0000"/>
              </a:buClr>
              <a:buNone/>
            </a:pPr>
            <a:endParaRPr lang="es-GT" sz="2000" dirty="0"/>
          </a:p>
          <a:p>
            <a:pPr lvl="0" algn="just">
              <a:buClr>
                <a:srgbClr val="FF0000"/>
              </a:buClr>
              <a:buFont typeface="Wingdings" panose="05000000000000000000" pitchFamily="2" charset="2"/>
              <a:buChar char="q"/>
            </a:pPr>
            <a:endParaRPr lang="es-GT" sz="1800" dirty="0"/>
          </a:p>
          <a:p>
            <a:pPr lvl="0" algn="just">
              <a:buClr>
                <a:srgbClr val="FF0000"/>
              </a:buClr>
              <a:buFont typeface="Wingdings" panose="05000000000000000000" pitchFamily="2" charset="2"/>
              <a:buChar char="q"/>
            </a:pPr>
            <a:endParaRPr lang="es-GT" sz="1800" dirty="0"/>
          </a:p>
          <a:p>
            <a:pPr lvl="0" algn="just">
              <a:buClr>
                <a:srgbClr val="FF0000"/>
              </a:buClr>
              <a:buFont typeface="Wingdings" panose="05000000000000000000" pitchFamily="2" charset="2"/>
              <a:buChar char="q"/>
            </a:pPr>
            <a:endParaRPr lang="es-GT" sz="1800" dirty="0"/>
          </a:p>
          <a:p>
            <a:pPr lvl="0" algn="just">
              <a:buClr>
                <a:srgbClr val="FF0000"/>
              </a:buClr>
              <a:buFont typeface="Wingdings" panose="05000000000000000000" pitchFamily="2" charset="2"/>
              <a:buChar char="q"/>
            </a:pPr>
            <a:endParaRPr lang="es-GT" sz="800" dirty="0"/>
          </a:p>
          <a:p>
            <a:pPr lvl="0" algn="just">
              <a:buClr>
                <a:srgbClr val="FF0000"/>
              </a:buClr>
              <a:buFont typeface="Wingdings" panose="05000000000000000000" pitchFamily="2" charset="2"/>
              <a:buChar char="q"/>
            </a:pPr>
            <a:endParaRPr lang="es-GT" sz="1800" dirty="0"/>
          </a:p>
          <a:p>
            <a:pPr lvl="0" algn="just">
              <a:buClr>
                <a:srgbClr val="FF0000"/>
              </a:buClr>
              <a:buFont typeface="Wingdings" panose="05000000000000000000" pitchFamily="2" charset="2"/>
              <a:buChar char="q"/>
            </a:pPr>
            <a:endParaRPr lang="es-GT" sz="1400" dirty="0"/>
          </a:p>
          <a:p>
            <a:pPr marL="0" indent="0" algn="just">
              <a:buClr>
                <a:srgbClr val="FF0000"/>
              </a:buClr>
              <a:buNone/>
            </a:pPr>
            <a:endParaRPr lang="es-GT" sz="800" dirty="0"/>
          </a:p>
          <a:p>
            <a:pPr lvl="1" algn="just">
              <a:buClr>
                <a:srgbClr val="FF0000"/>
              </a:buClr>
              <a:buFont typeface="Wingdings" panose="05000000000000000000" pitchFamily="2" charset="2"/>
              <a:buChar char="v"/>
            </a:pPr>
            <a:endParaRPr lang="es-GT" sz="1400" dirty="0"/>
          </a:p>
          <a:p>
            <a:pPr lvl="0" algn="just">
              <a:buClr>
                <a:srgbClr val="0070C0"/>
              </a:buClr>
              <a:buFont typeface="Wingdings" panose="05000000000000000000" pitchFamily="2" charset="2"/>
              <a:buChar char="q"/>
            </a:pPr>
            <a:endParaRPr lang="es-GT" sz="1800" dirty="0"/>
          </a:p>
          <a:p>
            <a:pPr lvl="0" algn="just">
              <a:buClr>
                <a:srgbClr val="0070C0"/>
              </a:buClr>
              <a:buFont typeface="Wingdings" panose="05000000000000000000" pitchFamily="2" charset="2"/>
              <a:buChar char="q"/>
            </a:pPr>
            <a:endParaRPr lang="es-GT" sz="1800" b="1" dirty="0"/>
          </a:p>
          <a:p>
            <a:pPr lvl="0" algn="just">
              <a:buClr>
                <a:srgbClr val="0070C0"/>
              </a:buClr>
              <a:buFont typeface="Wingdings" panose="05000000000000000000" pitchFamily="2" charset="2"/>
              <a:buChar char="q"/>
            </a:pPr>
            <a:endParaRPr lang="es-GT" sz="1800" b="1" dirty="0"/>
          </a:p>
          <a:p>
            <a:pPr lvl="0" algn="just">
              <a:buClr>
                <a:srgbClr val="0070C0"/>
              </a:buClr>
              <a:buFont typeface="Wingdings" panose="05000000000000000000" pitchFamily="2" charset="2"/>
              <a:buChar char="q"/>
            </a:pPr>
            <a:endParaRPr lang="es-GT" sz="1800" b="1" dirty="0"/>
          </a:p>
          <a:p>
            <a:pPr lvl="0" algn="just">
              <a:buClr>
                <a:srgbClr val="0070C0"/>
              </a:buClr>
              <a:buFont typeface="Wingdings" panose="05000000000000000000" pitchFamily="2" charset="2"/>
              <a:buChar char="q"/>
            </a:pPr>
            <a:endParaRPr lang="es-GT" sz="1800" b="1" dirty="0"/>
          </a:p>
          <a:p>
            <a:pPr lvl="0" algn="just">
              <a:buClr>
                <a:schemeClr val="accent3"/>
              </a:buClr>
              <a:buFont typeface="Wingdings" pitchFamily="2" charset="2"/>
              <a:buChar char="q"/>
            </a:pPr>
            <a:endParaRPr lang="es-GT" sz="1800" dirty="0"/>
          </a:p>
          <a:p>
            <a:pPr lvl="0" algn="just">
              <a:buClr>
                <a:schemeClr val="accent3"/>
              </a:buClr>
              <a:buFont typeface="Wingdings" pitchFamily="2" charset="2"/>
              <a:buChar char="q"/>
            </a:pPr>
            <a:endParaRPr lang="es-GT" sz="1800" dirty="0"/>
          </a:p>
          <a:p>
            <a:pPr lvl="0" algn="just">
              <a:buClr>
                <a:schemeClr val="accent3"/>
              </a:buClr>
              <a:buFont typeface="Wingdings" pitchFamily="2" charset="2"/>
              <a:buChar char="q"/>
            </a:pPr>
            <a:endParaRPr lang="es-GT" sz="1200" dirty="0"/>
          </a:p>
          <a:p>
            <a:pPr lvl="2">
              <a:buClr>
                <a:schemeClr val="accent3"/>
              </a:buClr>
              <a:buFont typeface="Wingdings" pitchFamily="2" charset="2"/>
              <a:buChar char="§"/>
            </a:pPr>
            <a:endParaRPr lang="es-GT" sz="1200" dirty="0"/>
          </a:p>
          <a:p>
            <a:pPr lvl="2">
              <a:buClr>
                <a:schemeClr val="accent3"/>
              </a:buClr>
              <a:buFont typeface="Wingdings" pitchFamily="2" charset="2"/>
              <a:buChar char="§"/>
            </a:pPr>
            <a:endParaRPr lang="es-GT" sz="1200" dirty="0"/>
          </a:p>
          <a:p>
            <a:pPr lvl="2">
              <a:buClr>
                <a:schemeClr val="accent3"/>
              </a:buClr>
              <a:buFont typeface="Wingdings" pitchFamily="2" charset="2"/>
              <a:buChar char="§"/>
            </a:pPr>
            <a:endParaRPr lang="es-GT" sz="1200" dirty="0"/>
          </a:p>
          <a:p>
            <a:pPr lvl="2">
              <a:buClr>
                <a:schemeClr val="accent3"/>
              </a:buClr>
              <a:buFont typeface="Wingdings" pitchFamily="2" charset="2"/>
              <a:buChar char="§"/>
            </a:pPr>
            <a:endParaRPr lang="es-GT" sz="1200" dirty="0"/>
          </a:p>
          <a:p>
            <a:pPr lvl="2">
              <a:buClr>
                <a:schemeClr val="accent3"/>
              </a:buClr>
              <a:buFont typeface="Wingdings" pitchFamily="2" charset="2"/>
              <a:buChar char="§"/>
            </a:pPr>
            <a:endParaRPr lang="es-GT" sz="1200" dirty="0"/>
          </a:p>
          <a:p>
            <a:pPr lvl="2">
              <a:buClr>
                <a:schemeClr val="accent3"/>
              </a:buClr>
              <a:buFont typeface="Wingdings" pitchFamily="2" charset="2"/>
              <a:buChar char="§"/>
            </a:pPr>
            <a:endParaRPr lang="es-GT" sz="1200" dirty="0"/>
          </a:p>
          <a:p>
            <a:pPr lvl="2">
              <a:buClr>
                <a:schemeClr val="accent3"/>
              </a:buClr>
              <a:buFont typeface="Wingdings" pitchFamily="2" charset="2"/>
              <a:buChar char="§"/>
            </a:pPr>
            <a:endParaRPr lang="es-GT" sz="1200" dirty="0"/>
          </a:p>
          <a:p>
            <a:pPr lvl="2">
              <a:buClr>
                <a:schemeClr val="accent3"/>
              </a:buClr>
              <a:buFont typeface="Wingdings" pitchFamily="2" charset="2"/>
              <a:buChar char="§"/>
            </a:pPr>
            <a:endParaRPr lang="es-GT" sz="1200" dirty="0"/>
          </a:p>
          <a:p>
            <a:pPr lvl="2">
              <a:buClr>
                <a:schemeClr val="accent3"/>
              </a:buClr>
              <a:buFont typeface="Wingdings" pitchFamily="2" charset="2"/>
              <a:buChar char="§"/>
            </a:pPr>
            <a:endParaRPr lang="es-GT" sz="1200" dirty="0"/>
          </a:p>
          <a:p>
            <a:pPr lvl="2">
              <a:buClr>
                <a:schemeClr val="accent3"/>
              </a:buClr>
              <a:buFont typeface="Wingdings" pitchFamily="2" charset="2"/>
              <a:buChar char="§"/>
            </a:pPr>
            <a:endParaRPr lang="es-GT" sz="1200" dirty="0"/>
          </a:p>
          <a:p>
            <a:pPr lvl="2">
              <a:buClr>
                <a:schemeClr val="accent3"/>
              </a:buClr>
              <a:buFont typeface="Wingdings" pitchFamily="2" charset="2"/>
              <a:buChar char="§"/>
            </a:pPr>
            <a:endParaRPr lang="es-GT" sz="1200" dirty="0"/>
          </a:p>
          <a:p>
            <a:pPr lvl="2">
              <a:buClr>
                <a:schemeClr val="accent3"/>
              </a:buClr>
              <a:buFont typeface="Wingdings" pitchFamily="2" charset="2"/>
              <a:buChar char="§"/>
            </a:pPr>
            <a:endParaRPr lang="es-GT" sz="1200" dirty="0"/>
          </a:p>
          <a:p>
            <a:pPr lvl="2">
              <a:buClr>
                <a:schemeClr val="accent3"/>
              </a:buClr>
              <a:buFont typeface="Wingdings" pitchFamily="2" charset="2"/>
              <a:buChar char="§"/>
            </a:pPr>
            <a:endParaRPr lang="es-GT" sz="1200" dirty="0"/>
          </a:p>
          <a:p>
            <a:pPr lvl="1">
              <a:buClr>
                <a:schemeClr val="accent3"/>
              </a:buClr>
              <a:buFont typeface="Wingdings" pitchFamily="2" charset="2"/>
              <a:buChar char="§"/>
            </a:pPr>
            <a:endParaRPr lang="es-GT" sz="1600" dirty="0"/>
          </a:p>
          <a:p>
            <a:pPr lvl="1">
              <a:buClr>
                <a:schemeClr val="accent3"/>
              </a:buClr>
              <a:buFont typeface="Wingdings" pitchFamily="2" charset="2"/>
              <a:buChar char="§"/>
            </a:pPr>
            <a:endParaRPr lang="es-GT" sz="1000" u="sng" dirty="0"/>
          </a:p>
          <a:p>
            <a:pPr lvl="1">
              <a:buClr>
                <a:schemeClr val="accent3"/>
              </a:buClr>
              <a:buFont typeface="Wingdings" pitchFamily="2" charset="2"/>
              <a:buChar char="§"/>
            </a:pPr>
            <a:endParaRPr lang="es-GT" sz="1000" u="sng" dirty="0"/>
          </a:p>
          <a:p>
            <a:pPr lvl="1">
              <a:buClr>
                <a:schemeClr val="accent3"/>
              </a:buClr>
              <a:buFont typeface="Wingdings" pitchFamily="2" charset="2"/>
              <a:buChar char="§"/>
            </a:pPr>
            <a:endParaRPr lang="es-GT" sz="1400" u="sng" dirty="0"/>
          </a:p>
          <a:p>
            <a:pPr lvl="1">
              <a:buClr>
                <a:schemeClr val="accent3"/>
              </a:buClr>
              <a:buFont typeface="Wingdings" pitchFamily="2" charset="2"/>
              <a:buChar char="§"/>
            </a:pPr>
            <a:endParaRPr lang="es-GT" sz="1400" u="sng" dirty="0"/>
          </a:p>
        </p:txBody>
      </p:sp>
      <p:sp>
        <p:nvSpPr>
          <p:cNvPr id="4" name="AutoShape 8" descr="Resultado de imagen para tomate podrido"/>
          <p:cNvSpPr>
            <a:spLocks noChangeAspect="1" noChangeArrowheads="1"/>
          </p:cNvSpPr>
          <p:nvPr/>
        </p:nvSpPr>
        <p:spPr bwMode="auto">
          <a:xfrm>
            <a:off x="1679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GT" dirty="0"/>
          </a:p>
        </p:txBody>
      </p:sp>
      <p:sp>
        <p:nvSpPr>
          <p:cNvPr id="12" name="11 Rectángulo"/>
          <p:cNvSpPr/>
          <p:nvPr/>
        </p:nvSpPr>
        <p:spPr>
          <a:xfrm>
            <a:off x="1516742" y="0"/>
            <a:ext cx="9151257" cy="914400"/>
          </a:xfrm>
          <a:prstGeom prst="rect">
            <a:avLst/>
          </a:prstGeom>
          <a:solidFill>
            <a:srgbClr val="00B0F0">
              <a:alpha val="77000"/>
            </a:srgbClr>
          </a:solidFill>
          <a:ln>
            <a:solidFill>
              <a:srgbClr val="00B0F0"/>
            </a:solidFill>
          </a:ln>
        </p:spPr>
        <p:style>
          <a:lnRef idx="1">
            <a:schemeClr val="accent3"/>
          </a:lnRef>
          <a:fillRef idx="3">
            <a:schemeClr val="accent3"/>
          </a:fillRef>
          <a:effectRef idx="2">
            <a:schemeClr val="accent3"/>
          </a:effectRef>
          <a:fontRef idx="minor">
            <a:schemeClr val="lt1"/>
          </a:fontRef>
        </p:style>
        <p:txBody>
          <a:bodyPr rtlCol="0" anchor="ctr"/>
          <a:lstStyle/>
          <a:p>
            <a:pPr algn="ctr"/>
            <a:r>
              <a:rPr lang="es-GT" sz="2800" b="1" dirty="0">
                <a:solidFill>
                  <a:srgbClr val="002060"/>
                </a:solidFill>
              </a:rPr>
              <a:t>b2. Cruzas interespecíficas </a:t>
            </a:r>
            <a:endParaRPr lang="es-GT" sz="2800" b="1" dirty="0">
              <a:solidFill>
                <a:srgbClr val="002060"/>
              </a:solidFill>
            </a:endParaRPr>
          </a:p>
        </p:txBody>
      </p:sp>
      <p:cxnSp>
        <p:nvCxnSpPr>
          <p:cNvPr id="7" name="6 Conector recto"/>
          <p:cNvCxnSpPr/>
          <p:nvPr/>
        </p:nvCxnSpPr>
        <p:spPr>
          <a:xfrm>
            <a:off x="1524001" y="6324600"/>
            <a:ext cx="9148556" cy="0"/>
          </a:xfrm>
          <a:prstGeom prst="line">
            <a:avLst/>
          </a:prstGeom>
          <a:ln>
            <a:solidFill>
              <a:srgbClr val="002060"/>
            </a:solidFill>
          </a:ln>
        </p:spPr>
        <p:style>
          <a:lnRef idx="3">
            <a:schemeClr val="accent2"/>
          </a:lnRef>
          <a:fillRef idx="0">
            <a:schemeClr val="accent2"/>
          </a:fillRef>
          <a:effectRef idx="2">
            <a:schemeClr val="accent2"/>
          </a:effectRef>
          <a:fontRef idx="minor">
            <a:schemeClr val="tx1"/>
          </a:fontRef>
        </p:style>
      </p:cxnSp>
    </p:spTree>
    <p:extLst>
      <p:ext uri="{BB962C8B-B14F-4D97-AF65-F5344CB8AC3E}">
        <p14:creationId xmlns:p14="http://schemas.microsoft.com/office/powerpoint/2010/main" val="1638677084"/>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6 Título"/>
          <p:cNvSpPr>
            <a:spLocks noGrp="1"/>
          </p:cNvSpPr>
          <p:nvPr>
            <p:ph sz="half" idx="1"/>
          </p:nvPr>
        </p:nvSpPr>
        <p:spPr>
          <a:xfrm>
            <a:off x="2132669" y="975048"/>
            <a:ext cx="7919400" cy="4968552"/>
          </a:xfrm>
        </p:spPr>
        <p:txBody>
          <a:bodyPr>
            <a:noAutofit/>
          </a:bodyPr>
          <a:lstStyle/>
          <a:p>
            <a:pPr lvl="0" algn="just">
              <a:buClr>
                <a:srgbClr val="FF0000"/>
              </a:buClr>
              <a:buFont typeface="Wingdings" panose="05000000000000000000" pitchFamily="2" charset="2"/>
              <a:buChar char="q"/>
            </a:pPr>
            <a:endParaRPr lang="es-GT" sz="800" b="1" dirty="0"/>
          </a:p>
          <a:p>
            <a:pPr lvl="0" algn="just">
              <a:buClr>
                <a:srgbClr val="FF0000"/>
              </a:buClr>
              <a:buFont typeface="Wingdings" panose="05000000000000000000" pitchFamily="2" charset="2"/>
              <a:buChar char="q"/>
            </a:pPr>
            <a:r>
              <a:rPr lang="es-GT" sz="2000" dirty="0"/>
              <a:t>Variaciones que ocurren en el número cromosómico de las especies. </a:t>
            </a:r>
          </a:p>
          <a:p>
            <a:pPr marL="0" indent="0" algn="just">
              <a:buClr>
                <a:srgbClr val="FF0000"/>
              </a:buClr>
              <a:buNone/>
            </a:pPr>
            <a:endParaRPr lang="es-GT" sz="800" dirty="0"/>
          </a:p>
          <a:p>
            <a:pPr lvl="0" algn="just">
              <a:buClr>
                <a:srgbClr val="FF0000"/>
              </a:buClr>
              <a:buFont typeface="Wingdings" panose="05000000000000000000" pitchFamily="2" charset="2"/>
              <a:buChar char="q"/>
            </a:pPr>
            <a:r>
              <a:rPr lang="es-GT" sz="2000" dirty="0"/>
              <a:t>En </a:t>
            </a:r>
            <a:r>
              <a:rPr lang="es-GT" sz="2000" dirty="0"/>
              <a:t>general son todas las variaciones que ocurren en el número cromosómico de las </a:t>
            </a:r>
            <a:r>
              <a:rPr lang="es-GT" sz="2000" dirty="0"/>
              <a:t>especies</a:t>
            </a:r>
            <a:endParaRPr lang="es-GT" sz="2000" b="1" dirty="0"/>
          </a:p>
          <a:p>
            <a:pPr lvl="0" algn="just">
              <a:buClr>
                <a:srgbClr val="FF0000"/>
              </a:buClr>
              <a:buFont typeface="Wingdings" panose="05000000000000000000" pitchFamily="2" charset="2"/>
              <a:buChar char="q"/>
            </a:pPr>
            <a:endParaRPr lang="es-GT" sz="2000" b="1" dirty="0"/>
          </a:p>
          <a:p>
            <a:pPr lvl="1" algn="just">
              <a:buClr>
                <a:srgbClr val="FF0000"/>
              </a:buClr>
              <a:buFont typeface="Wingdings" panose="05000000000000000000" pitchFamily="2" charset="2"/>
              <a:buChar char="v"/>
            </a:pPr>
            <a:r>
              <a:rPr lang="es-GT" sz="2000" b="1" dirty="0" err="1"/>
              <a:t>Aneuploidía</a:t>
            </a:r>
            <a:endParaRPr lang="es-GT" sz="2000" b="1" dirty="0"/>
          </a:p>
          <a:p>
            <a:pPr lvl="1" algn="just">
              <a:buClr>
                <a:srgbClr val="FF0000"/>
              </a:buClr>
              <a:buFont typeface="Wingdings" panose="05000000000000000000" pitchFamily="2" charset="2"/>
              <a:buChar char="v"/>
            </a:pPr>
            <a:r>
              <a:rPr lang="es-GT" sz="2000" b="1" dirty="0" err="1"/>
              <a:t>Euploidía</a:t>
            </a:r>
            <a:r>
              <a:rPr lang="es-GT" sz="2000" b="1" dirty="0"/>
              <a:t> </a:t>
            </a:r>
          </a:p>
          <a:p>
            <a:pPr lvl="1" algn="just">
              <a:buClr>
                <a:srgbClr val="FF0000"/>
              </a:buClr>
              <a:buFont typeface="Wingdings" panose="05000000000000000000" pitchFamily="2" charset="2"/>
              <a:buChar char="v"/>
            </a:pPr>
            <a:endParaRPr lang="es-GT" sz="1800" dirty="0"/>
          </a:p>
          <a:p>
            <a:pPr lvl="0" algn="just">
              <a:buClr>
                <a:srgbClr val="FF0000"/>
              </a:buClr>
              <a:buFont typeface="Wingdings" panose="05000000000000000000" pitchFamily="2" charset="2"/>
              <a:buChar char="q"/>
            </a:pPr>
            <a:endParaRPr lang="es-GT" sz="2000" b="1" dirty="0"/>
          </a:p>
          <a:p>
            <a:pPr lvl="0" algn="just">
              <a:buClr>
                <a:srgbClr val="FF0000"/>
              </a:buClr>
              <a:buFont typeface="Wingdings" panose="05000000000000000000" pitchFamily="2" charset="2"/>
              <a:buChar char="q"/>
            </a:pPr>
            <a:endParaRPr lang="es-GT" sz="2000" b="1" dirty="0"/>
          </a:p>
          <a:p>
            <a:pPr marL="0" indent="0" algn="just">
              <a:buClr>
                <a:srgbClr val="FF0000"/>
              </a:buClr>
              <a:buNone/>
            </a:pPr>
            <a:endParaRPr lang="es-GT" sz="2000" dirty="0"/>
          </a:p>
          <a:p>
            <a:pPr lvl="0" algn="just">
              <a:buClr>
                <a:srgbClr val="FF0000"/>
              </a:buClr>
              <a:buFont typeface="Wingdings" panose="05000000000000000000" pitchFamily="2" charset="2"/>
              <a:buChar char="q"/>
            </a:pPr>
            <a:endParaRPr lang="es-GT" sz="1800" dirty="0"/>
          </a:p>
          <a:p>
            <a:pPr lvl="0" algn="just">
              <a:buClr>
                <a:srgbClr val="FF0000"/>
              </a:buClr>
              <a:buFont typeface="Wingdings" panose="05000000000000000000" pitchFamily="2" charset="2"/>
              <a:buChar char="q"/>
            </a:pPr>
            <a:endParaRPr lang="es-GT" sz="1800" dirty="0"/>
          </a:p>
          <a:p>
            <a:pPr lvl="0" algn="just">
              <a:buClr>
                <a:srgbClr val="FF0000"/>
              </a:buClr>
              <a:buFont typeface="Wingdings" panose="05000000000000000000" pitchFamily="2" charset="2"/>
              <a:buChar char="q"/>
            </a:pPr>
            <a:endParaRPr lang="es-GT" sz="1800" dirty="0"/>
          </a:p>
          <a:p>
            <a:pPr lvl="0" algn="just">
              <a:buClr>
                <a:srgbClr val="FF0000"/>
              </a:buClr>
              <a:buFont typeface="Wingdings" panose="05000000000000000000" pitchFamily="2" charset="2"/>
              <a:buChar char="q"/>
            </a:pPr>
            <a:endParaRPr lang="es-GT" sz="800" dirty="0"/>
          </a:p>
          <a:p>
            <a:pPr lvl="0" algn="just">
              <a:buClr>
                <a:srgbClr val="FF0000"/>
              </a:buClr>
              <a:buFont typeface="Wingdings" panose="05000000000000000000" pitchFamily="2" charset="2"/>
              <a:buChar char="q"/>
            </a:pPr>
            <a:endParaRPr lang="es-GT" sz="1800" dirty="0"/>
          </a:p>
          <a:p>
            <a:pPr lvl="0" algn="just">
              <a:buClr>
                <a:srgbClr val="FF0000"/>
              </a:buClr>
              <a:buFont typeface="Wingdings" panose="05000000000000000000" pitchFamily="2" charset="2"/>
              <a:buChar char="q"/>
            </a:pPr>
            <a:endParaRPr lang="es-GT" sz="1400" dirty="0"/>
          </a:p>
          <a:p>
            <a:pPr marL="0" indent="0" algn="just">
              <a:buClr>
                <a:srgbClr val="FF0000"/>
              </a:buClr>
              <a:buNone/>
            </a:pPr>
            <a:endParaRPr lang="es-GT" sz="800" dirty="0"/>
          </a:p>
          <a:p>
            <a:pPr lvl="1" algn="just">
              <a:buClr>
                <a:srgbClr val="FF0000"/>
              </a:buClr>
              <a:buFont typeface="Wingdings" panose="05000000000000000000" pitchFamily="2" charset="2"/>
              <a:buChar char="v"/>
            </a:pPr>
            <a:endParaRPr lang="es-GT" sz="1400" dirty="0"/>
          </a:p>
          <a:p>
            <a:pPr lvl="0" algn="just">
              <a:buClr>
                <a:srgbClr val="0070C0"/>
              </a:buClr>
              <a:buFont typeface="Wingdings" panose="05000000000000000000" pitchFamily="2" charset="2"/>
              <a:buChar char="q"/>
            </a:pPr>
            <a:endParaRPr lang="es-GT" sz="1800" dirty="0"/>
          </a:p>
          <a:p>
            <a:pPr lvl="0" algn="just">
              <a:buClr>
                <a:srgbClr val="0070C0"/>
              </a:buClr>
              <a:buFont typeface="Wingdings" panose="05000000000000000000" pitchFamily="2" charset="2"/>
              <a:buChar char="q"/>
            </a:pPr>
            <a:endParaRPr lang="es-GT" sz="1800" b="1" dirty="0"/>
          </a:p>
          <a:p>
            <a:pPr lvl="0" algn="just">
              <a:buClr>
                <a:srgbClr val="0070C0"/>
              </a:buClr>
              <a:buFont typeface="Wingdings" panose="05000000000000000000" pitchFamily="2" charset="2"/>
              <a:buChar char="q"/>
            </a:pPr>
            <a:endParaRPr lang="es-GT" sz="1800" b="1" dirty="0"/>
          </a:p>
          <a:p>
            <a:pPr lvl="0" algn="just">
              <a:buClr>
                <a:srgbClr val="0070C0"/>
              </a:buClr>
              <a:buFont typeface="Wingdings" panose="05000000000000000000" pitchFamily="2" charset="2"/>
              <a:buChar char="q"/>
            </a:pPr>
            <a:endParaRPr lang="es-GT" sz="1800" b="1" dirty="0"/>
          </a:p>
          <a:p>
            <a:pPr lvl="0" algn="just">
              <a:buClr>
                <a:srgbClr val="0070C0"/>
              </a:buClr>
              <a:buFont typeface="Wingdings" panose="05000000000000000000" pitchFamily="2" charset="2"/>
              <a:buChar char="q"/>
            </a:pPr>
            <a:endParaRPr lang="es-GT" sz="1800" b="1" dirty="0"/>
          </a:p>
          <a:p>
            <a:pPr lvl="0" algn="just">
              <a:buClr>
                <a:schemeClr val="accent3"/>
              </a:buClr>
              <a:buFont typeface="Wingdings" pitchFamily="2" charset="2"/>
              <a:buChar char="q"/>
            </a:pPr>
            <a:endParaRPr lang="es-GT" sz="1800" dirty="0"/>
          </a:p>
          <a:p>
            <a:pPr lvl="0" algn="just">
              <a:buClr>
                <a:schemeClr val="accent3"/>
              </a:buClr>
              <a:buFont typeface="Wingdings" pitchFamily="2" charset="2"/>
              <a:buChar char="q"/>
            </a:pPr>
            <a:endParaRPr lang="es-GT" sz="1800" dirty="0"/>
          </a:p>
          <a:p>
            <a:pPr lvl="0" algn="just">
              <a:buClr>
                <a:schemeClr val="accent3"/>
              </a:buClr>
              <a:buFont typeface="Wingdings" pitchFamily="2" charset="2"/>
              <a:buChar char="q"/>
            </a:pPr>
            <a:endParaRPr lang="es-GT" sz="1200" dirty="0"/>
          </a:p>
          <a:p>
            <a:pPr lvl="2">
              <a:buClr>
                <a:schemeClr val="accent3"/>
              </a:buClr>
              <a:buFont typeface="Wingdings" pitchFamily="2" charset="2"/>
              <a:buChar char="§"/>
            </a:pPr>
            <a:endParaRPr lang="es-GT" sz="1200" dirty="0"/>
          </a:p>
          <a:p>
            <a:pPr lvl="2">
              <a:buClr>
                <a:schemeClr val="accent3"/>
              </a:buClr>
              <a:buFont typeface="Wingdings" pitchFamily="2" charset="2"/>
              <a:buChar char="§"/>
            </a:pPr>
            <a:endParaRPr lang="es-GT" sz="1200" dirty="0"/>
          </a:p>
          <a:p>
            <a:pPr lvl="2">
              <a:buClr>
                <a:schemeClr val="accent3"/>
              </a:buClr>
              <a:buFont typeface="Wingdings" pitchFamily="2" charset="2"/>
              <a:buChar char="§"/>
            </a:pPr>
            <a:endParaRPr lang="es-GT" sz="1200" dirty="0"/>
          </a:p>
          <a:p>
            <a:pPr lvl="2">
              <a:buClr>
                <a:schemeClr val="accent3"/>
              </a:buClr>
              <a:buFont typeface="Wingdings" pitchFamily="2" charset="2"/>
              <a:buChar char="§"/>
            </a:pPr>
            <a:endParaRPr lang="es-GT" sz="1200" dirty="0"/>
          </a:p>
          <a:p>
            <a:pPr lvl="2">
              <a:buClr>
                <a:schemeClr val="accent3"/>
              </a:buClr>
              <a:buFont typeface="Wingdings" pitchFamily="2" charset="2"/>
              <a:buChar char="§"/>
            </a:pPr>
            <a:endParaRPr lang="es-GT" sz="1200" dirty="0"/>
          </a:p>
          <a:p>
            <a:pPr lvl="2">
              <a:buClr>
                <a:schemeClr val="accent3"/>
              </a:buClr>
              <a:buFont typeface="Wingdings" pitchFamily="2" charset="2"/>
              <a:buChar char="§"/>
            </a:pPr>
            <a:endParaRPr lang="es-GT" sz="1200" dirty="0"/>
          </a:p>
          <a:p>
            <a:pPr lvl="2">
              <a:buClr>
                <a:schemeClr val="accent3"/>
              </a:buClr>
              <a:buFont typeface="Wingdings" pitchFamily="2" charset="2"/>
              <a:buChar char="§"/>
            </a:pPr>
            <a:endParaRPr lang="es-GT" sz="1200" dirty="0"/>
          </a:p>
          <a:p>
            <a:pPr lvl="2">
              <a:buClr>
                <a:schemeClr val="accent3"/>
              </a:buClr>
              <a:buFont typeface="Wingdings" pitchFamily="2" charset="2"/>
              <a:buChar char="§"/>
            </a:pPr>
            <a:endParaRPr lang="es-GT" sz="1200" dirty="0"/>
          </a:p>
          <a:p>
            <a:pPr lvl="2">
              <a:buClr>
                <a:schemeClr val="accent3"/>
              </a:buClr>
              <a:buFont typeface="Wingdings" pitchFamily="2" charset="2"/>
              <a:buChar char="§"/>
            </a:pPr>
            <a:endParaRPr lang="es-GT" sz="1200" dirty="0"/>
          </a:p>
          <a:p>
            <a:pPr lvl="2">
              <a:buClr>
                <a:schemeClr val="accent3"/>
              </a:buClr>
              <a:buFont typeface="Wingdings" pitchFamily="2" charset="2"/>
              <a:buChar char="§"/>
            </a:pPr>
            <a:endParaRPr lang="es-GT" sz="1200" dirty="0"/>
          </a:p>
          <a:p>
            <a:pPr lvl="2">
              <a:buClr>
                <a:schemeClr val="accent3"/>
              </a:buClr>
              <a:buFont typeface="Wingdings" pitchFamily="2" charset="2"/>
              <a:buChar char="§"/>
            </a:pPr>
            <a:endParaRPr lang="es-GT" sz="1200" dirty="0"/>
          </a:p>
          <a:p>
            <a:pPr lvl="2">
              <a:buClr>
                <a:schemeClr val="accent3"/>
              </a:buClr>
              <a:buFont typeface="Wingdings" pitchFamily="2" charset="2"/>
              <a:buChar char="§"/>
            </a:pPr>
            <a:endParaRPr lang="es-GT" sz="1200" dirty="0"/>
          </a:p>
          <a:p>
            <a:pPr lvl="2">
              <a:buClr>
                <a:schemeClr val="accent3"/>
              </a:buClr>
              <a:buFont typeface="Wingdings" pitchFamily="2" charset="2"/>
              <a:buChar char="§"/>
            </a:pPr>
            <a:endParaRPr lang="es-GT" sz="1200" dirty="0"/>
          </a:p>
          <a:p>
            <a:pPr lvl="1">
              <a:buClr>
                <a:schemeClr val="accent3"/>
              </a:buClr>
              <a:buFont typeface="Wingdings" pitchFamily="2" charset="2"/>
              <a:buChar char="§"/>
            </a:pPr>
            <a:endParaRPr lang="es-GT" sz="1600" dirty="0"/>
          </a:p>
          <a:p>
            <a:pPr lvl="1">
              <a:buClr>
                <a:schemeClr val="accent3"/>
              </a:buClr>
              <a:buFont typeface="Wingdings" pitchFamily="2" charset="2"/>
              <a:buChar char="§"/>
            </a:pPr>
            <a:endParaRPr lang="es-GT" sz="1000" u="sng" dirty="0"/>
          </a:p>
          <a:p>
            <a:pPr lvl="1">
              <a:buClr>
                <a:schemeClr val="accent3"/>
              </a:buClr>
              <a:buFont typeface="Wingdings" pitchFamily="2" charset="2"/>
              <a:buChar char="§"/>
            </a:pPr>
            <a:endParaRPr lang="es-GT" sz="1000" u="sng" dirty="0"/>
          </a:p>
          <a:p>
            <a:pPr lvl="1">
              <a:buClr>
                <a:schemeClr val="accent3"/>
              </a:buClr>
              <a:buFont typeface="Wingdings" pitchFamily="2" charset="2"/>
              <a:buChar char="§"/>
            </a:pPr>
            <a:endParaRPr lang="es-GT" sz="1400" u="sng" dirty="0"/>
          </a:p>
          <a:p>
            <a:pPr lvl="1">
              <a:buClr>
                <a:schemeClr val="accent3"/>
              </a:buClr>
              <a:buFont typeface="Wingdings" pitchFamily="2" charset="2"/>
              <a:buChar char="§"/>
            </a:pPr>
            <a:endParaRPr lang="es-GT" sz="1400" u="sng" dirty="0"/>
          </a:p>
        </p:txBody>
      </p:sp>
      <p:sp>
        <p:nvSpPr>
          <p:cNvPr id="4" name="AutoShape 8" descr="Resultado de imagen para tomate podrido"/>
          <p:cNvSpPr>
            <a:spLocks noChangeAspect="1" noChangeArrowheads="1"/>
          </p:cNvSpPr>
          <p:nvPr/>
        </p:nvSpPr>
        <p:spPr bwMode="auto">
          <a:xfrm>
            <a:off x="1679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GT" dirty="0"/>
          </a:p>
        </p:txBody>
      </p:sp>
      <p:sp>
        <p:nvSpPr>
          <p:cNvPr id="12" name="11 Rectángulo"/>
          <p:cNvSpPr/>
          <p:nvPr/>
        </p:nvSpPr>
        <p:spPr>
          <a:xfrm>
            <a:off x="1516742" y="0"/>
            <a:ext cx="9151257" cy="914400"/>
          </a:xfrm>
          <a:prstGeom prst="rect">
            <a:avLst/>
          </a:prstGeom>
          <a:solidFill>
            <a:srgbClr val="00B0F0">
              <a:alpha val="77000"/>
            </a:srgbClr>
          </a:solidFill>
          <a:ln>
            <a:solidFill>
              <a:srgbClr val="00B0F0"/>
            </a:solidFill>
          </a:ln>
        </p:spPr>
        <p:style>
          <a:lnRef idx="1">
            <a:schemeClr val="accent3"/>
          </a:lnRef>
          <a:fillRef idx="3">
            <a:schemeClr val="accent3"/>
          </a:fillRef>
          <a:effectRef idx="2">
            <a:schemeClr val="accent3"/>
          </a:effectRef>
          <a:fontRef idx="minor">
            <a:schemeClr val="lt1"/>
          </a:fontRef>
        </p:style>
        <p:txBody>
          <a:bodyPr rtlCol="0" anchor="ctr"/>
          <a:lstStyle/>
          <a:p>
            <a:pPr algn="ctr"/>
            <a:r>
              <a:rPr lang="es-GT" sz="2800" b="1" dirty="0">
                <a:solidFill>
                  <a:srgbClr val="002060"/>
                </a:solidFill>
              </a:rPr>
              <a:t>c</a:t>
            </a:r>
            <a:r>
              <a:rPr lang="es-GT" sz="2800" b="1" dirty="0">
                <a:solidFill>
                  <a:srgbClr val="002060"/>
                </a:solidFill>
              </a:rPr>
              <a:t>. </a:t>
            </a:r>
            <a:r>
              <a:rPr lang="es-GT" sz="2800" b="1" dirty="0" err="1">
                <a:solidFill>
                  <a:srgbClr val="002060"/>
                </a:solidFill>
              </a:rPr>
              <a:t>Poliploidía</a:t>
            </a:r>
            <a:endParaRPr lang="es-GT" sz="2800" b="1" dirty="0">
              <a:solidFill>
                <a:srgbClr val="002060"/>
              </a:solidFill>
            </a:endParaRPr>
          </a:p>
        </p:txBody>
      </p:sp>
      <p:cxnSp>
        <p:nvCxnSpPr>
          <p:cNvPr id="7" name="6 Conector recto"/>
          <p:cNvCxnSpPr/>
          <p:nvPr/>
        </p:nvCxnSpPr>
        <p:spPr>
          <a:xfrm>
            <a:off x="1524001" y="6324600"/>
            <a:ext cx="9148556" cy="0"/>
          </a:xfrm>
          <a:prstGeom prst="line">
            <a:avLst/>
          </a:prstGeom>
          <a:ln>
            <a:solidFill>
              <a:srgbClr val="002060"/>
            </a:solidFill>
          </a:ln>
        </p:spPr>
        <p:style>
          <a:lnRef idx="3">
            <a:schemeClr val="accent2"/>
          </a:lnRef>
          <a:fillRef idx="0">
            <a:schemeClr val="accent2"/>
          </a:fillRef>
          <a:effectRef idx="2">
            <a:schemeClr val="accent2"/>
          </a:effectRef>
          <a:fontRef idx="minor">
            <a:schemeClr val="tx1"/>
          </a:fontRef>
        </p:style>
      </p:cxnSp>
    </p:spTree>
    <p:extLst>
      <p:ext uri="{BB962C8B-B14F-4D97-AF65-F5344CB8AC3E}">
        <p14:creationId xmlns:p14="http://schemas.microsoft.com/office/powerpoint/2010/main" val="4146777890"/>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5389</TotalTime>
  <Words>991</Words>
  <Application>Microsoft Office PowerPoint</Application>
  <PresentationFormat>Panorámica</PresentationFormat>
  <Paragraphs>498</Paragraphs>
  <Slides>15</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15</vt:i4>
      </vt:variant>
    </vt:vector>
  </HeadingPairs>
  <TitlesOfParts>
    <vt:vector size="21" baseType="lpstr">
      <vt:lpstr>Arial</vt:lpstr>
      <vt:lpstr>Calibri</vt:lpstr>
      <vt:lpstr>Calibri Light</vt:lpstr>
      <vt:lpstr>Times New Roman</vt:lpstr>
      <vt:lpstr>Wingdings</vt:lpstr>
      <vt:lpstr>Tema de Office</vt:lpstr>
      <vt:lpstr>La variación en los vegetales</vt:lpstr>
      <vt:lpstr>Presentación de PowerPoint</vt:lpstr>
      <vt:lpstr>Presentación de PowerPoint</vt:lpstr>
      <vt:lpstr>Segregación y recombinación </vt:lpstr>
      <vt:lpstr>Esquema de una cruza di híbrida realizada por Mendel entre una variedad de arveja (Pisumsativum ) de semilla amarilla y lisa con otra de semilla verde y rugosa. </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…Mutaciones</vt:lpstr>
      <vt:lpstr>Uso de las mutaciones inducidas</vt:lpstr>
    </vt:vector>
  </TitlesOfParts>
  <Company>HP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HP Inc.</dc:creator>
  <cp:lastModifiedBy>HP Inc.</cp:lastModifiedBy>
  <cp:revision>6</cp:revision>
  <dcterms:created xsi:type="dcterms:W3CDTF">2020-09-08T05:40:26Z</dcterms:created>
  <dcterms:modified xsi:type="dcterms:W3CDTF">2020-09-11T23:29:57Z</dcterms:modified>
</cp:coreProperties>
</file>