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4" r:id="rId14"/>
    <p:sldId id="292" r:id="rId15"/>
    <p:sldId id="269" r:id="rId16"/>
    <p:sldId id="276" r:id="rId17"/>
    <p:sldId id="277" r:id="rId18"/>
    <p:sldId id="278" r:id="rId19"/>
    <p:sldId id="285" r:id="rId20"/>
    <p:sldId id="284" r:id="rId21"/>
    <p:sldId id="283" r:id="rId22"/>
    <p:sldId id="270" r:id="rId23"/>
    <p:sldId id="280" r:id="rId24"/>
    <p:sldId id="271" r:id="rId25"/>
    <p:sldId id="286" r:id="rId26"/>
    <p:sldId id="288" r:id="rId27"/>
    <p:sldId id="289" r:id="rId28"/>
    <p:sldId id="290" r:id="rId29"/>
    <p:sldId id="287" r:id="rId30"/>
    <p:sldId id="281" r:id="rId31"/>
    <p:sldId id="291" r:id="rId32"/>
    <p:sldId id="293" r:id="rId33"/>
    <p:sldId id="272" r:id="rId34"/>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660"/>
  </p:normalViewPr>
  <p:slideViewPr>
    <p:cSldViewPr snapToGrid="0">
      <p:cViewPr varScale="1">
        <p:scale>
          <a:sx n="66" d="100"/>
          <a:sy n="66"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03788-68F8-4731-A2C4-8207C340FE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6C7EFE8D-239A-489C-A814-8F7611C98AA7}">
      <dgm:prSet phldrT="[Texto]"/>
      <dgm:spPr/>
      <dgm:t>
        <a:bodyPr/>
        <a:lstStyle/>
        <a:p>
          <a:r>
            <a:rPr lang="es-ES" dirty="0" smtClean="0"/>
            <a:t>Recursos Fitogenéticos</a:t>
          </a:r>
          <a:endParaRPr lang="es-ES" dirty="0"/>
        </a:p>
      </dgm:t>
    </dgm:pt>
    <dgm:pt modelId="{CC556A18-F771-4E86-B93B-240A0BBB980A}" type="parTrans" cxnId="{CF2209E9-17F0-4D29-BECF-C30C3A09EFBC}">
      <dgm:prSet/>
      <dgm:spPr/>
      <dgm:t>
        <a:bodyPr/>
        <a:lstStyle/>
        <a:p>
          <a:endParaRPr lang="es-ES"/>
        </a:p>
      </dgm:t>
    </dgm:pt>
    <dgm:pt modelId="{0F87682D-5FB4-4BBD-BAC3-669B8D6DAA66}" type="sibTrans" cxnId="{CF2209E9-17F0-4D29-BECF-C30C3A09EFBC}">
      <dgm:prSet/>
      <dgm:spPr/>
      <dgm:t>
        <a:bodyPr/>
        <a:lstStyle/>
        <a:p>
          <a:endParaRPr lang="es-ES"/>
        </a:p>
      </dgm:t>
    </dgm:pt>
    <dgm:pt modelId="{BDD19033-720B-4F5A-A5F7-1738B46FBCC9}">
      <dgm:prSet phldrT="[Texto]" custT="1"/>
      <dgm:spPr/>
      <dgm:t>
        <a:bodyPr/>
        <a:lstStyle/>
        <a:p>
          <a:r>
            <a:rPr lang="es-ES" sz="1200" dirty="0" smtClean="0">
              <a:latin typeface="Arial" panose="020B0604020202020204" pitchFamily="34" charset="0"/>
              <a:cs typeface="Arial" panose="020B0604020202020204" pitchFamily="34" charset="0"/>
            </a:rPr>
            <a:t>Exploración y Recolección de Germoplasma</a:t>
          </a:r>
          <a:endParaRPr lang="es-ES" sz="1200" dirty="0">
            <a:latin typeface="Arial" panose="020B0604020202020204" pitchFamily="34" charset="0"/>
            <a:cs typeface="Arial" panose="020B0604020202020204" pitchFamily="34" charset="0"/>
          </a:endParaRPr>
        </a:p>
      </dgm:t>
    </dgm:pt>
    <dgm:pt modelId="{E79D94AF-03A3-468F-8EF5-CFB015C840B1}" type="parTrans" cxnId="{16FCFC24-6D55-4AA4-BA49-0AF16F60EB63}">
      <dgm:prSet/>
      <dgm:spPr/>
      <dgm:t>
        <a:bodyPr/>
        <a:lstStyle/>
        <a:p>
          <a:endParaRPr lang="es-ES"/>
        </a:p>
      </dgm:t>
    </dgm:pt>
    <dgm:pt modelId="{8D47B254-2E6E-45D9-AB1A-12C26C79B8FF}" type="sibTrans" cxnId="{16FCFC24-6D55-4AA4-BA49-0AF16F60EB63}">
      <dgm:prSet/>
      <dgm:spPr/>
      <dgm:t>
        <a:bodyPr/>
        <a:lstStyle/>
        <a:p>
          <a:endParaRPr lang="es-ES"/>
        </a:p>
      </dgm:t>
    </dgm:pt>
    <dgm:pt modelId="{38A0FF8C-C9B0-433A-BCDE-CC2767ED220F}">
      <dgm:prSet phldrT="[Texto]" custT="1"/>
      <dgm:spPr/>
      <dgm:t>
        <a:bodyPr/>
        <a:lstStyle/>
        <a:p>
          <a:r>
            <a:rPr lang="es-ES" sz="1200" dirty="0" smtClean="0">
              <a:latin typeface="Arial" panose="020B0604020202020204" pitchFamily="34" charset="0"/>
              <a:cs typeface="Arial" panose="020B0604020202020204" pitchFamily="34" charset="0"/>
            </a:rPr>
            <a:t>Caracterización</a:t>
          </a:r>
          <a:endParaRPr lang="es-ES" sz="1200" dirty="0">
            <a:latin typeface="Arial" panose="020B0604020202020204" pitchFamily="34" charset="0"/>
            <a:cs typeface="Arial" panose="020B0604020202020204" pitchFamily="34" charset="0"/>
          </a:endParaRPr>
        </a:p>
      </dgm:t>
    </dgm:pt>
    <dgm:pt modelId="{67D46637-704E-491A-A8B0-0727F0D01C26}" type="parTrans" cxnId="{FC96B6C3-0DC5-4605-ADCC-5BB4A5EC7452}">
      <dgm:prSet/>
      <dgm:spPr/>
      <dgm:t>
        <a:bodyPr/>
        <a:lstStyle/>
        <a:p>
          <a:endParaRPr lang="es-ES"/>
        </a:p>
      </dgm:t>
    </dgm:pt>
    <dgm:pt modelId="{CBC4BD37-C678-47F8-A61E-B3B8AE1AFFBE}" type="sibTrans" cxnId="{FC96B6C3-0DC5-4605-ADCC-5BB4A5EC7452}">
      <dgm:prSet/>
      <dgm:spPr/>
      <dgm:t>
        <a:bodyPr/>
        <a:lstStyle/>
        <a:p>
          <a:endParaRPr lang="es-ES"/>
        </a:p>
      </dgm:t>
    </dgm:pt>
    <dgm:pt modelId="{FD25323D-A942-48A7-BF3B-93859311FB9E}">
      <dgm:prSet phldrT="[Texto]"/>
      <dgm:spPr/>
      <dgm:t>
        <a:bodyPr/>
        <a:lstStyle/>
        <a:p>
          <a:r>
            <a:rPr lang="es-ES" dirty="0" smtClean="0">
              <a:latin typeface="Arial" panose="020B0604020202020204" pitchFamily="34" charset="0"/>
              <a:cs typeface="Arial" panose="020B0604020202020204" pitchFamily="34" charset="0"/>
            </a:rPr>
            <a:t>Evaluación y utilización</a:t>
          </a:r>
          <a:endParaRPr lang="es-ES" dirty="0">
            <a:latin typeface="Arial" panose="020B0604020202020204" pitchFamily="34" charset="0"/>
            <a:cs typeface="Arial" panose="020B0604020202020204" pitchFamily="34" charset="0"/>
          </a:endParaRPr>
        </a:p>
      </dgm:t>
    </dgm:pt>
    <dgm:pt modelId="{FB1BCC66-B2F7-4AC5-9741-6173B3692520}" type="parTrans" cxnId="{957F124B-19E2-4A1A-B4FE-EDECB722DF6A}">
      <dgm:prSet/>
      <dgm:spPr/>
      <dgm:t>
        <a:bodyPr/>
        <a:lstStyle/>
        <a:p>
          <a:endParaRPr lang="es-ES"/>
        </a:p>
      </dgm:t>
    </dgm:pt>
    <dgm:pt modelId="{A8DBE781-1442-40C7-9E0B-34EA81AA78A9}" type="sibTrans" cxnId="{957F124B-19E2-4A1A-B4FE-EDECB722DF6A}">
      <dgm:prSet/>
      <dgm:spPr/>
      <dgm:t>
        <a:bodyPr/>
        <a:lstStyle/>
        <a:p>
          <a:endParaRPr lang="es-ES"/>
        </a:p>
      </dgm:t>
    </dgm:pt>
    <dgm:pt modelId="{73B7F366-5889-4186-A416-385C085F5E09}">
      <dgm:prSet phldrT="[Texto]"/>
      <dgm:spPr/>
      <dgm:t>
        <a:bodyPr/>
        <a:lstStyle/>
        <a:p>
          <a:r>
            <a:rPr lang="es-ES" dirty="0" smtClean="0">
              <a:latin typeface="Arial" panose="020B0604020202020204" pitchFamily="34" charset="0"/>
              <a:cs typeface="Arial" panose="020B0604020202020204" pitchFamily="34" charset="0"/>
            </a:rPr>
            <a:t>Conservación</a:t>
          </a:r>
          <a:endParaRPr lang="es-ES" dirty="0">
            <a:latin typeface="Arial" panose="020B0604020202020204" pitchFamily="34" charset="0"/>
            <a:cs typeface="Arial" panose="020B0604020202020204" pitchFamily="34" charset="0"/>
          </a:endParaRPr>
        </a:p>
      </dgm:t>
    </dgm:pt>
    <dgm:pt modelId="{2436831C-23C6-4727-9C80-5C999B535D5D}" type="parTrans" cxnId="{1997C9A2-2BCA-4F4E-AED9-D10B2557F2EC}">
      <dgm:prSet/>
      <dgm:spPr/>
      <dgm:t>
        <a:bodyPr/>
        <a:lstStyle/>
        <a:p>
          <a:endParaRPr lang="es-ES"/>
        </a:p>
      </dgm:t>
    </dgm:pt>
    <dgm:pt modelId="{46611035-3219-4168-A13C-50215030BA4F}" type="sibTrans" cxnId="{1997C9A2-2BCA-4F4E-AED9-D10B2557F2EC}">
      <dgm:prSet/>
      <dgm:spPr/>
      <dgm:t>
        <a:bodyPr/>
        <a:lstStyle/>
        <a:p>
          <a:endParaRPr lang="es-ES"/>
        </a:p>
      </dgm:t>
    </dgm:pt>
    <dgm:pt modelId="{7C1D40BA-7EFC-40B0-8CFB-C2BD90DD3C96}">
      <dgm:prSet phldrT="[Texto]" custT="1"/>
      <dgm:spPr/>
      <dgm:t>
        <a:bodyPr/>
        <a:lstStyle/>
        <a:p>
          <a:r>
            <a:rPr lang="es-ES" sz="1200" dirty="0" smtClean="0">
              <a:latin typeface="Arial" panose="020B0604020202020204" pitchFamily="34" charset="0"/>
              <a:cs typeface="Arial" panose="020B0604020202020204" pitchFamily="34" charset="0"/>
            </a:rPr>
            <a:t>Documentación</a:t>
          </a:r>
          <a:endParaRPr lang="es-ES" sz="1200" dirty="0">
            <a:latin typeface="Arial" panose="020B0604020202020204" pitchFamily="34" charset="0"/>
            <a:cs typeface="Arial" panose="020B0604020202020204" pitchFamily="34" charset="0"/>
          </a:endParaRPr>
        </a:p>
      </dgm:t>
    </dgm:pt>
    <dgm:pt modelId="{836F0518-E630-4849-AB97-6893EA0C6184}" type="parTrans" cxnId="{9C168853-FAD4-4E52-B011-7A831AE14320}">
      <dgm:prSet/>
      <dgm:spPr/>
      <dgm:t>
        <a:bodyPr/>
        <a:lstStyle/>
        <a:p>
          <a:endParaRPr lang="es-ES"/>
        </a:p>
      </dgm:t>
    </dgm:pt>
    <dgm:pt modelId="{A7223D2E-3CEE-4065-A383-26A2E922D716}" type="sibTrans" cxnId="{9C168853-FAD4-4E52-B011-7A831AE14320}">
      <dgm:prSet/>
      <dgm:spPr/>
      <dgm:t>
        <a:bodyPr/>
        <a:lstStyle/>
        <a:p>
          <a:endParaRPr lang="es-ES"/>
        </a:p>
      </dgm:t>
    </dgm:pt>
    <dgm:pt modelId="{1184FD4A-62CA-4C4D-A9FC-46F8440B8D7A}" type="pres">
      <dgm:prSet presAssocID="{B8903788-68F8-4731-A2C4-8207C340FE85}" presName="Name0" presStyleCnt="0">
        <dgm:presLayoutVars>
          <dgm:chMax val="1"/>
          <dgm:dir/>
          <dgm:animLvl val="ctr"/>
          <dgm:resizeHandles val="exact"/>
        </dgm:presLayoutVars>
      </dgm:prSet>
      <dgm:spPr/>
    </dgm:pt>
    <dgm:pt modelId="{85919C6F-6E80-4C6D-B268-3E0B814864C6}" type="pres">
      <dgm:prSet presAssocID="{6C7EFE8D-239A-489C-A814-8F7611C98AA7}" presName="centerShape" presStyleLbl="node0" presStyleIdx="0" presStyleCnt="1"/>
      <dgm:spPr/>
    </dgm:pt>
    <dgm:pt modelId="{01DCF386-7A27-46AA-96A0-85AD79F3B4F5}" type="pres">
      <dgm:prSet presAssocID="{BDD19033-720B-4F5A-A5F7-1738B46FBCC9}" presName="node" presStyleLbl="node1" presStyleIdx="0" presStyleCnt="5">
        <dgm:presLayoutVars>
          <dgm:bulletEnabled val="1"/>
        </dgm:presLayoutVars>
      </dgm:prSet>
      <dgm:spPr/>
    </dgm:pt>
    <dgm:pt modelId="{B77EBADD-3F56-4DCE-8AD3-9CD8099FF5D1}" type="pres">
      <dgm:prSet presAssocID="{BDD19033-720B-4F5A-A5F7-1738B46FBCC9}" presName="dummy" presStyleCnt="0"/>
      <dgm:spPr/>
    </dgm:pt>
    <dgm:pt modelId="{D7064C64-8D8F-4A14-9900-F3C3C6BA88CE}" type="pres">
      <dgm:prSet presAssocID="{8D47B254-2E6E-45D9-AB1A-12C26C79B8FF}" presName="sibTrans" presStyleLbl="sibTrans2D1" presStyleIdx="0" presStyleCnt="5"/>
      <dgm:spPr/>
    </dgm:pt>
    <dgm:pt modelId="{BA41A060-F184-498D-ADFB-6DE468B65ABC}" type="pres">
      <dgm:prSet presAssocID="{38A0FF8C-C9B0-433A-BCDE-CC2767ED220F}" presName="node" presStyleLbl="node1" presStyleIdx="1" presStyleCnt="5" custScaleX="116877">
        <dgm:presLayoutVars>
          <dgm:bulletEnabled val="1"/>
        </dgm:presLayoutVars>
      </dgm:prSet>
      <dgm:spPr/>
    </dgm:pt>
    <dgm:pt modelId="{CDB3831F-05D3-4508-983A-F19CF0894861}" type="pres">
      <dgm:prSet presAssocID="{38A0FF8C-C9B0-433A-BCDE-CC2767ED220F}" presName="dummy" presStyleCnt="0"/>
      <dgm:spPr/>
    </dgm:pt>
    <dgm:pt modelId="{1871A01C-2D87-4613-BCF1-6AAEB1DDA98E}" type="pres">
      <dgm:prSet presAssocID="{CBC4BD37-C678-47F8-A61E-B3B8AE1AFFBE}" presName="sibTrans" presStyleLbl="sibTrans2D1" presStyleIdx="1" presStyleCnt="5"/>
      <dgm:spPr/>
    </dgm:pt>
    <dgm:pt modelId="{934944F7-C44D-4638-82D0-90C0E0962288}" type="pres">
      <dgm:prSet presAssocID="{FD25323D-A942-48A7-BF3B-93859311FB9E}" presName="node" presStyleLbl="node1" presStyleIdx="2" presStyleCnt="5" custScaleX="138183">
        <dgm:presLayoutVars>
          <dgm:bulletEnabled val="1"/>
        </dgm:presLayoutVars>
      </dgm:prSet>
      <dgm:spPr/>
    </dgm:pt>
    <dgm:pt modelId="{D66FE1DB-1CC4-4737-B365-EDA298889F22}" type="pres">
      <dgm:prSet presAssocID="{FD25323D-A942-48A7-BF3B-93859311FB9E}" presName="dummy" presStyleCnt="0"/>
      <dgm:spPr/>
    </dgm:pt>
    <dgm:pt modelId="{31DBD37D-F9B7-4AC6-BCB8-656258BE3949}" type="pres">
      <dgm:prSet presAssocID="{A8DBE781-1442-40C7-9E0B-34EA81AA78A9}" presName="sibTrans" presStyleLbl="sibTrans2D1" presStyleIdx="2" presStyleCnt="5"/>
      <dgm:spPr/>
    </dgm:pt>
    <dgm:pt modelId="{83A90DF1-DD96-4B36-8A9E-F7814B2038AA}" type="pres">
      <dgm:prSet presAssocID="{73B7F366-5889-4186-A416-385C085F5E09}" presName="node" presStyleLbl="node1" presStyleIdx="3" presStyleCnt="5" custScaleX="133669" custRadScaleRad="101019" custRadScaleInc="5799">
        <dgm:presLayoutVars>
          <dgm:bulletEnabled val="1"/>
        </dgm:presLayoutVars>
      </dgm:prSet>
      <dgm:spPr/>
    </dgm:pt>
    <dgm:pt modelId="{06303354-5673-4659-9907-344F4352176F}" type="pres">
      <dgm:prSet presAssocID="{73B7F366-5889-4186-A416-385C085F5E09}" presName="dummy" presStyleCnt="0"/>
      <dgm:spPr/>
    </dgm:pt>
    <dgm:pt modelId="{3E6C6780-6F3F-4FED-9651-CE7F7D5523F7}" type="pres">
      <dgm:prSet presAssocID="{46611035-3219-4168-A13C-50215030BA4F}" presName="sibTrans" presStyleLbl="sibTrans2D1" presStyleIdx="3" presStyleCnt="5"/>
      <dgm:spPr/>
    </dgm:pt>
    <dgm:pt modelId="{0BAC5DF2-D47D-40A6-90AA-B6264A5BC6AF}" type="pres">
      <dgm:prSet presAssocID="{7C1D40BA-7EFC-40B0-8CFB-C2BD90DD3C96}" presName="node" presStyleLbl="node1" presStyleIdx="4" presStyleCnt="5" custScaleX="146083">
        <dgm:presLayoutVars>
          <dgm:bulletEnabled val="1"/>
        </dgm:presLayoutVars>
      </dgm:prSet>
      <dgm:spPr/>
    </dgm:pt>
    <dgm:pt modelId="{0C8A89AF-559D-4DA8-81F9-C68BAC886DF4}" type="pres">
      <dgm:prSet presAssocID="{7C1D40BA-7EFC-40B0-8CFB-C2BD90DD3C96}" presName="dummy" presStyleCnt="0"/>
      <dgm:spPr/>
    </dgm:pt>
    <dgm:pt modelId="{D0AA4997-E63F-4038-A36D-0BB28BF7B694}" type="pres">
      <dgm:prSet presAssocID="{A7223D2E-3CEE-4065-A383-26A2E922D716}" presName="sibTrans" presStyleLbl="sibTrans2D1" presStyleIdx="4" presStyleCnt="5"/>
      <dgm:spPr/>
    </dgm:pt>
  </dgm:ptLst>
  <dgm:cxnLst>
    <dgm:cxn modelId="{957F124B-19E2-4A1A-B4FE-EDECB722DF6A}" srcId="{6C7EFE8D-239A-489C-A814-8F7611C98AA7}" destId="{FD25323D-A942-48A7-BF3B-93859311FB9E}" srcOrd="2" destOrd="0" parTransId="{FB1BCC66-B2F7-4AC5-9741-6173B3692520}" sibTransId="{A8DBE781-1442-40C7-9E0B-34EA81AA78A9}"/>
    <dgm:cxn modelId="{FC96B6C3-0DC5-4605-ADCC-5BB4A5EC7452}" srcId="{6C7EFE8D-239A-489C-A814-8F7611C98AA7}" destId="{38A0FF8C-C9B0-433A-BCDE-CC2767ED220F}" srcOrd="1" destOrd="0" parTransId="{67D46637-704E-491A-A8B0-0727F0D01C26}" sibTransId="{CBC4BD37-C678-47F8-A61E-B3B8AE1AFFBE}"/>
    <dgm:cxn modelId="{911FA17C-568A-4974-BD8E-477363E20225}" type="presOf" srcId="{BDD19033-720B-4F5A-A5F7-1738B46FBCC9}" destId="{01DCF386-7A27-46AA-96A0-85AD79F3B4F5}" srcOrd="0" destOrd="0" presId="urn:microsoft.com/office/officeart/2005/8/layout/radial6"/>
    <dgm:cxn modelId="{6A9EFEB4-79ED-45D7-ADEC-2281393EAB38}" type="presOf" srcId="{8D47B254-2E6E-45D9-AB1A-12C26C79B8FF}" destId="{D7064C64-8D8F-4A14-9900-F3C3C6BA88CE}" srcOrd="0" destOrd="0" presId="urn:microsoft.com/office/officeart/2005/8/layout/radial6"/>
    <dgm:cxn modelId="{33E536AE-1555-46DB-9429-9E96EC4BFEE8}" type="presOf" srcId="{38A0FF8C-C9B0-433A-BCDE-CC2767ED220F}" destId="{BA41A060-F184-498D-ADFB-6DE468B65ABC}" srcOrd="0" destOrd="0" presId="urn:microsoft.com/office/officeart/2005/8/layout/radial6"/>
    <dgm:cxn modelId="{F26B0C83-F870-4DE2-B444-5A1D72A6337F}" type="presOf" srcId="{7C1D40BA-7EFC-40B0-8CFB-C2BD90DD3C96}" destId="{0BAC5DF2-D47D-40A6-90AA-B6264A5BC6AF}" srcOrd="0" destOrd="0" presId="urn:microsoft.com/office/officeart/2005/8/layout/radial6"/>
    <dgm:cxn modelId="{16FCFC24-6D55-4AA4-BA49-0AF16F60EB63}" srcId="{6C7EFE8D-239A-489C-A814-8F7611C98AA7}" destId="{BDD19033-720B-4F5A-A5F7-1738B46FBCC9}" srcOrd="0" destOrd="0" parTransId="{E79D94AF-03A3-468F-8EF5-CFB015C840B1}" sibTransId="{8D47B254-2E6E-45D9-AB1A-12C26C79B8FF}"/>
    <dgm:cxn modelId="{1DA93112-FDCC-49B3-A434-0B32AC840EB3}" type="presOf" srcId="{46611035-3219-4168-A13C-50215030BA4F}" destId="{3E6C6780-6F3F-4FED-9651-CE7F7D5523F7}" srcOrd="0" destOrd="0" presId="urn:microsoft.com/office/officeart/2005/8/layout/radial6"/>
    <dgm:cxn modelId="{AB65F38C-2246-422F-9C78-BD960A20B848}" type="presOf" srcId="{73B7F366-5889-4186-A416-385C085F5E09}" destId="{83A90DF1-DD96-4B36-8A9E-F7814B2038AA}" srcOrd="0" destOrd="0" presId="urn:microsoft.com/office/officeart/2005/8/layout/radial6"/>
    <dgm:cxn modelId="{67ED37B9-8801-4726-AC8F-707C46BABB13}" type="presOf" srcId="{6C7EFE8D-239A-489C-A814-8F7611C98AA7}" destId="{85919C6F-6E80-4C6D-B268-3E0B814864C6}" srcOrd="0" destOrd="0" presId="urn:microsoft.com/office/officeart/2005/8/layout/radial6"/>
    <dgm:cxn modelId="{9C168853-FAD4-4E52-B011-7A831AE14320}" srcId="{6C7EFE8D-239A-489C-A814-8F7611C98AA7}" destId="{7C1D40BA-7EFC-40B0-8CFB-C2BD90DD3C96}" srcOrd="4" destOrd="0" parTransId="{836F0518-E630-4849-AB97-6893EA0C6184}" sibTransId="{A7223D2E-3CEE-4065-A383-26A2E922D716}"/>
    <dgm:cxn modelId="{EB88AFFB-BAE3-409D-94E0-F0ABFBD5E036}" type="presOf" srcId="{CBC4BD37-C678-47F8-A61E-B3B8AE1AFFBE}" destId="{1871A01C-2D87-4613-BCF1-6AAEB1DDA98E}" srcOrd="0" destOrd="0" presId="urn:microsoft.com/office/officeart/2005/8/layout/radial6"/>
    <dgm:cxn modelId="{CF2209E9-17F0-4D29-BECF-C30C3A09EFBC}" srcId="{B8903788-68F8-4731-A2C4-8207C340FE85}" destId="{6C7EFE8D-239A-489C-A814-8F7611C98AA7}" srcOrd="0" destOrd="0" parTransId="{CC556A18-F771-4E86-B93B-240A0BBB980A}" sibTransId="{0F87682D-5FB4-4BBD-BAC3-669B8D6DAA66}"/>
    <dgm:cxn modelId="{328FD5C4-3C1C-4646-A27C-701912BBB4D3}" type="presOf" srcId="{A7223D2E-3CEE-4065-A383-26A2E922D716}" destId="{D0AA4997-E63F-4038-A36D-0BB28BF7B694}" srcOrd="0" destOrd="0" presId="urn:microsoft.com/office/officeart/2005/8/layout/radial6"/>
    <dgm:cxn modelId="{85B3B8BD-B1BB-46BC-B39F-FE3D2352A2C3}" type="presOf" srcId="{A8DBE781-1442-40C7-9E0B-34EA81AA78A9}" destId="{31DBD37D-F9B7-4AC6-BCB8-656258BE3949}" srcOrd="0" destOrd="0" presId="urn:microsoft.com/office/officeart/2005/8/layout/radial6"/>
    <dgm:cxn modelId="{1997C9A2-2BCA-4F4E-AED9-D10B2557F2EC}" srcId="{6C7EFE8D-239A-489C-A814-8F7611C98AA7}" destId="{73B7F366-5889-4186-A416-385C085F5E09}" srcOrd="3" destOrd="0" parTransId="{2436831C-23C6-4727-9C80-5C999B535D5D}" sibTransId="{46611035-3219-4168-A13C-50215030BA4F}"/>
    <dgm:cxn modelId="{CC21BF6F-59DD-4BFF-9B7B-A24DC9251287}" type="presOf" srcId="{B8903788-68F8-4731-A2C4-8207C340FE85}" destId="{1184FD4A-62CA-4C4D-A9FC-46F8440B8D7A}" srcOrd="0" destOrd="0" presId="urn:microsoft.com/office/officeart/2005/8/layout/radial6"/>
    <dgm:cxn modelId="{770DD9D3-87C4-4383-B343-04B3C3CC6A66}" type="presOf" srcId="{FD25323D-A942-48A7-BF3B-93859311FB9E}" destId="{934944F7-C44D-4638-82D0-90C0E0962288}" srcOrd="0" destOrd="0" presId="urn:microsoft.com/office/officeart/2005/8/layout/radial6"/>
    <dgm:cxn modelId="{9339BD1A-92E9-4E75-98E0-C931CC2C6B26}" type="presParOf" srcId="{1184FD4A-62CA-4C4D-A9FC-46F8440B8D7A}" destId="{85919C6F-6E80-4C6D-B268-3E0B814864C6}" srcOrd="0" destOrd="0" presId="urn:microsoft.com/office/officeart/2005/8/layout/radial6"/>
    <dgm:cxn modelId="{A891F3DD-4BD2-4813-80F2-1D93F0B8C7BD}" type="presParOf" srcId="{1184FD4A-62CA-4C4D-A9FC-46F8440B8D7A}" destId="{01DCF386-7A27-46AA-96A0-85AD79F3B4F5}" srcOrd="1" destOrd="0" presId="urn:microsoft.com/office/officeart/2005/8/layout/radial6"/>
    <dgm:cxn modelId="{6A775393-A520-4657-BF68-7300B39CC004}" type="presParOf" srcId="{1184FD4A-62CA-4C4D-A9FC-46F8440B8D7A}" destId="{B77EBADD-3F56-4DCE-8AD3-9CD8099FF5D1}" srcOrd="2" destOrd="0" presId="urn:microsoft.com/office/officeart/2005/8/layout/radial6"/>
    <dgm:cxn modelId="{937A1F08-739E-46FA-9F83-C6B6D79CEAB3}" type="presParOf" srcId="{1184FD4A-62CA-4C4D-A9FC-46F8440B8D7A}" destId="{D7064C64-8D8F-4A14-9900-F3C3C6BA88CE}" srcOrd="3" destOrd="0" presId="urn:microsoft.com/office/officeart/2005/8/layout/radial6"/>
    <dgm:cxn modelId="{783351F9-3134-431E-9DA6-84DFC5F45038}" type="presParOf" srcId="{1184FD4A-62CA-4C4D-A9FC-46F8440B8D7A}" destId="{BA41A060-F184-498D-ADFB-6DE468B65ABC}" srcOrd="4" destOrd="0" presId="urn:microsoft.com/office/officeart/2005/8/layout/radial6"/>
    <dgm:cxn modelId="{83ED5C2D-A294-4573-A05A-D95114D5703A}" type="presParOf" srcId="{1184FD4A-62CA-4C4D-A9FC-46F8440B8D7A}" destId="{CDB3831F-05D3-4508-983A-F19CF0894861}" srcOrd="5" destOrd="0" presId="urn:microsoft.com/office/officeart/2005/8/layout/radial6"/>
    <dgm:cxn modelId="{F20D1E2E-2418-4E31-8716-961C6126039A}" type="presParOf" srcId="{1184FD4A-62CA-4C4D-A9FC-46F8440B8D7A}" destId="{1871A01C-2D87-4613-BCF1-6AAEB1DDA98E}" srcOrd="6" destOrd="0" presId="urn:microsoft.com/office/officeart/2005/8/layout/radial6"/>
    <dgm:cxn modelId="{2B3A21F6-C232-4406-BC24-CF9D2B94E7CF}" type="presParOf" srcId="{1184FD4A-62CA-4C4D-A9FC-46F8440B8D7A}" destId="{934944F7-C44D-4638-82D0-90C0E0962288}" srcOrd="7" destOrd="0" presId="urn:microsoft.com/office/officeart/2005/8/layout/radial6"/>
    <dgm:cxn modelId="{6136E607-F31E-4B89-92B2-2B6B76BE06CB}" type="presParOf" srcId="{1184FD4A-62CA-4C4D-A9FC-46F8440B8D7A}" destId="{D66FE1DB-1CC4-4737-B365-EDA298889F22}" srcOrd="8" destOrd="0" presId="urn:microsoft.com/office/officeart/2005/8/layout/radial6"/>
    <dgm:cxn modelId="{02B4A22A-3C44-4F03-A19C-BAF0FE62F5E8}" type="presParOf" srcId="{1184FD4A-62CA-4C4D-A9FC-46F8440B8D7A}" destId="{31DBD37D-F9B7-4AC6-BCB8-656258BE3949}" srcOrd="9" destOrd="0" presId="urn:microsoft.com/office/officeart/2005/8/layout/radial6"/>
    <dgm:cxn modelId="{88885F3A-9362-4FAB-97D3-E4DF66C68D80}" type="presParOf" srcId="{1184FD4A-62CA-4C4D-A9FC-46F8440B8D7A}" destId="{83A90DF1-DD96-4B36-8A9E-F7814B2038AA}" srcOrd="10" destOrd="0" presId="urn:microsoft.com/office/officeart/2005/8/layout/radial6"/>
    <dgm:cxn modelId="{BC70563C-81BF-4849-967B-0224C37EEC36}" type="presParOf" srcId="{1184FD4A-62CA-4C4D-A9FC-46F8440B8D7A}" destId="{06303354-5673-4659-9907-344F4352176F}" srcOrd="11" destOrd="0" presId="urn:microsoft.com/office/officeart/2005/8/layout/radial6"/>
    <dgm:cxn modelId="{D1231FD8-650A-4E22-9771-72066D2921DB}" type="presParOf" srcId="{1184FD4A-62CA-4C4D-A9FC-46F8440B8D7A}" destId="{3E6C6780-6F3F-4FED-9651-CE7F7D5523F7}" srcOrd="12" destOrd="0" presId="urn:microsoft.com/office/officeart/2005/8/layout/radial6"/>
    <dgm:cxn modelId="{D735DC26-C7EA-4BC1-8978-FFAE929B0A0B}" type="presParOf" srcId="{1184FD4A-62CA-4C4D-A9FC-46F8440B8D7A}" destId="{0BAC5DF2-D47D-40A6-90AA-B6264A5BC6AF}" srcOrd="13" destOrd="0" presId="urn:microsoft.com/office/officeart/2005/8/layout/radial6"/>
    <dgm:cxn modelId="{69387496-9A6D-4896-A8AB-98E73D95EADF}" type="presParOf" srcId="{1184FD4A-62CA-4C4D-A9FC-46F8440B8D7A}" destId="{0C8A89AF-559D-4DA8-81F9-C68BAC886DF4}" srcOrd="14" destOrd="0" presId="urn:microsoft.com/office/officeart/2005/8/layout/radial6"/>
    <dgm:cxn modelId="{C3BF29F5-3DDE-4BCB-AFE6-9BFE730085A4}" type="presParOf" srcId="{1184FD4A-62CA-4C4D-A9FC-46F8440B8D7A}" destId="{D0AA4997-E63F-4038-A36D-0BB28BF7B69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C96F7-D63B-4422-A137-50A9691C6E8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2A2B7C8C-65B3-470E-B298-0DB44255FFCD}">
      <dgm:prSet phldrT="[Texto]"/>
      <dgm:spPr/>
      <dgm:t>
        <a:bodyPr/>
        <a:lstStyle/>
        <a:p>
          <a:r>
            <a:rPr lang="es-ES" dirty="0" smtClean="0"/>
            <a:t>PRIORIDADES DE RECOLECCIÓN</a:t>
          </a:r>
          <a:endParaRPr lang="es-ES" dirty="0"/>
        </a:p>
      </dgm:t>
    </dgm:pt>
    <dgm:pt modelId="{6F7C6FBB-679A-45A4-A901-6FF3036659FD}" type="parTrans" cxnId="{0E759366-20FC-4438-B6AD-8366F0A89BE5}">
      <dgm:prSet/>
      <dgm:spPr/>
      <dgm:t>
        <a:bodyPr/>
        <a:lstStyle/>
        <a:p>
          <a:endParaRPr lang="es-ES"/>
        </a:p>
      </dgm:t>
    </dgm:pt>
    <dgm:pt modelId="{9F12A882-5E6C-46B2-9E4D-589CEC26BB64}" type="sibTrans" cxnId="{0E759366-20FC-4438-B6AD-8366F0A89BE5}">
      <dgm:prSet/>
      <dgm:spPr/>
      <dgm:t>
        <a:bodyPr/>
        <a:lstStyle/>
        <a:p>
          <a:endParaRPr lang="es-ES"/>
        </a:p>
      </dgm:t>
    </dgm:pt>
    <dgm:pt modelId="{A65FE29D-B488-466B-B4C9-E0DE0D427FDE}">
      <dgm:prSet phldrT="[Texto]" custT="1"/>
      <dgm:spPr/>
      <dgm:t>
        <a:bodyPr/>
        <a:lstStyle/>
        <a:p>
          <a:r>
            <a:rPr lang="es-ES" sz="1200" dirty="0" smtClean="0"/>
            <a:t>Prioridad I</a:t>
          </a:r>
        </a:p>
        <a:p>
          <a:r>
            <a:rPr lang="es-ES" sz="1200" dirty="0" err="1" smtClean="0"/>
            <a:t>Amaranthus</a:t>
          </a:r>
          <a:endParaRPr lang="es-ES" sz="1200" dirty="0" smtClean="0"/>
        </a:p>
        <a:p>
          <a:r>
            <a:rPr lang="es-ES" sz="1200" dirty="0" err="1" smtClean="0"/>
            <a:t>Capsicum</a:t>
          </a:r>
          <a:endParaRPr lang="es-ES" sz="1200" dirty="0" smtClean="0"/>
        </a:p>
        <a:p>
          <a:r>
            <a:rPr lang="es-ES" sz="1200" dirty="0" smtClean="0"/>
            <a:t>Cucurbita</a:t>
          </a:r>
        </a:p>
        <a:p>
          <a:r>
            <a:rPr lang="es-ES" sz="1200" dirty="0" err="1" smtClean="0"/>
            <a:t>Ipomoea</a:t>
          </a:r>
          <a:endParaRPr lang="es-ES" sz="1200" dirty="0" smtClean="0"/>
        </a:p>
        <a:p>
          <a:r>
            <a:rPr lang="es-ES" sz="1200" dirty="0" err="1" smtClean="0"/>
            <a:t>Manihot</a:t>
          </a:r>
          <a:endParaRPr lang="es-ES" sz="1200" dirty="0" smtClean="0"/>
        </a:p>
        <a:p>
          <a:endParaRPr lang="es-ES" sz="800" dirty="0"/>
        </a:p>
      </dgm:t>
    </dgm:pt>
    <dgm:pt modelId="{F8D507DA-BD5A-4E1B-9FE2-FAB5E79B34ED}" type="parTrans" cxnId="{D9FD6C62-3B9D-4C41-9554-0E2586924252}">
      <dgm:prSet/>
      <dgm:spPr/>
      <dgm:t>
        <a:bodyPr/>
        <a:lstStyle/>
        <a:p>
          <a:endParaRPr lang="es-ES"/>
        </a:p>
      </dgm:t>
    </dgm:pt>
    <dgm:pt modelId="{E0DD873D-FA3E-46AB-BFE4-8BA0083CC791}" type="sibTrans" cxnId="{D9FD6C62-3B9D-4C41-9554-0E2586924252}">
      <dgm:prSet/>
      <dgm:spPr/>
      <dgm:t>
        <a:bodyPr/>
        <a:lstStyle/>
        <a:p>
          <a:endParaRPr lang="es-ES"/>
        </a:p>
      </dgm:t>
    </dgm:pt>
    <dgm:pt modelId="{13CE881A-D916-41ED-874E-B95B4FEB48E8}">
      <dgm:prSet phldrT="[Texto]" custT="1"/>
      <dgm:spPr/>
      <dgm:t>
        <a:bodyPr/>
        <a:lstStyle/>
        <a:p>
          <a:r>
            <a:rPr lang="es-ES" sz="1200" dirty="0" smtClean="0">
              <a:latin typeface="Arial" panose="020B0604020202020204" pitchFamily="34" charset="0"/>
              <a:cs typeface="Arial" panose="020B0604020202020204" pitchFamily="34" charset="0"/>
            </a:rPr>
            <a:t>Prioridad II</a:t>
          </a:r>
        </a:p>
        <a:p>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Physalis</a:t>
          </a:r>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Solanum</a:t>
          </a:r>
        </a:p>
        <a:p>
          <a:r>
            <a:rPr lang="es-ES" sz="1200" dirty="0" err="1" smtClean="0">
              <a:latin typeface="Arial" panose="020B0604020202020204" pitchFamily="34" charset="0"/>
              <a:cs typeface="Arial" panose="020B0604020202020204" pitchFamily="34" charset="0"/>
            </a:rPr>
            <a:t>Lycopersicon</a:t>
          </a:r>
          <a:endParaRPr lang="es-ES" sz="1200" dirty="0">
            <a:latin typeface="Arial" panose="020B0604020202020204" pitchFamily="34" charset="0"/>
            <a:cs typeface="Arial" panose="020B0604020202020204" pitchFamily="34" charset="0"/>
          </a:endParaRPr>
        </a:p>
      </dgm:t>
    </dgm:pt>
    <dgm:pt modelId="{76A3E35C-A2B1-46E3-B99A-645C27B3FD38}" type="parTrans" cxnId="{16200FFD-C375-4912-803B-1D55477C570F}">
      <dgm:prSet/>
      <dgm:spPr/>
      <dgm:t>
        <a:bodyPr/>
        <a:lstStyle/>
        <a:p>
          <a:endParaRPr lang="es-ES"/>
        </a:p>
      </dgm:t>
    </dgm:pt>
    <dgm:pt modelId="{1C546821-69C9-4DC1-9C23-9D284F782F39}" type="sibTrans" cxnId="{16200FFD-C375-4912-803B-1D55477C570F}">
      <dgm:prSet/>
      <dgm:spPr/>
      <dgm:t>
        <a:bodyPr/>
        <a:lstStyle/>
        <a:p>
          <a:endParaRPr lang="es-ES"/>
        </a:p>
      </dgm:t>
    </dgm:pt>
    <dgm:pt modelId="{A260F02C-20AC-4282-9CBD-228D4D8970E9}">
      <dgm:prSet phldrT="[Texto]" custT="1"/>
      <dgm:spPr/>
      <dgm:t>
        <a:bodyPr/>
        <a:lstStyle/>
        <a:p>
          <a:r>
            <a:rPr lang="es-ES" sz="1200" dirty="0" smtClean="0">
              <a:latin typeface="Arial" panose="020B0604020202020204" pitchFamily="34" charset="0"/>
              <a:cs typeface="Arial" panose="020B0604020202020204" pitchFamily="34" charset="0"/>
            </a:rPr>
            <a:t>Prioridad III</a:t>
          </a:r>
        </a:p>
        <a:p>
          <a:r>
            <a:rPr lang="es-ES" sz="1200" dirty="0" err="1" smtClean="0">
              <a:latin typeface="Arial" panose="020B0604020202020204" pitchFamily="34" charset="0"/>
              <a:cs typeface="Arial" panose="020B0604020202020204" pitchFamily="34" charset="0"/>
            </a:rPr>
            <a:t>Colocacia</a:t>
          </a:r>
          <a:endParaRPr lang="es-ES" sz="1200" dirty="0" smtClean="0">
            <a:latin typeface="Arial" panose="020B0604020202020204" pitchFamily="34" charset="0"/>
            <a:cs typeface="Arial" panose="020B0604020202020204" pitchFamily="34" charset="0"/>
          </a:endParaRPr>
        </a:p>
        <a:p>
          <a:r>
            <a:rPr lang="es-ES" sz="1200" dirty="0" err="1" smtClean="0">
              <a:latin typeface="Arial" panose="020B0604020202020204" pitchFamily="34" charset="0"/>
              <a:cs typeface="Arial" panose="020B0604020202020204" pitchFamily="34" charset="0"/>
            </a:rPr>
            <a:t>Xanthosoma</a:t>
          </a:r>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Dioscorea</a:t>
          </a:r>
        </a:p>
        <a:p>
          <a:r>
            <a:rPr lang="es-ES" sz="1200" dirty="0" err="1" smtClean="0">
              <a:latin typeface="Arial" panose="020B0604020202020204" pitchFamily="34" charset="0"/>
              <a:cs typeface="Arial" panose="020B0604020202020204" pitchFamily="34" charset="0"/>
            </a:rPr>
            <a:t>Crotalaria</a:t>
          </a:r>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Otros   </a:t>
          </a:r>
          <a:endParaRPr lang="es-ES" sz="1200" dirty="0">
            <a:latin typeface="Arial" panose="020B0604020202020204" pitchFamily="34" charset="0"/>
            <a:cs typeface="Arial" panose="020B0604020202020204" pitchFamily="34" charset="0"/>
          </a:endParaRPr>
        </a:p>
      </dgm:t>
    </dgm:pt>
    <dgm:pt modelId="{72F032DF-FCB1-43E5-ADCD-3E281124D211}" type="parTrans" cxnId="{527D615A-1023-4822-8594-1451686D63D0}">
      <dgm:prSet/>
      <dgm:spPr/>
      <dgm:t>
        <a:bodyPr/>
        <a:lstStyle/>
        <a:p>
          <a:endParaRPr lang="es-ES"/>
        </a:p>
      </dgm:t>
    </dgm:pt>
    <dgm:pt modelId="{0E3E7C33-11CE-4A70-A4D8-56668426E3C3}" type="sibTrans" cxnId="{527D615A-1023-4822-8594-1451686D63D0}">
      <dgm:prSet/>
      <dgm:spPr/>
      <dgm:t>
        <a:bodyPr/>
        <a:lstStyle/>
        <a:p>
          <a:endParaRPr lang="es-ES"/>
        </a:p>
      </dgm:t>
    </dgm:pt>
    <dgm:pt modelId="{39727B38-F802-4987-82BD-55CD02D0FDDA}" type="pres">
      <dgm:prSet presAssocID="{2ADC96F7-D63B-4422-A137-50A9691C6E89}" presName="Name0" presStyleCnt="0">
        <dgm:presLayoutVars>
          <dgm:chPref val="1"/>
          <dgm:dir/>
          <dgm:animOne val="branch"/>
          <dgm:animLvl val="lvl"/>
          <dgm:resizeHandles val="exact"/>
        </dgm:presLayoutVars>
      </dgm:prSet>
      <dgm:spPr/>
    </dgm:pt>
    <dgm:pt modelId="{9417D2E3-807B-4D4F-A7C2-7F581F7BD126}" type="pres">
      <dgm:prSet presAssocID="{2A2B7C8C-65B3-470E-B298-0DB44255FFCD}" presName="root1" presStyleCnt="0"/>
      <dgm:spPr/>
    </dgm:pt>
    <dgm:pt modelId="{B59B008E-3002-4068-9F2B-9A2D6A0BA969}" type="pres">
      <dgm:prSet presAssocID="{2A2B7C8C-65B3-470E-B298-0DB44255FFCD}" presName="LevelOneTextNode" presStyleLbl="node0" presStyleIdx="0" presStyleCnt="1">
        <dgm:presLayoutVars>
          <dgm:chPref val="3"/>
        </dgm:presLayoutVars>
      </dgm:prSet>
      <dgm:spPr/>
    </dgm:pt>
    <dgm:pt modelId="{F42A3878-B13A-4E5B-BB67-774818D90B46}" type="pres">
      <dgm:prSet presAssocID="{2A2B7C8C-65B3-470E-B298-0DB44255FFCD}" presName="level2hierChild" presStyleCnt="0"/>
      <dgm:spPr/>
    </dgm:pt>
    <dgm:pt modelId="{323ED664-63F4-4C7A-9805-F20D409A11A5}" type="pres">
      <dgm:prSet presAssocID="{F8D507DA-BD5A-4E1B-9FE2-FAB5E79B34ED}" presName="conn2-1" presStyleLbl="parChTrans1D2" presStyleIdx="0" presStyleCnt="3"/>
      <dgm:spPr/>
    </dgm:pt>
    <dgm:pt modelId="{20CB760F-7054-4831-BE07-696539C5FF87}" type="pres">
      <dgm:prSet presAssocID="{F8D507DA-BD5A-4E1B-9FE2-FAB5E79B34ED}" presName="connTx" presStyleLbl="parChTrans1D2" presStyleIdx="0" presStyleCnt="3"/>
      <dgm:spPr/>
    </dgm:pt>
    <dgm:pt modelId="{EF00FDF6-0762-4827-B198-EF9A535E804B}" type="pres">
      <dgm:prSet presAssocID="{A65FE29D-B488-466B-B4C9-E0DE0D427FDE}" presName="root2" presStyleCnt="0"/>
      <dgm:spPr/>
    </dgm:pt>
    <dgm:pt modelId="{4CFEACD6-E137-44A8-9681-2819CBFF7D64}" type="pres">
      <dgm:prSet presAssocID="{A65FE29D-B488-466B-B4C9-E0DE0D427FDE}" presName="LevelTwoTextNode" presStyleLbl="node2" presStyleIdx="0" presStyleCnt="3">
        <dgm:presLayoutVars>
          <dgm:chPref val="3"/>
        </dgm:presLayoutVars>
      </dgm:prSet>
      <dgm:spPr/>
    </dgm:pt>
    <dgm:pt modelId="{BF88E78B-8272-46A9-8A02-10F013BDDCE7}" type="pres">
      <dgm:prSet presAssocID="{A65FE29D-B488-466B-B4C9-E0DE0D427FDE}" presName="level3hierChild" presStyleCnt="0"/>
      <dgm:spPr/>
    </dgm:pt>
    <dgm:pt modelId="{ECD25485-9812-4A22-9413-B5E5B7A5B7B3}" type="pres">
      <dgm:prSet presAssocID="{76A3E35C-A2B1-46E3-B99A-645C27B3FD38}" presName="conn2-1" presStyleLbl="parChTrans1D2" presStyleIdx="1" presStyleCnt="3"/>
      <dgm:spPr/>
    </dgm:pt>
    <dgm:pt modelId="{FB2B8893-B0CF-4B83-AF28-569B53678B6D}" type="pres">
      <dgm:prSet presAssocID="{76A3E35C-A2B1-46E3-B99A-645C27B3FD38}" presName="connTx" presStyleLbl="parChTrans1D2" presStyleIdx="1" presStyleCnt="3"/>
      <dgm:spPr/>
    </dgm:pt>
    <dgm:pt modelId="{59A00ACE-8890-4037-AC01-9986BD4E9478}" type="pres">
      <dgm:prSet presAssocID="{13CE881A-D916-41ED-874E-B95B4FEB48E8}" presName="root2" presStyleCnt="0"/>
      <dgm:spPr/>
    </dgm:pt>
    <dgm:pt modelId="{A8F2BF93-3102-4BAE-8027-FFAF37353646}" type="pres">
      <dgm:prSet presAssocID="{13CE881A-D916-41ED-874E-B95B4FEB48E8}" presName="LevelTwoTextNode" presStyleLbl="node2" presStyleIdx="1" presStyleCnt="3" custScaleY="137201">
        <dgm:presLayoutVars>
          <dgm:chPref val="3"/>
        </dgm:presLayoutVars>
      </dgm:prSet>
      <dgm:spPr/>
    </dgm:pt>
    <dgm:pt modelId="{6DD97B31-2E93-4AD5-B3A5-A517FC464188}" type="pres">
      <dgm:prSet presAssocID="{13CE881A-D916-41ED-874E-B95B4FEB48E8}" presName="level3hierChild" presStyleCnt="0"/>
      <dgm:spPr/>
    </dgm:pt>
    <dgm:pt modelId="{CA71C98F-A3AB-4511-A23E-E6D2B8723873}" type="pres">
      <dgm:prSet presAssocID="{72F032DF-FCB1-43E5-ADCD-3E281124D211}" presName="conn2-1" presStyleLbl="parChTrans1D2" presStyleIdx="2" presStyleCnt="3"/>
      <dgm:spPr/>
    </dgm:pt>
    <dgm:pt modelId="{AB0B5B5A-F173-4B79-B266-B3F7F6B845A2}" type="pres">
      <dgm:prSet presAssocID="{72F032DF-FCB1-43E5-ADCD-3E281124D211}" presName="connTx" presStyleLbl="parChTrans1D2" presStyleIdx="2" presStyleCnt="3"/>
      <dgm:spPr/>
    </dgm:pt>
    <dgm:pt modelId="{1A2C4AC1-CDE3-4A6C-9A05-15D427C36E22}" type="pres">
      <dgm:prSet presAssocID="{A260F02C-20AC-4282-9CBD-228D4D8970E9}" presName="root2" presStyleCnt="0"/>
      <dgm:spPr/>
    </dgm:pt>
    <dgm:pt modelId="{82D75263-DCDE-4701-A578-8A53924529CB}" type="pres">
      <dgm:prSet presAssocID="{A260F02C-20AC-4282-9CBD-228D4D8970E9}" presName="LevelTwoTextNode" presStyleLbl="node2" presStyleIdx="2" presStyleCnt="3">
        <dgm:presLayoutVars>
          <dgm:chPref val="3"/>
        </dgm:presLayoutVars>
      </dgm:prSet>
      <dgm:spPr/>
    </dgm:pt>
    <dgm:pt modelId="{71C68024-E3D0-4877-9717-72E8943C1E16}" type="pres">
      <dgm:prSet presAssocID="{A260F02C-20AC-4282-9CBD-228D4D8970E9}" presName="level3hierChild" presStyleCnt="0"/>
      <dgm:spPr/>
    </dgm:pt>
  </dgm:ptLst>
  <dgm:cxnLst>
    <dgm:cxn modelId="{E6CDB88A-5A72-4113-A913-22BBEA41C850}" type="presOf" srcId="{76A3E35C-A2B1-46E3-B99A-645C27B3FD38}" destId="{FB2B8893-B0CF-4B83-AF28-569B53678B6D}" srcOrd="1" destOrd="0" presId="urn:microsoft.com/office/officeart/2008/layout/HorizontalMultiLevelHierarchy"/>
    <dgm:cxn modelId="{0524D911-1646-4109-84B2-0A4FFCC1E34A}" type="presOf" srcId="{A260F02C-20AC-4282-9CBD-228D4D8970E9}" destId="{82D75263-DCDE-4701-A578-8A53924529CB}" srcOrd="0" destOrd="0" presId="urn:microsoft.com/office/officeart/2008/layout/HorizontalMultiLevelHierarchy"/>
    <dgm:cxn modelId="{2E8B3D6B-DA99-4608-A1A4-EE58EAA08296}" type="presOf" srcId="{F8D507DA-BD5A-4E1B-9FE2-FAB5E79B34ED}" destId="{323ED664-63F4-4C7A-9805-F20D409A11A5}" srcOrd="0" destOrd="0" presId="urn:microsoft.com/office/officeart/2008/layout/HorizontalMultiLevelHierarchy"/>
    <dgm:cxn modelId="{1413A018-815C-46A2-8E2F-23456DC3C139}" type="presOf" srcId="{F8D507DA-BD5A-4E1B-9FE2-FAB5E79B34ED}" destId="{20CB760F-7054-4831-BE07-696539C5FF87}" srcOrd="1" destOrd="0" presId="urn:microsoft.com/office/officeart/2008/layout/HorizontalMultiLevelHierarchy"/>
    <dgm:cxn modelId="{16200FFD-C375-4912-803B-1D55477C570F}" srcId="{2A2B7C8C-65B3-470E-B298-0DB44255FFCD}" destId="{13CE881A-D916-41ED-874E-B95B4FEB48E8}" srcOrd="1" destOrd="0" parTransId="{76A3E35C-A2B1-46E3-B99A-645C27B3FD38}" sibTransId="{1C546821-69C9-4DC1-9C23-9D284F782F39}"/>
    <dgm:cxn modelId="{527D615A-1023-4822-8594-1451686D63D0}" srcId="{2A2B7C8C-65B3-470E-B298-0DB44255FFCD}" destId="{A260F02C-20AC-4282-9CBD-228D4D8970E9}" srcOrd="2" destOrd="0" parTransId="{72F032DF-FCB1-43E5-ADCD-3E281124D211}" sibTransId="{0E3E7C33-11CE-4A70-A4D8-56668426E3C3}"/>
    <dgm:cxn modelId="{DDD14D8F-320C-4C67-8A8D-813EC79FF5E3}" type="presOf" srcId="{A65FE29D-B488-466B-B4C9-E0DE0D427FDE}" destId="{4CFEACD6-E137-44A8-9681-2819CBFF7D64}" srcOrd="0" destOrd="0" presId="urn:microsoft.com/office/officeart/2008/layout/HorizontalMultiLevelHierarchy"/>
    <dgm:cxn modelId="{A52B777A-BE71-4BE3-B8A3-D99C180AA233}" type="presOf" srcId="{13CE881A-D916-41ED-874E-B95B4FEB48E8}" destId="{A8F2BF93-3102-4BAE-8027-FFAF37353646}" srcOrd="0" destOrd="0" presId="urn:microsoft.com/office/officeart/2008/layout/HorizontalMultiLevelHierarchy"/>
    <dgm:cxn modelId="{DFF0BB66-C7AC-47ED-B261-3E3EF3E99F59}" type="presOf" srcId="{2ADC96F7-D63B-4422-A137-50A9691C6E89}" destId="{39727B38-F802-4987-82BD-55CD02D0FDDA}" srcOrd="0" destOrd="0" presId="urn:microsoft.com/office/officeart/2008/layout/HorizontalMultiLevelHierarchy"/>
    <dgm:cxn modelId="{AAE3B62B-4C4C-4539-B214-180E5CF9B85F}" type="presOf" srcId="{72F032DF-FCB1-43E5-ADCD-3E281124D211}" destId="{CA71C98F-A3AB-4511-A23E-E6D2B8723873}" srcOrd="0" destOrd="0" presId="urn:microsoft.com/office/officeart/2008/layout/HorizontalMultiLevelHierarchy"/>
    <dgm:cxn modelId="{E8B784D7-A4D6-4CA7-B76F-608838D33A0B}" type="presOf" srcId="{72F032DF-FCB1-43E5-ADCD-3E281124D211}" destId="{AB0B5B5A-F173-4B79-B266-B3F7F6B845A2}" srcOrd="1" destOrd="0" presId="urn:microsoft.com/office/officeart/2008/layout/HorizontalMultiLevelHierarchy"/>
    <dgm:cxn modelId="{1FAFF095-FC33-4EFB-A331-01BD1ADB017B}" type="presOf" srcId="{2A2B7C8C-65B3-470E-B298-0DB44255FFCD}" destId="{B59B008E-3002-4068-9F2B-9A2D6A0BA969}" srcOrd="0" destOrd="0" presId="urn:microsoft.com/office/officeart/2008/layout/HorizontalMultiLevelHierarchy"/>
    <dgm:cxn modelId="{0E759366-20FC-4438-B6AD-8366F0A89BE5}" srcId="{2ADC96F7-D63B-4422-A137-50A9691C6E89}" destId="{2A2B7C8C-65B3-470E-B298-0DB44255FFCD}" srcOrd="0" destOrd="0" parTransId="{6F7C6FBB-679A-45A4-A901-6FF3036659FD}" sibTransId="{9F12A882-5E6C-46B2-9E4D-589CEC26BB64}"/>
    <dgm:cxn modelId="{D9FD6C62-3B9D-4C41-9554-0E2586924252}" srcId="{2A2B7C8C-65B3-470E-B298-0DB44255FFCD}" destId="{A65FE29D-B488-466B-B4C9-E0DE0D427FDE}" srcOrd="0" destOrd="0" parTransId="{F8D507DA-BD5A-4E1B-9FE2-FAB5E79B34ED}" sibTransId="{E0DD873D-FA3E-46AB-BFE4-8BA0083CC791}"/>
    <dgm:cxn modelId="{C9D3802A-7ECD-4210-9B9C-B2692781DFA4}" type="presOf" srcId="{76A3E35C-A2B1-46E3-B99A-645C27B3FD38}" destId="{ECD25485-9812-4A22-9413-B5E5B7A5B7B3}" srcOrd="0" destOrd="0" presId="urn:microsoft.com/office/officeart/2008/layout/HorizontalMultiLevelHierarchy"/>
    <dgm:cxn modelId="{10C58444-0C11-4D9E-98F0-2DD98797AE58}" type="presParOf" srcId="{39727B38-F802-4987-82BD-55CD02D0FDDA}" destId="{9417D2E3-807B-4D4F-A7C2-7F581F7BD126}" srcOrd="0" destOrd="0" presId="urn:microsoft.com/office/officeart/2008/layout/HorizontalMultiLevelHierarchy"/>
    <dgm:cxn modelId="{3AD832E4-61E3-4A4C-98CD-74CF2653D56A}" type="presParOf" srcId="{9417D2E3-807B-4D4F-A7C2-7F581F7BD126}" destId="{B59B008E-3002-4068-9F2B-9A2D6A0BA969}" srcOrd="0" destOrd="0" presId="urn:microsoft.com/office/officeart/2008/layout/HorizontalMultiLevelHierarchy"/>
    <dgm:cxn modelId="{68DB8993-AD40-4605-9159-18841239E1E4}" type="presParOf" srcId="{9417D2E3-807B-4D4F-A7C2-7F581F7BD126}" destId="{F42A3878-B13A-4E5B-BB67-774818D90B46}" srcOrd="1" destOrd="0" presId="urn:microsoft.com/office/officeart/2008/layout/HorizontalMultiLevelHierarchy"/>
    <dgm:cxn modelId="{8100AEB0-2ACB-4D49-ADA0-F2B400134475}" type="presParOf" srcId="{F42A3878-B13A-4E5B-BB67-774818D90B46}" destId="{323ED664-63F4-4C7A-9805-F20D409A11A5}" srcOrd="0" destOrd="0" presId="urn:microsoft.com/office/officeart/2008/layout/HorizontalMultiLevelHierarchy"/>
    <dgm:cxn modelId="{9251A2B6-CF33-4E5E-9C91-D287E213DB3F}" type="presParOf" srcId="{323ED664-63F4-4C7A-9805-F20D409A11A5}" destId="{20CB760F-7054-4831-BE07-696539C5FF87}" srcOrd="0" destOrd="0" presId="urn:microsoft.com/office/officeart/2008/layout/HorizontalMultiLevelHierarchy"/>
    <dgm:cxn modelId="{96A7D163-B0E3-4990-9CCB-6B018ED43049}" type="presParOf" srcId="{F42A3878-B13A-4E5B-BB67-774818D90B46}" destId="{EF00FDF6-0762-4827-B198-EF9A535E804B}" srcOrd="1" destOrd="0" presId="urn:microsoft.com/office/officeart/2008/layout/HorizontalMultiLevelHierarchy"/>
    <dgm:cxn modelId="{1B59EA50-ECB7-4709-A32D-2B3A79FCAA5E}" type="presParOf" srcId="{EF00FDF6-0762-4827-B198-EF9A535E804B}" destId="{4CFEACD6-E137-44A8-9681-2819CBFF7D64}" srcOrd="0" destOrd="0" presId="urn:microsoft.com/office/officeart/2008/layout/HorizontalMultiLevelHierarchy"/>
    <dgm:cxn modelId="{EC5B5E6C-2E85-4FFE-9010-D48B3E5547C0}" type="presParOf" srcId="{EF00FDF6-0762-4827-B198-EF9A535E804B}" destId="{BF88E78B-8272-46A9-8A02-10F013BDDCE7}" srcOrd="1" destOrd="0" presId="urn:microsoft.com/office/officeart/2008/layout/HorizontalMultiLevelHierarchy"/>
    <dgm:cxn modelId="{123AC0EC-A429-4B63-87EF-79A5072819A8}" type="presParOf" srcId="{F42A3878-B13A-4E5B-BB67-774818D90B46}" destId="{ECD25485-9812-4A22-9413-B5E5B7A5B7B3}" srcOrd="2" destOrd="0" presId="urn:microsoft.com/office/officeart/2008/layout/HorizontalMultiLevelHierarchy"/>
    <dgm:cxn modelId="{65122C39-899F-415B-8685-1227E6FACDDD}" type="presParOf" srcId="{ECD25485-9812-4A22-9413-B5E5B7A5B7B3}" destId="{FB2B8893-B0CF-4B83-AF28-569B53678B6D}" srcOrd="0" destOrd="0" presId="urn:microsoft.com/office/officeart/2008/layout/HorizontalMultiLevelHierarchy"/>
    <dgm:cxn modelId="{1E75BF3D-F675-4E14-AD6E-4EEB3A6F8A4B}" type="presParOf" srcId="{F42A3878-B13A-4E5B-BB67-774818D90B46}" destId="{59A00ACE-8890-4037-AC01-9986BD4E9478}" srcOrd="3" destOrd="0" presId="urn:microsoft.com/office/officeart/2008/layout/HorizontalMultiLevelHierarchy"/>
    <dgm:cxn modelId="{5B8A77A2-941E-4FF7-A02B-C36D9C061849}" type="presParOf" srcId="{59A00ACE-8890-4037-AC01-9986BD4E9478}" destId="{A8F2BF93-3102-4BAE-8027-FFAF37353646}" srcOrd="0" destOrd="0" presId="urn:microsoft.com/office/officeart/2008/layout/HorizontalMultiLevelHierarchy"/>
    <dgm:cxn modelId="{8071E614-9995-4B52-8E6A-ED7CC33F28F6}" type="presParOf" srcId="{59A00ACE-8890-4037-AC01-9986BD4E9478}" destId="{6DD97B31-2E93-4AD5-B3A5-A517FC464188}" srcOrd="1" destOrd="0" presId="urn:microsoft.com/office/officeart/2008/layout/HorizontalMultiLevelHierarchy"/>
    <dgm:cxn modelId="{40516D17-3F6B-40A2-A850-EC6AF4A1EC46}" type="presParOf" srcId="{F42A3878-B13A-4E5B-BB67-774818D90B46}" destId="{CA71C98F-A3AB-4511-A23E-E6D2B8723873}" srcOrd="4" destOrd="0" presId="urn:microsoft.com/office/officeart/2008/layout/HorizontalMultiLevelHierarchy"/>
    <dgm:cxn modelId="{291043C7-F66B-46D3-BAA1-2D6D47AFFBD0}" type="presParOf" srcId="{CA71C98F-A3AB-4511-A23E-E6D2B8723873}" destId="{AB0B5B5A-F173-4B79-B266-B3F7F6B845A2}" srcOrd="0" destOrd="0" presId="urn:microsoft.com/office/officeart/2008/layout/HorizontalMultiLevelHierarchy"/>
    <dgm:cxn modelId="{8AA08A83-F9CA-4117-81D6-DE1C0DC71B5C}" type="presParOf" srcId="{F42A3878-B13A-4E5B-BB67-774818D90B46}" destId="{1A2C4AC1-CDE3-4A6C-9A05-15D427C36E22}" srcOrd="5" destOrd="0" presId="urn:microsoft.com/office/officeart/2008/layout/HorizontalMultiLevelHierarchy"/>
    <dgm:cxn modelId="{FB0A95BD-D47A-4CFE-A1DA-432447BCE123}" type="presParOf" srcId="{1A2C4AC1-CDE3-4A6C-9A05-15D427C36E22}" destId="{82D75263-DCDE-4701-A578-8A53924529CB}" srcOrd="0" destOrd="0" presId="urn:microsoft.com/office/officeart/2008/layout/HorizontalMultiLevelHierarchy"/>
    <dgm:cxn modelId="{BE01E433-67D2-4C66-8ED2-4EEC0CC4050A}" type="presParOf" srcId="{1A2C4AC1-CDE3-4A6C-9A05-15D427C36E22}" destId="{71C68024-E3D0-4877-9717-72E8943C1E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4997-E63F-4038-A36D-0BB28BF7B694}">
      <dsp:nvSpPr>
        <dsp:cNvPr id="0" name=""/>
        <dsp:cNvSpPr/>
      </dsp:nvSpPr>
      <dsp:spPr>
        <a:xfrm>
          <a:off x="3182730" y="654292"/>
          <a:ext cx="4355097" cy="4355097"/>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6C6780-6F3F-4FED-9651-CE7F7D5523F7}">
      <dsp:nvSpPr>
        <dsp:cNvPr id="0" name=""/>
        <dsp:cNvSpPr/>
      </dsp:nvSpPr>
      <dsp:spPr>
        <a:xfrm>
          <a:off x="3175521" y="676079"/>
          <a:ext cx="4355097" cy="4355097"/>
        </a:xfrm>
        <a:prstGeom prst="blockArc">
          <a:avLst>
            <a:gd name="adj1" fmla="val 7655632"/>
            <a:gd name="adj2" fmla="val 1191709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BD37D-F9B7-4AC6-BCB8-656258BE3949}">
      <dsp:nvSpPr>
        <dsp:cNvPr id="0" name=""/>
        <dsp:cNvSpPr/>
      </dsp:nvSpPr>
      <dsp:spPr>
        <a:xfrm>
          <a:off x="3164523" y="667669"/>
          <a:ext cx="4355097" cy="4355097"/>
        </a:xfrm>
        <a:prstGeom prst="blockArc">
          <a:avLst>
            <a:gd name="adj1" fmla="val 3203486"/>
            <a:gd name="adj2" fmla="val 763325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71A01C-2D87-4613-BCF1-6AAEB1DDA98E}">
      <dsp:nvSpPr>
        <dsp:cNvPr id="0" name=""/>
        <dsp:cNvSpPr/>
      </dsp:nvSpPr>
      <dsp:spPr>
        <a:xfrm>
          <a:off x="3182730" y="654292"/>
          <a:ext cx="4355097" cy="4355097"/>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064C64-8D8F-4A14-9900-F3C3C6BA88CE}">
      <dsp:nvSpPr>
        <dsp:cNvPr id="0" name=""/>
        <dsp:cNvSpPr/>
      </dsp:nvSpPr>
      <dsp:spPr>
        <a:xfrm>
          <a:off x="3182730" y="654292"/>
          <a:ext cx="4355097" cy="4355097"/>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919C6F-6E80-4C6D-B268-3E0B814864C6}">
      <dsp:nvSpPr>
        <dsp:cNvPr id="0" name=""/>
        <dsp:cNvSpPr/>
      </dsp:nvSpPr>
      <dsp:spPr>
        <a:xfrm>
          <a:off x="4357754" y="1829316"/>
          <a:ext cx="2005049" cy="20050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Recursos Fitogenéticos</a:t>
          </a:r>
          <a:endParaRPr lang="es-ES" sz="1900" kern="1200" dirty="0"/>
        </a:p>
      </dsp:txBody>
      <dsp:txXfrm>
        <a:off x="4651387" y="2122949"/>
        <a:ext cx="1417783" cy="1417783"/>
      </dsp:txXfrm>
    </dsp:sp>
    <dsp:sp modelId="{01DCF386-7A27-46AA-96A0-85AD79F3B4F5}">
      <dsp:nvSpPr>
        <dsp:cNvPr id="0" name=""/>
        <dsp:cNvSpPr/>
      </dsp:nvSpPr>
      <dsp:spPr>
        <a:xfrm>
          <a:off x="4658511" y="3052"/>
          <a:ext cx="1403534" cy="1403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Exploración y Recolección de Germoplasma</a:t>
          </a:r>
          <a:endParaRPr lang="es-ES" sz="1200" kern="1200" dirty="0">
            <a:latin typeface="Arial" panose="020B0604020202020204" pitchFamily="34" charset="0"/>
            <a:cs typeface="Arial" panose="020B0604020202020204" pitchFamily="34" charset="0"/>
          </a:endParaRPr>
        </a:p>
      </dsp:txBody>
      <dsp:txXfrm>
        <a:off x="4864054" y="208595"/>
        <a:ext cx="992448" cy="992448"/>
      </dsp:txXfrm>
    </dsp:sp>
    <dsp:sp modelId="{BA41A060-F184-498D-ADFB-6DE468B65ABC}">
      <dsp:nvSpPr>
        <dsp:cNvPr id="0" name=""/>
        <dsp:cNvSpPr/>
      </dsp:nvSpPr>
      <dsp:spPr>
        <a:xfrm>
          <a:off x="6562992" y="1472788"/>
          <a:ext cx="1640409" cy="1403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Caracterización</a:t>
          </a:r>
          <a:endParaRPr lang="es-ES" sz="1200" kern="1200" dirty="0">
            <a:latin typeface="Arial" panose="020B0604020202020204" pitchFamily="34" charset="0"/>
            <a:cs typeface="Arial" panose="020B0604020202020204" pitchFamily="34" charset="0"/>
          </a:endParaRPr>
        </a:p>
      </dsp:txBody>
      <dsp:txXfrm>
        <a:off x="6803224" y="1678331"/>
        <a:ext cx="1159945" cy="992448"/>
      </dsp:txXfrm>
    </dsp:sp>
    <dsp:sp modelId="{934944F7-C44D-4638-82D0-90C0E0962288}">
      <dsp:nvSpPr>
        <dsp:cNvPr id="0" name=""/>
        <dsp:cNvSpPr/>
      </dsp:nvSpPr>
      <dsp:spPr>
        <a:xfrm>
          <a:off x="5640787" y="3850870"/>
          <a:ext cx="1939446" cy="1403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Evaluación y utilización</a:t>
          </a:r>
          <a:endParaRPr lang="es-ES" sz="1600" kern="1200" dirty="0">
            <a:latin typeface="Arial" panose="020B0604020202020204" pitchFamily="34" charset="0"/>
            <a:cs typeface="Arial" panose="020B0604020202020204" pitchFamily="34" charset="0"/>
          </a:endParaRPr>
        </a:p>
      </dsp:txBody>
      <dsp:txXfrm>
        <a:off x="5924812" y="4056413"/>
        <a:ext cx="1371396" cy="992448"/>
      </dsp:txXfrm>
    </dsp:sp>
    <dsp:sp modelId="{83A90DF1-DD96-4B36-8A9E-F7814B2038AA}">
      <dsp:nvSpPr>
        <dsp:cNvPr id="0" name=""/>
        <dsp:cNvSpPr/>
      </dsp:nvSpPr>
      <dsp:spPr>
        <a:xfrm>
          <a:off x="3117413" y="3837217"/>
          <a:ext cx="1876090" cy="1403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Conservación</a:t>
          </a:r>
          <a:endParaRPr lang="es-ES" sz="1600" kern="1200" dirty="0">
            <a:latin typeface="Arial" panose="020B0604020202020204" pitchFamily="34" charset="0"/>
            <a:cs typeface="Arial" panose="020B0604020202020204" pitchFamily="34" charset="0"/>
          </a:endParaRPr>
        </a:p>
      </dsp:txBody>
      <dsp:txXfrm>
        <a:off x="3392160" y="4042760"/>
        <a:ext cx="1326596" cy="992448"/>
      </dsp:txXfrm>
    </dsp:sp>
    <dsp:sp modelId="{0BAC5DF2-D47D-40A6-90AA-B6264A5BC6AF}">
      <dsp:nvSpPr>
        <dsp:cNvPr id="0" name=""/>
        <dsp:cNvSpPr/>
      </dsp:nvSpPr>
      <dsp:spPr>
        <a:xfrm>
          <a:off x="2312198" y="1472788"/>
          <a:ext cx="2050325" cy="1403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Documentación</a:t>
          </a:r>
          <a:endParaRPr lang="es-ES" sz="1200" kern="1200" dirty="0">
            <a:latin typeface="Arial" panose="020B0604020202020204" pitchFamily="34" charset="0"/>
            <a:cs typeface="Arial" panose="020B0604020202020204" pitchFamily="34" charset="0"/>
          </a:endParaRPr>
        </a:p>
      </dsp:txBody>
      <dsp:txXfrm>
        <a:off x="2612461" y="1678331"/>
        <a:ext cx="1449799" cy="992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1C98F-A3AB-4511-A23E-E6D2B8723873}">
      <dsp:nvSpPr>
        <dsp:cNvPr id="0" name=""/>
        <dsp:cNvSpPr/>
      </dsp:nvSpPr>
      <dsp:spPr>
        <a:xfrm>
          <a:off x="2369555" y="3043450"/>
          <a:ext cx="757190" cy="1657513"/>
        </a:xfrm>
        <a:custGeom>
          <a:avLst/>
          <a:gdLst/>
          <a:ahLst/>
          <a:cxnLst/>
          <a:rect l="0" t="0" r="0" b="0"/>
          <a:pathLst>
            <a:path>
              <a:moveTo>
                <a:pt x="0" y="0"/>
              </a:moveTo>
              <a:lnTo>
                <a:pt x="378595" y="0"/>
              </a:lnTo>
              <a:lnTo>
                <a:pt x="378595" y="1657513"/>
              </a:lnTo>
              <a:lnTo>
                <a:pt x="757190" y="1657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02594" y="3826650"/>
        <a:ext cx="91113" cy="91113"/>
      </dsp:txXfrm>
    </dsp:sp>
    <dsp:sp modelId="{ECD25485-9812-4A22-9413-B5E5B7A5B7B3}">
      <dsp:nvSpPr>
        <dsp:cNvPr id="0" name=""/>
        <dsp:cNvSpPr/>
      </dsp:nvSpPr>
      <dsp:spPr>
        <a:xfrm>
          <a:off x="2369555" y="2997730"/>
          <a:ext cx="757190" cy="91440"/>
        </a:xfrm>
        <a:custGeom>
          <a:avLst/>
          <a:gdLst/>
          <a:ahLst/>
          <a:cxnLst/>
          <a:rect l="0" t="0" r="0" b="0"/>
          <a:pathLst>
            <a:path>
              <a:moveTo>
                <a:pt x="0" y="45720"/>
              </a:moveTo>
              <a:lnTo>
                <a:pt x="75719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29221" y="3024520"/>
        <a:ext cx="37859" cy="37859"/>
      </dsp:txXfrm>
    </dsp:sp>
    <dsp:sp modelId="{323ED664-63F4-4C7A-9805-F20D409A11A5}">
      <dsp:nvSpPr>
        <dsp:cNvPr id="0" name=""/>
        <dsp:cNvSpPr/>
      </dsp:nvSpPr>
      <dsp:spPr>
        <a:xfrm>
          <a:off x="2369555" y="1385936"/>
          <a:ext cx="757190" cy="1657513"/>
        </a:xfrm>
        <a:custGeom>
          <a:avLst/>
          <a:gdLst/>
          <a:ahLst/>
          <a:cxnLst/>
          <a:rect l="0" t="0" r="0" b="0"/>
          <a:pathLst>
            <a:path>
              <a:moveTo>
                <a:pt x="0" y="1657513"/>
              </a:moveTo>
              <a:lnTo>
                <a:pt x="378595" y="1657513"/>
              </a:lnTo>
              <a:lnTo>
                <a:pt x="378595" y="0"/>
              </a:lnTo>
              <a:lnTo>
                <a:pt x="75719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02594" y="2169136"/>
        <a:ext cx="91113" cy="91113"/>
      </dsp:txXfrm>
    </dsp:sp>
    <dsp:sp modelId="{B59B008E-3002-4068-9F2B-9A2D6A0BA969}">
      <dsp:nvSpPr>
        <dsp:cNvPr id="0" name=""/>
        <dsp:cNvSpPr/>
      </dsp:nvSpPr>
      <dsp:spPr>
        <a:xfrm rot="16200000">
          <a:off x="-1245080" y="2466323"/>
          <a:ext cx="6075018" cy="1154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PRIORIDADES DE RECOLECCIÓN</a:t>
          </a:r>
          <a:endParaRPr lang="es-ES" sz="3900" kern="1200" dirty="0"/>
        </a:p>
      </dsp:txBody>
      <dsp:txXfrm>
        <a:off x="-1245080" y="2466323"/>
        <a:ext cx="6075018" cy="1154253"/>
      </dsp:txXfrm>
    </dsp:sp>
    <dsp:sp modelId="{4CFEACD6-E137-44A8-9681-2819CBFF7D64}">
      <dsp:nvSpPr>
        <dsp:cNvPr id="0" name=""/>
        <dsp:cNvSpPr/>
      </dsp:nvSpPr>
      <dsp:spPr>
        <a:xfrm>
          <a:off x="3126746" y="808809"/>
          <a:ext cx="3785951" cy="1154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Prioridad I</a:t>
          </a:r>
        </a:p>
        <a:p>
          <a:pPr lvl="0" algn="ctr" defTabSz="533400">
            <a:lnSpc>
              <a:spcPct val="90000"/>
            </a:lnSpc>
            <a:spcBef>
              <a:spcPct val="0"/>
            </a:spcBef>
            <a:spcAft>
              <a:spcPct val="35000"/>
            </a:spcAft>
          </a:pPr>
          <a:r>
            <a:rPr lang="es-ES" sz="1200" kern="1200" dirty="0" err="1" smtClean="0"/>
            <a:t>Amaranthus</a:t>
          </a:r>
          <a:endParaRPr lang="es-ES" sz="1200" kern="1200" dirty="0" smtClean="0"/>
        </a:p>
        <a:p>
          <a:pPr lvl="0" algn="ctr" defTabSz="533400">
            <a:lnSpc>
              <a:spcPct val="90000"/>
            </a:lnSpc>
            <a:spcBef>
              <a:spcPct val="0"/>
            </a:spcBef>
            <a:spcAft>
              <a:spcPct val="35000"/>
            </a:spcAft>
          </a:pPr>
          <a:r>
            <a:rPr lang="es-ES" sz="1200" kern="1200" dirty="0" err="1" smtClean="0"/>
            <a:t>Capsicum</a:t>
          </a:r>
          <a:endParaRPr lang="es-ES" sz="1200" kern="1200" dirty="0" smtClean="0"/>
        </a:p>
        <a:p>
          <a:pPr lvl="0" algn="ctr" defTabSz="533400">
            <a:lnSpc>
              <a:spcPct val="90000"/>
            </a:lnSpc>
            <a:spcBef>
              <a:spcPct val="0"/>
            </a:spcBef>
            <a:spcAft>
              <a:spcPct val="35000"/>
            </a:spcAft>
          </a:pPr>
          <a:r>
            <a:rPr lang="es-ES" sz="1200" kern="1200" dirty="0" smtClean="0"/>
            <a:t>Cucurbita</a:t>
          </a:r>
        </a:p>
        <a:p>
          <a:pPr lvl="0" algn="ctr" defTabSz="533400">
            <a:lnSpc>
              <a:spcPct val="90000"/>
            </a:lnSpc>
            <a:spcBef>
              <a:spcPct val="0"/>
            </a:spcBef>
            <a:spcAft>
              <a:spcPct val="35000"/>
            </a:spcAft>
          </a:pPr>
          <a:r>
            <a:rPr lang="es-ES" sz="1200" kern="1200" dirty="0" err="1" smtClean="0"/>
            <a:t>Ipomoea</a:t>
          </a:r>
          <a:endParaRPr lang="es-ES" sz="1200" kern="1200" dirty="0" smtClean="0"/>
        </a:p>
        <a:p>
          <a:pPr lvl="0" algn="ctr" defTabSz="533400">
            <a:lnSpc>
              <a:spcPct val="90000"/>
            </a:lnSpc>
            <a:spcBef>
              <a:spcPct val="0"/>
            </a:spcBef>
            <a:spcAft>
              <a:spcPct val="35000"/>
            </a:spcAft>
          </a:pPr>
          <a:r>
            <a:rPr lang="es-ES" sz="1200" kern="1200" dirty="0" err="1" smtClean="0"/>
            <a:t>Manihot</a:t>
          </a:r>
          <a:endParaRPr lang="es-ES" sz="1200" kern="1200" dirty="0" smtClean="0"/>
        </a:p>
        <a:p>
          <a:pPr lvl="0" algn="ctr" defTabSz="533400">
            <a:lnSpc>
              <a:spcPct val="90000"/>
            </a:lnSpc>
            <a:spcBef>
              <a:spcPct val="0"/>
            </a:spcBef>
            <a:spcAft>
              <a:spcPct val="35000"/>
            </a:spcAft>
          </a:pPr>
          <a:endParaRPr lang="es-ES" sz="800" kern="1200" dirty="0"/>
        </a:p>
      </dsp:txBody>
      <dsp:txXfrm>
        <a:off x="3126746" y="808809"/>
        <a:ext cx="3785951" cy="1154253"/>
      </dsp:txXfrm>
    </dsp:sp>
    <dsp:sp modelId="{A8F2BF93-3102-4BAE-8027-FFAF37353646}">
      <dsp:nvSpPr>
        <dsp:cNvPr id="0" name=""/>
        <dsp:cNvSpPr/>
      </dsp:nvSpPr>
      <dsp:spPr>
        <a:xfrm>
          <a:off x="3126746" y="2251626"/>
          <a:ext cx="3785951" cy="158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Prioridad II</a:t>
          </a:r>
        </a:p>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 </a:t>
          </a:r>
          <a:r>
            <a:rPr lang="es-ES" sz="1200" kern="1200" dirty="0" err="1" smtClean="0">
              <a:latin typeface="Arial" panose="020B0604020202020204" pitchFamily="34" charset="0"/>
              <a:cs typeface="Arial" panose="020B0604020202020204" pitchFamily="34" charset="0"/>
            </a:rPr>
            <a:t>Physalis</a:t>
          </a:r>
          <a:endParaRPr lang="es-E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Solanum</a:t>
          </a:r>
        </a:p>
        <a:p>
          <a:pPr lvl="0" algn="ctr" defTabSz="533400">
            <a:lnSpc>
              <a:spcPct val="90000"/>
            </a:lnSpc>
            <a:spcBef>
              <a:spcPct val="0"/>
            </a:spcBef>
            <a:spcAft>
              <a:spcPct val="35000"/>
            </a:spcAft>
          </a:pPr>
          <a:r>
            <a:rPr lang="es-ES" sz="1200" kern="1200" dirty="0" err="1" smtClean="0">
              <a:latin typeface="Arial" panose="020B0604020202020204" pitchFamily="34" charset="0"/>
              <a:cs typeface="Arial" panose="020B0604020202020204" pitchFamily="34" charset="0"/>
            </a:rPr>
            <a:t>Lycopersicon</a:t>
          </a:r>
          <a:endParaRPr lang="es-ES" sz="1200" kern="1200" dirty="0">
            <a:latin typeface="Arial" panose="020B0604020202020204" pitchFamily="34" charset="0"/>
            <a:cs typeface="Arial" panose="020B0604020202020204" pitchFamily="34" charset="0"/>
          </a:endParaRPr>
        </a:p>
      </dsp:txBody>
      <dsp:txXfrm>
        <a:off x="3126746" y="2251626"/>
        <a:ext cx="3785951" cy="1583647"/>
      </dsp:txXfrm>
    </dsp:sp>
    <dsp:sp modelId="{82D75263-DCDE-4701-A578-8A53924529CB}">
      <dsp:nvSpPr>
        <dsp:cNvPr id="0" name=""/>
        <dsp:cNvSpPr/>
      </dsp:nvSpPr>
      <dsp:spPr>
        <a:xfrm>
          <a:off x="3126746" y="4123837"/>
          <a:ext cx="3785951" cy="1154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Prioridad III</a:t>
          </a:r>
        </a:p>
        <a:p>
          <a:pPr lvl="0" algn="ctr" defTabSz="533400">
            <a:lnSpc>
              <a:spcPct val="90000"/>
            </a:lnSpc>
            <a:spcBef>
              <a:spcPct val="0"/>
            </a:spcBef>
            <a:spcAft>
              <a:spcPct val="35000"/>
            </a:spcAft>
          </a:pPr>
          <a:r>
            <a:rPr lang="es-ES" sz="1200" kern="1200" dirty="0" err="1" smtClean="0">
              <a:latin typeface="Arial" panose="020B0604020202020204" pitchFamily="34" charset="0"/>
              <a:cs typeface="Arial" panose="020B0604020202020204" pitchFamily="34" charset="0"/>
            </a:rPr>
            <a:t>Colocacia</a:t>
          </a:r>
          <a:endParaRPr lang="es-E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kern="1200" dirty="0" err="1" smtClean="0">
              <a:latin typeface="Arial" panose="020B0604020202020204" pitchFamily="34" charset="0"/>
              <a:cs typeface="Arial" panose="020B0604020202020204" pitchFamily="34" charset="0"/>
            </a:rPr>
            <a:t>Xanthosoma</a:t>
          </a:r>
          <a:endParaRPr lang="es-E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Dioscorea</a:t>
          </a:r>
        </a:p>
        <a:p>
          <a:pPr lvl="0" algn="ctr" defTabSz="533400">
            <a:lnSpc>
              <a:spcPct val="90000"/>
            </a:lnSpc>
            <a:spcBef>
              <a:spcPct val="0"/>
            </a:spcBef>
            <a:spcAft>
              <a:spcPct val="35000"/>
            </a:spcAft>
          </a:pPr>
          <a:r>
            <a:rPr lang="es-ES" sz="1200" kern="1200" dirty="0" err="1" smtClean="0">
              <a:latin typeface="Arial" panose="020B0604020202020204" pitchFamily="34" charset="0"/>
              <a:cs typeface="Arial" panose="020B0604020202020204" pitchFamily="34" charset="0"/>
            </a:rPr>
            <a:t>Crotalaria</a:t>
          </a:r>
          <a:endParaRPr lang="es-E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Otros   </a:t>
          </a:r>
          <a:endParaRPr lang="es-ES" sz="1200" kern="1200" dirty="0">
            <a:latin typeface="Arial" panose="020B0604020202020204" pitchFamily="34" charset="0"/>
            <a:cs typeface="Arial" panose="020B0604020202020204" pitchFamily="34" charset="0"/>
          </a:endParaRPr>
        </a:p>
      </dsp:txBody>
      <dsp:txXfrm>
        <a:off x="3126746" y="4123837"/>
        <a:ext cx="3785951" cy="115425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7290964D-33F0-40DA-B1FE-4418CF9F443B}" type="datetimeFigureOut">
              <a:rPr lang="es-GT" smtClean="0"/>
              <a:t>16/09/2020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24436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290964D-33F0-40DA-B1FE-4418CF9F443B}" type="datetimeFigureOut">
              <a:rPr lang="es-GT" smtClean="0"/>
              <a:t>16/09/2020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360778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290964D-33F0-40DA-B1FE-4418CF9F443B}" type="datetimeFigureOut">
              <a:rPr lang="es-GT" smtClean="0"/>
              <a:t>16/09/2020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397205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290964D-33F0-40DA-B1FE-4418CF9F443B}" type="datetimeFigureOut">
              <a:rPr lang="es-GT" smtClean="0"/>
              <a:t>16/09/2020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203111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290964D-33F0-40DA-B1FE-4418CF9F443B}" type="datetimeFigureOut">
              <a:rPr lang="es-GT" smtClean="0"/>
              <a:t>16/09/2020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137551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7290964D-33F0-40DA-B1FE-4418CF9F443B}" type="datetimeFigureOut">
              <a:rPr lang="es-GT" smtClean="0"/>
              <a:t>16/09/2020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182649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7290964D-33F0-40DA-B1FE-4418CF9F443B}" type="datetimeFigureOut">
              <a:rPr lang="es-GT" smtClean="0"/>
              <a:t>16/09/2020</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337658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7290964D-33F0-40DA-B1FE-4418CF9F443B}" type="datetimeFigureOut">
              <a:rPr lang="es-GT" smtClean="0"/>
              <a:t>16/09/2020</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27339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290964D-33F0-40DA-B1FE-4418CF9F443B}" type="datetimeFigureOut">
              <a:rPr lang="es-GT" smtClean="0"/>
              <a:t>16/09/2020</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169076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290964D-33F0-40DA-B1FE-4418CF9F443B}" type="datetimeFigureOut">
              <a:rPr lang="es-GT" smtClean="0"/>
              <a:t>16/09/2020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29812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290964D-33F0-40DA-B1FE-4418CF9F443B}" type="datetimeFigureOut">
              <a:rPr lang="es-GT" smtClean="0"/>
              <a:t>16/09/2020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B512947-9536-4D50-9947-48B99642BE81}" type="slidenum">
              <a:rPr lang="es-GT" smtClean="0"/>
              <a:t>‹Nº›</a:t>
            </a:fld>
            <a:endParaRPr lang="es-GT"/>
          </a:p>
        </p:txBody>
      </p:sp>
    </p:spTree>
    <p:extLst>
      <p:ext uri="{BB962C8B-B14F-4D97-AF65-F5344CB8AC3E}">
        <p14:creationId xmlns:p14="http://schemas.microsoft.com/office/powerpoint/2010/main" val="392557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0964D-33F0-40DA-B1FE-4418CF9F443B}" type="datetimeFigureOut">
              <a:rPr lang="es-GT" smtClean="0"/>
              <a:t>16/09/2020</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12947-9536-4D50-9947-48B99642BE81}" type="slidenum">
              <a:rPr lang="es-GT" smtClean="0"/>
              <a:t>‹Nº›</a:t>
            </a:fld>
            <a:endParaRPr lang="es-GT"/>
          </a:p>
        </p:txBody>
      </p:sp>
    </p:spTree>
    <p:extLst>
      <p:ext uri="{BB962C8B-B14F-4D97-AF65-F5344CB8AC3E}">
        <p14:creationId xmlns:p14="http://schemas.microsoft.com/office/powerpoint/2010/main" val="328992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ordgen.org/sgsv/"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Seguridad_alimentaria" TargetMode="External"/><Relationship Id="rId2" Type="http://schemas.openxmlformats.org/officeDocument/2006/relationships/hyperlink" Target="https://es.wikipedia.org/wiki/Convenio_sobre_la_Diversidad_Biol%C3%B3gica" TargetMode="External"/><Relationship Id="rId1" Type="http://schemas.openxmlformats.org/officeDocument/2006/relationships/slideLayout" Target="../slideLayouts/slideLayout2.xml"/><Relationship Id="rId4" Type="http://schemas.openxmlformats.org/officeDocument/2006/relationships/hyperlink" Target="https://es.wikipedia.org/wiki/Sostenibilida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1679575" y="975048"/>
            <a:ext cx="8372494" cy="4968552"/>
          </a:xfrm>
        </p:spPr>
        <p:txBody>
          <a:bodyPr>
            <a:noAutofit/>
          </a:bodyPr>
          <a:lstStyle/>
          <a:p>
            <a:pPr lvl="0" algn="just">
              <a:buClr>
                <a:srgbClr val="FF0000"/>
              </a:buClr>
              <a:buFont typeface="Wingdings" panose="05000000000000000000" pitchFamily="2" charset="2"/>
              <a:buChar char="q"/>
            </a:pPr>
            <a:endParaRPr lang="es-GT" sz="800" dirty="0"/>
          </a:p>
          <a:p>
            <a:pPr marL="0" indent="0">
              <a:buNone/>
            </a:pPr>
            <a:r>
              <a:rPr lang="es-GT" dirty="0" smtClean="0"/>
              <a:t>Los Recurso </a:t>
            </a:r>
            <a:r>
              <a:rPr lang="es-GT" dirty="0" err="1" smtClean="0"/>
              <a:t>Fitogenético</a:t>
            </a:r>
            <a:r>
              <a:rPr lang="es-GT" dirty="0" smtClean="0"/>
              <a:t> se </a:t>
            </a:r>
            <a:r>
              <a:rPr lang="es-GT" dirty="0"/>
              <a:t>entiende </a:t>
            </a:r>
            <a:r>
              <a:rPr lang="es-GT" dirty="0" smtClean="0"/>
              <a:t>como cualquier material </a:t>
            </a:r>
            <a:r>
              <a:rPr lang="es-MX" dirty="0" smtClean="0"/>
              <a:t>genético </a:t>
            </a:r>
            <a:r>
              <a:rPr lang="es-MX" dirty="0"/>
              <a:t>de origen vegetal de valor real o potencial para </a:t>
            </a:r>
            <a:r>
              <a:rPr lang="es-MX" dirty="0" smtClean="0"/>
              <a:t>para suplir las necesidades de la humanidad ( alimentación, vestuario, vivienda, ornamentación etc.)</a:t>
            </a:r>
            <a:r>
              <a:rPr lang="es-GT" sz="2000" dirty="0" smtClean="0"/>
              <a:t> </a:t>
            </a:r>
            <a:endParaRPr lang="es-GT" sz="20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b="1" dirty="0"/>
              <a:t>Se incluyen las siguientes categorías:</a:t>
            </a:r>
          </a:p>
          <a:p>
            <a:pPr lvl="1" algn="just">
              <a:buClr>
                <a:srgbClr val="FF0000"/>
              </a:buClr>
              <a:buFont typeface="Wingdings" panose="05000000000000000000" pitchFamily="2" charset="2"/>
              <a:buChar char="v"/>
            </a:pPr>
            <a:r>
              <a:rPr lang="es-GT" sz="2800" b="1" dirty="0" smtClean="0"/>
              <a:t>Cultivares primitivos, </a:t>
            </a:r>
            <a:r>
              <a:rPr lang="es-GT" sz="2800" b="1" dirty="0"/>
              <a:t>tradicionales o autóctonas de especies cultivadas</a:t>
            </a:r>
          </a:p>
          <a:p>
            <a:pPr lvl="1" algn="just">
              <a:buClr>
                <a:srgbClr val="FF0000"/>
              </a:buClr>
              <a:buFont typeface="Wingdings" panose="05000000000000000000" pitchFamily="2" charset="2"/>
              <a:buChar char="v"/>
            </a:pPr>
            <a:r>
              <a:rPr lang="es-GT" sz="2800" b="1" dirty="0"/>
              <a:t>Variedades comerciales </a:t>
            </a:r>
            <a:r>
              <a:rPr lang="es-GT" sz="2800" b="1" dirty="0" smtClean="0"/>
              <a:t>o Cultivares </a:t>
            </a:r>
            <a:r>
              <a:rPr lang="es-GT" sz="2800" b="1" dirty="0" err="1" smtClean="0"/>
              <a:t>avansados</a:t>
            </a:r>
            <a:endParaRPr lang="es-GT" sz="2800" b="1" dirty="0"/>
          </a:p>
          <a:p>
            <a:pPr lvl="1" algn="just">
              <a:buClr>
                <a:srgbClr val="FF0000"/>
              </a:buClr>
              <a:buFont typeface="Wingdings" panose="05000000000000000000" pitchFamily="2" charset="2"/>
              <a:buChar char="v"/>
            </a:pPr>
            <a:r>
              <a:rPr lang="es-GT" sz="2800" b="1" dirty="0"/>
              <a:t>Materiales de </a:t>
            </a:r>
            <a:r>
              <a:rPr lang="es-GT" sz="2800" b="1" dirty="0" smtClean="0"/>
              <a:t>mejora o componentes genéticos</a:t>
            </a:r>
            <a:endParaRPr lang="es-GT" sz="2800" b="1" dirty="0"/>
          </a:p>
          <a:p>
            <a:pPr lvl="1" algn="just">
              <a:buClr>
                <a:srgbClr val="FF0000"/>
              </a:buClr>
              <a:buFont typeface="Wingdings" panose="05000000000000000000" pitchFamily="2" charset="2"/>
              <a:buChar char="v"/>
            </a:pPr>
            <a:r>
              <a:rPr lang="es-GT" sz="2800" b="1" dirty="0"/>
              <a:t>Parientes silvestres de las plantas cultivadas</a:t>
            </a:r>
          </a:p>
          <a:p>
            <a:pPr marL="0" lvl="0" indent="0" algn="just">
              <a:buClr>
                <a:srgbClr val="FF0000"/>
              </a:buClr>
              <a:buNone/>
            </a:pPr>
            <a:endParaRPr lang="es-GT" sz="2000" b="1" dirty="0"/>
          </a:p>
          <a:p>
            <a:pPr lvl="0" algn="just">
              <a:buClr>
                <a:srgbClr val="FF0000"/>
              </a:buClr>
              <a:buFont typeface="Wingdings" panose="05000000000000000000" pitchFamily="2" charset="2"/>
              <a:buChar char="q"/>
            </a:pPr>
            <a:endParaRPr lang="es-GT" sz="2000" b="1" dirty="0"/>
          </a:p>
          <a:p>
            <a:pPr marL="0" indent="0" algn="just">
              <a:buClr>
                <a:srgbClr val="FF0000"/>
              </a:buClr>
              <a:buNone/>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Los recursos fitogenéticos</a:t>
            </a:r>
          </a:p>
        </p:txBody>
      </p:sp>
      <p:cxnSp>
        <p:nvCxnSpPr>
          <p:cNvPr id="7" name="6 Conector recto"/>
          <p:cNvCxnSpPr/>
          <p:nvPr/>
        </p:nvCxnSpPr>
        <p:spPr>
          <a:xfrm>
            <a:off x="152400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3741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GT" sz="3600" b="1" dirty="0" smtClean="0"/>
              <a:t>Actividades </a:t>
            </a:r>
            <a:r>
              <a:rPr lang="es-GT" sz="3600" b="1" dirty="0"/>
              <a:t>que se desarrollan para el conocimiento, utilización y conservación de los Recursos Fitogenéticos </a:t>
            </a:r>
            <a:r>
              <a:rPr lang="es-GT" b="1" dirty="0"/>
              <a:t/>
            </a:r>
            <a:br>
              <a:rPr lang="es-GT" b="1" dirty="0"/>
            </a:br>
            <a:endParaRPr lang="es-GT"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89027056"/>
              </p:ext>
            </p:extLst>
          </p:nvPr>
        </p:nvGraphicFramePr>
        <p:xfrm>
          <a:off x="838200" y="1405719"/>
          <a:ext cx="10515600" cy="529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4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1)Exploración y Recolección De RF</a:t>
            </a:r>
            <a:endParaRPr lang="es-GT" dirty="0"/>
          </a:p>
        </p:txBody>
      </p:sp>
      <p:pic>
        <p:nvPicPr>
          <p:cNvPr id="4" name="Marcador de contenido 3"/>
          <p:cNvPicPr>
            <a:picLocks noGrp="1" noChangeAspect="1"/>
          </p:cNvPicPr>
          <p:nvPr>
            <p:ph idx="1"/>
          </p:nvPr>
        </p:nvPicPr>
        <p:blipFill rotWithShape="1">
          <a:blip r:embed="rId2"/>
          <a:srcRect l="22197" t="15755" r="46238" b="8970"/>
          <a:stretch/>
        </p:blipFill>
        <p:spPr>
          <a:xfrm>
            <a:off x="3944203" y="1340073"/>
            <a:ext cx="4148919" cy="5562799"/>
          </a:xfrm>
          <a:prstGeom prst="rect">
            <a:avLst/>
          </a:prstGeom>
        </p:spPr>
      </p:pic>
    </p:spTree>
    <p:extLst>
      <p:ext uri="{BB962C8B-B14F-4D97-AF65-F5344CB8AC3E}">
        <p14:creationId xmlns:p14="http://schemas.microsoft.com/office/powerpoint/2010/main" val="3160629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RECOLECCION DE ALGUNOS CULTIVOS NATIVOS DE  GUATEMALA</a:t>
            </a:r>
            <a:endParaRPr lang="es-GT" dirty="0"/>
          </a:p>
        </p:txBody>
      </p:sp>
      <p:pic>
        <p:nvPicPr>
          <p:cNvPr id="4" name="Marcador de contenido 3"/>
          <p:cNvPicPr>
            <a:picLocks noGrp="1" noChangeAspect="1"/>
          </p:cNvPicPr>
          <p:nvPr>
            <p:ph idx="1"/>
          </p:nvPr>
        </p:nvPicPr>
        <p:blipFill rotWithShape="1">
          <a:blip r:embed="rId2"/>
          <a:srcRect l="18846" t="15128" r="45004" b="3010"/>
          <a:stretch/>
        </p:blipFill>
        <p:spPr>
          <a:xfrm>
            <a:off x="2606722" y="1789921"/>
            <a:ext cx="6209732" cy="5369159"/>
          </a:xfrm>
          <a:prstGeom prst="rect">
            <a:avLst/>
          </a:prstGeom>
        </p:spPr>
      </p:pic>
    </p:spTree>
    <p:extLst>
      <p:ext uri="{BB962C8B-B14F-4D97-AF65-F5344CB8AC3E}">
        <p14:creationId xmlns:p14="http://schemas.microsoft.com/office/powerpoint/2010/main" val="630561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790359545"/>
              </p:ext>
            </p:extLst>
          </p:nvPr>
        </p:nvGraphicFramePr>
        <p:xfrm>
          <a:off x="2032000" y="477672"/>
          <a:ext cx="8128000" cy="6086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778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Que se colectó</a:t>
            </a:r>
            <a:endParaRPr lang="es-GT" dirty="0"/>
          </a:p>
        </p:txBody>
      </p:sp>
      <p:pic>
        <p:nvPicPr>
          <p:cNvPr id="4" name="Marcador de contenido 3"/>
          <p:cNvPicPr>
            <a:picLocks noGrp="1" noChangeAspect="1"/>
          </p:cNvPicPr>
          <p:nvPr>
            <p:ph idx="1"/>
          </p:nvPr>
        </p:nvPicPr>
        <p:blipFill rotWithShape="1">
          <a:blip r:embed="rId2"/>
          <a:srcRect l="13396" t="16891" r="42942" b="10385"/>
          <a:stretch/>
        </p:blipFill>
        <p:spPr>
          <a:xfrm>
            <a:off x="2179450" y="1383672"/>
            <a:ext cx="7428574" cy="5167253"/>
          </a:xfrm>
          <a:prstGeom prst="rect">
            <a:avLst/>
          </a:prstGeom>
        </p:spPr>
      </p:pic>
    </p:spTree>
    <p:extLst>
      <p:ext uri="{BB962C8B-B14F-4D97-AF65-F5344CB8AC3E}">
        <p14:creationId xmlns:p14="http://schemas.microsoft.com/office/powerpoint/2010/main" val="2253843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2)CARACTERIZACIÓN DE CULTIVARES NATIVOS</a:t>
            </a:r>
            <a:endParaRPr lang="es-GT" dirty="0"/>
          </a:p>
        </p:txBody>
      </p:sp>
      <p:pic>
        <p:nvPicPr>
          <p:cNvPr id="4" name="Marcador de contenido 3"/>
          <p:cNvPicPr>
            <a:picLocks noGrp="1" noChangeAspect="1"/>
          </p:cNvPicPr>
          <p:nvPr>
            <p:ph idx="1"/>
          </p:nvPr>
        </p:nvPicPr>
        <p:blipFill rotWithShape="1">
          <a:blip r:embed="rId2"/>
          <a:srcRect l="20434" t="16382" r="45885" b="7401"/>
          <a:stretch/>
        </p:blipFill>
        <p:spPr>
          <a:xfrm>
            <a:off x="3807725" y="1296537"/>
            <a:ext cx="4230806" cy="5382649"/>
          </a:xfrm>
          <a:prstGeom prst="rect">
            <a:avLst/>
          </a:prstGeom>
        </p:spPr>
      </p:pic>
    </p:spTree>
    <p:extLst>
      <p:ext uri="{BB962C8B-B14F-4D97-AF65-F5344CB8AC3E}">
        <p14:creationId xmlns:p14="http://schemas.microsoft.com/office/powerpoint/2010/main" val="2713712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Que es caracterizar?</a:t>
            </a:r>
            <a:endParaRPr lang="es-GT" dirty="0"/>
          </a:p>
        </p:txBody>
      </p:sp>
      <p:sp>
        <p:nvSpPr>
          <p:cNvPr id="3" name="Marcador de contenido 2"/>
          <p:cNvSpPr>
            <a:spLocks noGrp="1"/>
          </p:cNvSpPr>
          <p:nvPr>
            <p:ph idx="1"/>
          </p:nvPr>
        </p:nvSpPr>
        <p:spPr/>
        <p:txBody>
          <a:bodyPr/>
          <a:lstStyle/>
          <a:p>
            <a:r>
              <a:rPr lang="es-GT" dirty="0" smtClean="0"/>
              <a:t>Es la descripción morfológica y agronómica de un cultivar, con base a un descriptor.</a:t>
            </a:r>
          </a:p>
          <a:p>
            <a:pPr marL="0" indent="0" algn="ctr">
              <a:buNone/>
            </a:pPr>
            <a:endParaRPr lang="es-GT" dirty="0"/>
          </a:p>
        </p:txBody>
      </p:sp>
      <p:pic>
        <p:nvPicPr>
          <p:cNvPr id="4" name="Imagen 3"/>
          <p:cNvPicPr>
            <a:picLocks noChangeAspect="1"/>
          </p:cNvPicPr>
          <p:nvPr/>
        </p:nvPicPr>
        <p:blipFill rotWithShape="1">
          <a:blip r:embed="rId2"/>
          <a:srcRect l="21714" t="18424" r="47133" b="7696"/>
          <a:stretch/>
        </p:blipFill>
        <p:spPr>
          <a:xfrm>
            <a:off x="4189863" y="2934269"/>
            <a:ext cx="2869442" cy="3825923"/>
          </a:xfrm>
          <a:prstGeom prst="rect">
            <a:avLst/>
          </a:prstGeom>
        </p:spPr>
      </p:pic>
    </p:spTree>
    <p:extLst>
      <p:ext uri="{BB962C8B-B14F-4D97-AF65-F5344CB8AC3E}">
        <p14:creationId xmlns:p14="http://schemas.microsoft.com/office/powerpoint/2010/main" val="3456119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189" t="29990" r="47552" b="6390"/>
          <a:stretch/>
        </p:blipFill>
        <p:spPr>
          <a:xfrm>
            <a:off x="627797" y="341103"/>
            <a:ext cx="10604310" cy="6278061"/>
          </a:xfrm>
          <a:prstGeom prst="rect">
            <a:avLst/>
          </a:prstGeom>
        </p:spPr>
      </p:pic>
    </p:spTree>
    <p:extLst>
      <p:ext uri="{BB962C8B-B14F-4D97-AF65-F5344CB8AC3E}">
        <p14:creationId xmlns:p14="http://schemas.microsoft.com/office/powerpoint/2010/main" val="245188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8991"/>
          </a:xfrm>
        </p:spPr>
        <p:txBody>
          <a:bodyPr>
            <a:normAutofit fontScale="90000"/>
          </a:bodyPr>
          <a:lstStyle/>
          <a:p>
            <a:r>
              <a:rPr lang="es-GT" sz="3600" dirty="0" smtClean="0"/>
              <a:t>Que aporta la caracterización: las características de los cultivares en una </a:t>
            </a:r>
            <a:r>
              <a:rPr lang="es-GT" sz="3600" dirty="0" smtClean="0"/>
              <a:t>Matriz básica de datos: variables cuantitativas </a:t>
            </a:r>
            <a:r>
              <a:rPr lang="es-GT" dirty="0" smtClean="0"/>
              <a:t/>
            </a:r>
            <a:br>
              <a:rPr lang="es-GT" dirty="0" smtClean="0"/>
            </a:br>
            <a:endParaRPr lang="es-GT" dirty="0"/>
          </a:p>
        </p:txBody>
      </p:sp>
      <p:pic>
        <p:nvPicPr>
          <p:cNvPr id="7" name="Marcador de contenido 6"/>
          <p:cNvPicPr>
            <a:picLocks noGrp="1" noChangeAspect="1"/>
          </p:cNvPicPr>
          <p:nvPr>
            <p:ph idx="1"/>
          </p:nvPr>
        </p:nvPicPr>
        <p:blipFill rotWithShape="1">
          <a:blip r:embed="rId2"/>
          <a:srcRect l="8795" t="22028" r="32836" b="12106"/>
          <a:stretch/>
        </p:blipFill>
        <p:spPr>
          <a:xfrm rot="10800000">
            <a:off x="627796" y="1827293"/>
            <a:ext cx="10986447" cy="5030705"/>
          </a:xfrm>
          <a:prstGeom prst="rect">
            <a:avLst/>
          </a:prstGeom>
        </p:spPr>
      </p:pic>
    </p:spTree>
    <p:extLst>
      <p:ext uri="{BB962C8B-B14F-4D97-AF65-F5344CB8AC3E}">
        <p14:creationId xmlns:p14="http://schemas.microsoft.com/office/powerpoint/2010/main" val="533433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Análisis de variables cuantitativas</a:t>
            </a:r>
            <a:endParaRPr lang="es-GT" dirty="0"/>
          </a:p>
        </p:txBody>
      </p:sp>
      <p:sp>
        <p:nvSpPr>
          <p:cNvPr id="3" name="Marcador de contenido 2"/>
          <p:cNvSpPr>
            <a:spLocks noGrp="1"/>
          </p:cNvSpPr>
          <p:nvPr>
            <p:ph idx="1"/>
          </p:nvPr>
        </p:nvSpPr>
        <p:spPr/>
        <p:txBody>
          <a:bodyPr/>
          <a:lstStyle/>
          <a:p>
            <a:endParaRPr lang="es-GT"/>
          </a:p>
        </p:txBody>
      </p:sp>
      <p:pic>
        <p:nvPicPr>
          <p:cNvPr id="4" name="Marcador de contenido 4"/>
          <p:cNvPicPr>
            <a:picLocks noChangeAspect="1"/>
          </p:cNvPicPr>
          <p:nvPr/>
        </p:nvPicPr>
        <p:blipFill rotWithShape="1">
          <a:blip r:embed="rId2"/>
          <a:srcRect l="13380" t="24537" r="39713" b="13675"/>
          <a:stretch/>
        </p:blipFill>
        <p:spPr>
          <a:xfrm>
            <a:off x="838201" y="1599559"/>
            <a:ext cx="10066360" cy="4951366"/>
          </a:xfrm>
          <a:prstGeom prst="rect">
            <a:avLst/>
          </a:prstGeom>
        </p:spPr>
      </p:pic>
    </p:spTree>
    <p:extLst>
      <p:ext uri="{BB962C8B-B14F-4D97-AF65-F5344CB8AC3E}">
        <p14:creationId xmlns:p14="http://schemas.microsoft.com/office/powerpoint/2010/main" val="1007956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2132669" y="975048"/>
            <a:ext cx="7919400" cy="4968552"/>
          </a:xfrm>
        </p:spPr>
        <p:txBody>
          <a:bodyPr>
            <a:noAutofit/>
          </a:bodyPr>
          <a:lstStyle/>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a:t>En Guatemala hay abundancia de este tipo de materiales, especialmente en cultivos como: </a:t>
            </a:r>
          </a:p>
          <a:p>
            <a:pPr marL="0" indent="0" algn="just">
              <a:buClr>
                <a:srgbClr val="FF0000"/>
              </a:buClr>
              <a:buNone/>
            </a:pPr>
            <a:endParaRPr lang="es-GT" sz="800" dirty="0"/>
          </a:p>
          <a:p>
            <a:pPr lvl="1" algn="just">
              <a:buClr>
                <a:srgbClr val="FF0000"/>
              </a:buClr>
              <a:buFont typeface="Wingdings" panose="05000000000000000000" pitchFamily="2" charset="2"/>
              <a:buChar char="v"/>
            </a:pPr>
            <a:r>
              <a:rPr lang="es-GT" sz="1800" dirty="0"/>
              <a:t>Maíz</a:t>
            </a:r>
          </a:p>
          <a:p>
            <a:pPr lvl="1" algn="just">
              <a:buClr>
                <a:srgbClr val="FF0000"/>
              </a:buClr>
              <a:buFont typeface="Wingdings" panose="05000000000000000000" pitchFamily="2" charset="2"/>
              <a:buChar char="v"/>
            </a:pPr>
            <a:r>
              <a:rPr lang="es-GT" sz="1800" dirty="0"/>
              <a:t>Frijol</a:t>
            </a:r>
          </a:p>
          <a:p>
            <a:pPr lvl="1" algn="just">
              <a:buClr>
                <a:srgbClr val="FF0000"/>
              </a:buClr>
              <a:buFont typeface="Wingdings" panose="05000000000000000000" pitchFamily="2" charset="2"/>
              <a:buChar char="v"/>
            </a:pPr>
            <a:r>
              <a:rPr lang="es-GT" sz="1800" dirty="0"/>
              <a:t>Chile </a:t>
            </a:r>
          </a:p>
          <a:p>
            <a:pPr lvl="1" algn="just">
              <a:buClr>
                <a:srgbClr val="FF0000"/>
              </a:buClr>
              <a:buFont typeface="Wingdings" panose="05000000000000000000" pitchFamily="2" charset="2"/>
              <a:buChar char="v"/>
            </a:pPr>
            <a:r>
              <a:rPr lang="es-GT" sz="1800" dirty="0"/>
              <a:t>Cucúrbitas (ayote, chilacayote, güicoy, pepitoria)</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dirty="0"/>
              <a:t>Algunos autores les llaman cultivares primitivos en vista que han estado en estas localidades por muchos años. </a:t>
            </a:r>
          </a:p>
          <a:p>
            <a:pPr lvl="1" algn="just">
              <a:buClr>
                <a:srgbClr val="FF0000"/>
              </a:buClr>
              <a:buFont typeface="Wingdings" panose="05000000000000000000" pitchFamily="2" charset="2"/>
              <a:buChar char="v"/>
            </a:pPr>
            <a:endParaRPr lang="es-GT" sz="1800" dirty="0"/>
          </a:p>
          <a:p>
            <a:pPr lvl="1" algn="just">
              <a:buClr>
                <a:srgbClr val="FF0000"/>
              </a:buClr>
              <a:buFont typeface="Wingdings" panose="05000000000000000000" pitchFamily="2" charset="2"/>
              <a:buChar char="v"/>
            </a:pPr>
            <a:endParaRPr lang="es-GT" sz="1800" dirty="0"/>
          </a:p>
          <a:p>
            <a:pPr lvl="0" algn="just">
              <a:buClr>
                <a:srgbClr val="FF0000"/>
              </a:buClr>
              <a:buFont typeface="Wingdings" panose="05000000000000000000" pitchFamily="2" charset="2"/>
              <a:buChar char="q"/>
            </a:pPr>
            <a:endParaRPr lang="es-GT" sz="2000" b="1" dirty="0"/>
          </a:p>
          <a:p>
            <a:pPr lvl="0" algn="just">
              <a:buClr>
                <a:srgbClr val="FF0000"/>
              </a:buClr>
              <a:buFont typeface="Wingdings" panose="05000000000000000000" pitchFamily="2" charset="2"/>
              <a:buChar char="q"/>
            </a:pPr>
            <a:endParaRPr lang="es-GT" sz="2000" b="1" dirty="0"/>
          </a:p>
          <a:p>
            <a:pPr marL="0" indent="0" algn="just">
              <a:buClr>
                <a:srgbClr val="FF0000"/>
              </a:buClr>
              <a:buNone/>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a. </a:t>
            </a:r>
            <a:r>
              <a:rPr lang="es-GT" sz="2800" b="1" dirty="0" smtClean="0">
                <a:solidFill>
                  <a:srgbClr val="002060"/>
                </a:solidFill>
              </a:rPr>
              <a:t>Cultivares primitivos o Variedades tradicionales, autóctonas</a:t>
            </a:r>
            <a:endParaRPr lang="es-GT" sz="2800" b="1" dirty="0">
              <a:solidFill>
                <a:srgbClr val="002060"/>
              </a:solidFill>
            </a:endParaRPr>
          </a:p>
        </p:txBody>
      </p:sp>
      <p:cxnSp>
        <p:nvCxnSpPr>
          <p:cNvPr id="7" name="6 Conector recto"/>
          <p:cNvCxnSpPr/>
          <p:nvPr/>
        </p:nvCxnSpPr>
        <p:spPr>
          <a:xfrm>
            <a:off x="152400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45888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Análisis de variables cualitativas</a:t>
            </a:r>
            <a:endParaRPr lang="es-GT" dirty="0"/>
          </a:p>
        </p:txBody>
      </p:sp>
      <p:pic>
        <p:nvPicPr>
          <p:cNvPr id="4" name="Marcador de contenido 3"/>
          <p:cNvPicPr>
            <a:picLocks noGrp="1" noChangeAspect="1"/>
          </p:cNvPicPr>
          <p:nvPr>
            <p:ph idx="1"/>
          </p:nvPr>
        </p:nvPicPr>
        <p:blipFill rotWithShape="1">
          <a:blip r:embed="rId2"/>
          <a:srcRect l="12145" t="45238" r="37069" b="7088"/>
          <a:stretch/>
        </p:blipFill>
        <p:spPr>
          <a:xfrm>
            <a:off x="1364777" y="1647589"/>
            <a:ext cx="9799092" cy="5171743"/>
          </a:xfrm>
          <a:prstGeom prst="rect">
            <a:avLst/>
          </a:prstGeom>
        </p:spPr>
      </p:pic>
    </p:spTree>
    <p:extLst>
      <p:ext uri="{BB962C8B-B14F-4D97-AF65-F5344CB8AC3E}">
        <p14:creationId xmlns:p14="http://schemas.microsoft.com/office/powerpoint/2010/main" val="976882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Que aporta la caracterización: Fenograma</a:t>
            </a:r>
            <a:endParaRPr lang="es-GT" dirty="0"/>
          </a:p>
        </p:txBody>
      </p:sp>
      <p:pic>
        <p:nvPicPr>
          <p:cNvPr id="6" name="Marcador de contenido 5"/>
          <p:cNvPicPr>
            <a:picLocks noGrp="1" noChangeAspect="1"/>
          </p:cNvPicPr>
          <p:nvPr>
            <p:ph idx="1"/>
          </p:nvPr>
        </p:nvPicPr>
        <p:blipFill rotWithShape="1">
          <a:blip r:embed="rId2"/>
          <a:srcRect l="7737" t="16712" r="28780" b="6469"/>
          <a:stretch/>
        </p:blipFill>
        <p:spPr>
          <a:xfrm>
            <a:off x="2825086" y="1709951"/>
            <a:ext cx="7438030" cy="4881918"/>
          </a:xfrm>
          <a:prstGeom prst="rect">
            <a:avLst/>
          </a:prstGeom>
        </p:spPr>
      </p:pic>
    </p:spTree>
    <p:extLst>
      <p:ext uri="{BB962C8B-B14F-4D97-AF65-F5344CB8AC3E}">
        <p14:creationId xmlns:p14="http://schemas.microsoft.com/office/powerpoint/2010/main" val="3886491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smtClean="0"/>
              <a:t>3-EVALUACION </a:t>
            </a:r>
            <a:r>
              <a:rPr lang="es-GT" dirty="0" smtClean="0"/>
              <a:t>DE CULTIVARES NATIVOS: generalmente son pocos caracteres </a:t>
            </a:r>
            <a:endParaRPr lang="es-GT" dirty="0"/>
          </a:p>
        </p:txBody>
      </p:sp>
      <p:sp>
        <p:nvSpPr>
          <p:cNvPr id="3" name="Marcador de contenido 2"/>
          <p:cNvSpPr>
            <a:spLocks noGrp="1"/>
          </p:cNvSpPr>
          <p:nvPr>
            <p:ph idx="1"/>
          </p:nvPr>
        </p:nvSpPr>
        <p:spPr/>
        <p:txBody>
          <a:bodyPr/>
          <a:lstStyle/>
          <a:p>
            <a:r>
              <a:rPr lang="es-GT" dirty="0" smtClean="0"/>
              <a:t>Generalmente Agronómica con intereses específicos y con un numero pequeño de cultivares, nos apoyamos en la caracterización</a:t>
            </a:r>
          </a:p>
          <a:p>
            <a:r>
              <a:rPr lang="es-GT" dirty="0" smtClean="0"/>
              <a:t>-Rendimiento</a:t>
            </a:r>
          </a:p>
          <a:p>
            <a:r>
              <a:rPr lang="es-GT" dirty="0" smtClean="0"/>
              <a:t>-Días a cosecha</a:t>
            </a:r>
          </a:p>
          <a:p>
            <a:r>
              <a:rPr lang="es-GT" dirty="0" smtClean="0"/>
              <a:t>-Altura de planta</a:t>
            </a:r>
          </a:p>
          <a:p>
            <a:r>
              <a:rPr lang="es-GT" dirty="0" smtClean="0"/>
              <a:t>Tamaño o peso de frutos</a:t>
            </a:r>
          </a:p>
          <a:p>
            <a:r>
              <a:rPr lang="es-GT" dirty="0" smtClean="0"/>
              <a:t>Generalmente se realizan en  el campo con el uso de los Diseños experimentales</a:t>
            </a:r>
            <a:endParaRPr lang="es-GT" dirty="0"/>
          </a:p>
        </p:txBody>
      </p:sp>
    </p:spTree>
    <p:extLst>
      <p:ext uri="{BB962C8B-B14F-4D97-AF65-F5344CB8AC3E}">
        <p14:creationId xmlns:p14="http://schemas.microsoft.com/office/powerpoint/2010/main" val="251242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Análisis de la evaluación</a:t>
            </a:r>
            <a:endParaRPr lang="es-GT" dirty="0"/>
          </a:p>
        </p:txBody>
      </p:sp>
      <p:sp>
        <p:nvSpPr>
          <p:cNvPr id="3" name="Marcador de contenido 2"/>
          <p:cNvSpPr>
            <a:spLocks noGrp="1"/>
          </p:cNvSpPr>
          <p:nvPr>
            <p:ph idx="1"/>
          </p:nvPr>
        </p:nvSpPr>
        <p:spPr/>
        <p:txBody>
          <a:bodyPr/>
          <a:lstStyle/>
          <a:p>
            <a:r>
              <a:rPr lang="es-GT" dirty="0" smtClean="0"/>
              <a:t>ANDEVAS Y DE MEDIAS  para variables cuantitativas</a:t>
            </a:r>
          </a:p>
          <a:p>
            <a:r>
              <a:rPr lang="es-GT" dirty="0" smtClean="0"/>
              <a:t>Si se hace en varias localidades se usa el Análisis para serie de experimentos</a:t>
            </a:r>
          </a:p>
          <a:p>
            <a:r>
              <a:rPr lang="es-GT" dirty="0" smtClean="0"/>
              <a:t>Para variables cualitativas utilizar  frecuencias o porcentajes</a:t>
            </a:r>
          </a:p>
          <a:p>
            <a:r>
              <a:rPr lang="es-GT" dirty="0" smtClean="0"/>
              <a:t>Se persigue identificar los mejores cultivares para características definidas.</a:t>
            </a:r>
            <a:endParaRPr lang="es-GT" dirty="0"/>
          </a:p>
        </p:txBody>
      </p:sp>
    </p:spTree>
    <p:extLst>
      <p:ext uri="{BB962C8B-B14F-4D97-AF65-F5344CB8AC3E}">
        <p14:creationId xmlns:p14="http://schemas.microsoft.com/office/powerpoint/2010/main" val="4291358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3048"/>
          </a:xfrm>
        </p:spPr>
        <p:txBody>
          <a:bodyPr>
            <a:normAutofit/>
          </a:bodyPr>
          <a:lstStyle/>
          <a:p>
            <a:r>
              <a:rPr lang="es-GT" sz="3200" dirty="0" smtClean="0"/>
              <a:t>CONSERVACIÓN DE RF NATIVOS DE GUATEMALA</a:t>
            </a:r>
            <a:endParaRPr lang="es-GT" sz="3200" dirty="0"/>
          </a:p>
        </p:txBody>
      </p:sp>
      <p:sp>
        <p:nvSpPr>
          <p:cNvPr id="3" name="Marcador de contenido 2"/>
          <p:cNvSpPr>
            <a:spLocks noGrp="1"/>
          </p:cNvSpPr>
          <p:nvPr>
            <p:ph idx="1"/>
          </p:nvPr>
        </p:nvSpPr>
        <p:spPr>
          <a:xfrm>
            <a:off x="838200" y="1078174"/>
            <a:ext cx="10515600" cy="5098789"/>
          </a:xfrm>
        </p:spPr>
        <p:txBody>
          <a:bodyPr/>
          <a:lstStyle/>
          <a:p>
            <a:pPr marL="0" indent="0">
              <a:buNone/>
            </a:pPr>
            <a:r>
              <a:rPr lang="es-GT" dirty="0" smtClean="0"/>
              <a:t>La estrategia de conservación depende de la naturaleza del material, de los objetivos y alcance de la conservación.</a:t>
            </a:r>
          </a:p>
          <a:p>
            <a:pPr marL="0" indent="0">
              <a:buNone/>
            </a:pPr>
            <a:r>
              <a:rPr lang="es-GT" dirty="0" smtClean="0"/>
              <a:t>Según el tiempo de conservación: </a:t>
            </a:r>
          </a:p>
          <a:p>
            <a:pPr marL="0" indent="0">
              <a:buNone/>
            </a:pPr>
            <a:r>
              <a:rPr lang="es-GT" dirty="0" smtClean="0"/>
              <a:t>A corto plazo:  hasta 5 años</a:t>
            </a:r>
          </a:p>
          <a:p>
            <a:pPr marL="0" indent="0">
              <a:buNone/>
            </a:pPr>
            <a:r>
              <a:rPr lang="es-GT" dirty="0" smtClean="0"/>
              <a:t>A mediano plazo   5 a 15 años</a:t>
            </a:r>
          </a:p>
          <a:p>
            <a:pPr marL="0" indent="0">
              <a:buNone/>
            </a:pPr>
            <a:r>
              <a:rPr lang="es-GT" dirty="0" smtClean="0"/>
              <a:t>A largo plazo más de 15 años</a:t>
            </a:r>
          </a:p>
          <a:p>
            <a:pPr marL="0" indent="0">
              <a:buNone/>
            </a:pPr>
            <a:r>
              <a:rPr lang="es-GT" dirty="0" smtClean="0"/>
              <a:t>Existen dos enfoques para la conservación de germoplasma: </a:t>
            </a:r>
            <a:r>
              <a:rPr lang="es-GT" i="1" dirty="0" smtClean="0"/>
              <a:t>in situ y ex situ</a:t>
            </a:r>
          </a:p>
          <a:p>
            <a:pPr marL="0" indent="0">
              <a:buNone/>
            </a:pPr>
            <a:r>
              <a:rPr lang="es-GT" dirty="0" smtClean="0"/>
              <a:t>-Conservación </a:t>
            </a:r>
            <a:r>
              <a:rPr lang="es-GT" i="1" dirty="0" smtClean="0"/>
              <a:t>In situ: </a:t>
            </a:r>
            <a:r>
              <a:rPr lang="es-GT" dirty="0" smtClean="0"/>
              <a:t>En el sito o lugar, se aplica a especies silvestres parientes de las plantas cultivadas sean cultivos o forestales, generalmente a largo plazo</a:t>
            </a:r>
          </a:p>
          <a:p>
            <a:endParaRPr lang="es-GT" dirty="0"/>
          </a:p>
        </p:txBody>
      </p:sp>
      <p:pic>
        <p:nvPicPr>
          <p:cNvPr id="4" name="Imagen 3"/>
          <p:cNvPicPr>
            <a:picLocks noChangeAspect="1"/>
          </p:cNvPicPr>
          <p:nvPr/>
        </p:nvPicPr>
        <p:blipFill>
          <a:blip r:embed="rId2"/>
          <a:stretch>
            <a:fillRect/>
          </a:stretch>
        </p:blipFill>
        <p:spPr>
          <a:xfrm>
            <a:off x="8008109" y="1545609"/>
            <a:ext cx="3345691" cy="2509268"/>
          </a:xfrm>
          <a:prstGeom prst="rect">
            <a:avLst/>
          </a:prstGeom>
        </p:spPr>
      </p:pic>
    </p:spTree>
    <p:extLst>
      <p:ext uri="{BB962C8B-B14F-4D97-AF65-F5344CB8AC3E}">
        <p14:creationId xmlns:p14="http://schemas.microsoft.com/office/powerpoint/2010/main" val="136776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99400"/>
          </a:xfrm>
        </p:spPr>
        <p:txBody>
          <a:bodyPr>
            <a:normAutofit/>
          </a:bodyPr>
          <a:lstStyle/>
          <a:p>
            <a:r>
              <a:rPr lang="es-MX" sz="3200" dirty="0" smtClean="0"/>
              <a:t>…CONSERVACIÓN DE RF NATIVOS DE GUATEMALA</a:t>
            </a:r>
            <a:endParaRPr lang="es-GT" sz="3200" dirty="0"/>
          </a:p>
        </p:txBody>
      </p:sp>
      <p:sp>
        <p:nvSpPr>
          <p:cNvPr id="9" name="Marcador de contenido 8"/>
          <p:cNvSpPr>
            <a:spLocks noGrp="1"/>
          </p:cNvSpPr>
          <p:nvPr>
            <p:ph idx="1"/>
          </p:nvPr>
        </p:nvSpPr>
        <p:spPr>
          <a:xfrm>
            <a:off x="838200" y="1064526"/>
            <a:ext cx="10515600" cy="5581934"/>
          </a:xfrm>
        </p:spPr>
        <p:txBody>
          <a:bodyPr/>
          <a:lstStyle/>
          <a:p>
            <a:r>
              <a:rPr lang="es-GT" dirty="0" smtClean="0"/>
              <a:t>Conservación </a:t>
            </a:r>
            <a:r>
              <a:rPr lang="es-GT" i="1" dirty="0" smtClean="0"/>
              <a:t>ex situ</a:t>
            </a:r>
          </a:p>
          <a:p>
            <a:r>
              <a:rPr lang="es-GT" dirty="0" smtClean="0"/>
              <a:t>Bancos  de Germoplasma :  clases de semillas, según su longevidad </a:t>
            </a:r>
          </a:p>
          <a:p>
            <a:pPr marL="0" indent="0">
              <a:buNone/>
            </a:pPr>
            <a:r>
              <a:rPr lang="es-GT" dirty="0"/>
              <a:t> </a:t>
            </a:r>
            <a:r>
              <a:rPr lang="es-GT" dirty="0" smtClean="0"/>
              <a:t>Las muestras guardadas se identifican con un número de accesión, </a:t>
            </a:r>
            <a:r>
              <a:rPr lang="es-GT" dirty="0" err="1" smtClean="0"/>
              <a:t>auque</a:t>
            </a:r>
            <a:r>
              <a:rPr lang="es-GT" dirty="0" smtClean="0"/>
              <a:t> otros recomiendan el numero de colecta    </a:t>
            </a:r>
            <a:endParaRPr lang="es-GT" dirty="0"/>
          </a:p>
        </p:txBody>
      </p:sp>
      <p:pic>
        <p:nvPicPr>
          <p:cNvPr id="11" name="Imagen 10"/>
          <p:cNvPicPr>
            <a:picLocks noChangeAspect="1"/>
          </p:cNvPicPr>
          <p:nvPr/>
        </p:nvPicPr>
        <p:blipFill>
          <a:blip r:embed="rId2"/>
          <a:stretch>
            <a:fillRect/>
          </a:stretch>
        </p:blipFill>
        <p:spPr>
          <a:xfrm>
            <a:off x="3807724" y="3585461"/>
            <a:ext cx="6741995" cy="3170180"/>
          </a:xfrm>
          <a:prstGeom prst="rect">
            <a:avLst/>
          </a:prstGeom>
        </p:spPr>
      </p:pic>
    </p:spTree>
    <p:extLst>
      <p:ext uri="{BB962C8B-B14F-4D97-AF65-F5344CB8AC3E}">
        <p14:creationId xmlns:p14="http://schemas.microsoft.com/office/powerpoint/2010/main" val="857810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…Bancos de germoplasma</a:t>
            </a:r>
            <a:endParaRPr lang="es-GT" dirty="0"/>
          </a:p>
        </p:txBody>
      </p:sp>
      <p:pic>
        <p:nvPicPr>
          <p:cNvPr id="4" name="Marcador de contenido 3"/>
          <p:cNvPicPr>
            <a:picLocks noGrp="1" noChangeAspect="1"/>
          </p:cNvPicPr>
          <p:nvPr>
            <p:ph idx="1"/>
          </p:nvPr>
        </p:nvPicPr>
        <p:blipFill>
          <a:blip r:embed="rId2"/>
          <a:stretch>
            <a:fillRect/>
          </a:stretch>
        </p:blipFill>
        <p:spPr>
          <a:xfrm>
            <a:off x="1677324" y="3517436"/>
            <a:ext cx="1685925" cy="2714625"/>
          </a:xfrm>
          <a:prstGeom prst="rect">
            <a:avLst/>
          </a:prstGeom>
        </p:spPr>
      </p:pic>
      <p:pic>
        <p:nvPicPr>
          <p:cNvPr id="5" name="Imagen 4"/>
          <p:cNvPicPr>
            <a:picLocks noChangeAspect="1"/>
          </p:cNvPicPr>
          <p:nvPr/>
        </p:nvPicPr>
        <p:blipFill>
          <a:blip r:embed="rId3"/>
          <a:stretch>
            <a:fillRect/>
          </a:stretch>
        </p:blipFill>
        <p:spPr>
          <a:xfrm>
            <a:off x="1264693" y="1803962"/>
            <a:ext cx="2847975" cy="1600200"/>
          </a:xfrm>
          <a:prstGeom prst="rect">
            <a:avLst/>
          </a:prstGeom>
        </p:spPr>
      </p:pic>
      <p:pic>
        <p:nvPicPr>
          <p:cNvPr id="7" name="Imagen 6"/>
          <p:cNvPicPr>
            <a:picLocks noChangeAspect="1"/>
          </p:cNvPicPr>
          <p:nvPr/>
        </p:nvPicPr>
        <p:blipFill>
          <a:blip r:embed="rId4"/>
          <a:stretch>
            <a:fillRect/>
          </a:stretch>
        </p:blipFill>
        <p:spPr>
          <a:xfrm>
            <a:off x="4862512" y="1669586"/>
            <a:ext cx="2466975" cy="1847850"/>
          </a:xfrm>
          <a:prstGeom prst="rect">
            <a:avLst/>
          </a:prstGeom>
        </p:spPr>
      </p:pic>
      <p:pic>
        <p:nvPicPr>
          <p:cNvPr id="8" name="Imagen 7"/>
          <p:cNvPicPr>
            <a:picLocks noChangeAspect="1"/>
          </p:cNvPicPr>
          <p:nvPr/>
        </p:nvPicPr>
        <p:blipFill>
          <a:blip r:embed="rId5"/>
          <a:stretch>
            <a:fillRect/>
          </a:stretch>
        </p:blipFill>
        <p:spPr>
          <a:xfrm>
            <a:off x="4362449" y="4041016"/>
            <a:ext cx="3467100" cy="1314450"/>
          </a:xfrm>
          <a:prstGeom prst="rect">
            <a:avLst/>
          </a:prstGeom>
        </p:spPr>
      </p:pic>
    </p:spTree>
    <p:extLst>
      <p:ext uri="{BB962C8B-B14F-4D97-AF65-F5344CB8AC3E}">
        <p14:creationId xmlns:p14="http://schemas.microsoft.com/office/powerpoint/2010/main" val="2444568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399150"/>
          </a:xfrm>
        </p:spPr>
        <p:txBody>
          <a:bodyPr>
            <a:normAutofit fontScale="90000"/>
          </a:bodyPr>
          <a:lstStyle/>
          <a:p>
            <a:r>
              <a:rPr lang="es-GT" dirty="0" smtClean="0"/>
              <a:t>Banco mundial de semillas </a:t>
            </a:r>
            <a:r>
              <a:rPr lang="es-GT" dirty="0" err="1" smtClean="0"/>
              <a:t>Svalbard</a:t>
            </a:r>
            <a:r>
              <a:rPr lang="es-GT" dirty="0" smtClean="0"/>
              <a:t>, Noruega</a:t>
            </a:r>
            <a:endParaRPr lang="es-GT" dirty="0"/>
          </a:p>
        </p:txBody>
      </p:sp>
      <p:sp>
        <p:nvSpPr>
          <p:cNvPr id="3" name="Marcador de contenido 2"/>
          <p:cNvSpPr>
            <a:spLocks noGrp="1"/>
          </p:cNvSpPr>
          <p:nvPr>
            <p:ph idx="1"/>
          </p:nvPr>
        </p:nvSpPr>
        <p:spPr>
          <a:xfrm>
            <a:off x="838200" y="764276"/>
            <a:ext cx="11353800" cy="6093724"/>
          </a:xfrm>
        </p:spPr>
        <p:txBody>
          <a:bodyPr>
            <a:normAutofit/>
          </a:bodyPr>
          <a:lstStyle/>
          <a:p>
            <a:pPr marL="0" indent="0">
              <a:buNone/>
            </a:pPr>
            <a:r>
              <a:rPr lang="es-MX" sz="2200" dirty="0"/>
              <a:t>En una montaña del archipiélago de </a:t>
            </a:r>
            <a:r>
              <a:rPr lang="es-MX" sz="2200" dirty="0" err="1"/>
              <a:t>Sbvalbard</a:t>
            </a:r>
            <a:r>
              <a:rPr lang="es-MX" sz="2200" dirty="0"/>
              <a:t>, en Noruega, se encuentra una construcción que preservará una de las mayores fuentes de vida en la tierra; el </a:t>
            </a:r>
            <a:r>
              <a:rPr lang="es-MX" sz="2200" b="1" u="sng" dirty="0">
                <a:hlinkClick r:id="rId2"/>
              </a:rPr>
              <a:t>Banco </a:t>
            </a:r>
            <a:r>
              <a:rPr lang="es-MX" sz="2200" b="1" u="sng" dirty="0" err="1">
                <a:hlinkClick r:id="rId2"/>
              </a:rPr>
              <a:t>Munidal</a:t>
            </a:r>
            <a:r>
              <a:rPr lang="es-MX" sz="2200" b="1" u="sng" dirty="0">
                <a:hlinkClick r:id="rId2"/>
              </a:rPr>
              <a:t> de Semillas </a:t>
            </a:r>
            <a:r>
              <a:rPr lang="es-MX" sz="2200" b="1" u="sng" dirty="0" err="1">
                <a:hlinkClick r:id="rId2"/>
              </a:rPr>
              <a:t>Svalbard</a:t>
            </a:r>
            <a:r>
              <a:rPr lang="es-MX" sz="2200" dirty="0"/>
              <a:t>; una bóveda subterránea diseñada para almacenar semillas de todo tipo de plantas de cultivo alrededor del mundo. También conocida como «La cámara del juicio final», aguarda alrededor de 825,000 diferentes tipos de semilla.</a:t>
            </a:r>
          </a:p>
          <a:p>
            <a:pPr marL="0" indent="0">
              <a:buNone/>
            </a:pPr>
            <a:r>
              <a:rPr lang="es-MX" sz="2000" dirty="0"/>
              <a:t>En caso de una catástrofe global, este almacén podría ser la única forma de salvar a la humanidad. «Todas las semillas que se pueden encontrar en este depósito son especies sobrevivientes, son las que nuestros ancestros consideraron que valía la pena preservar.» Declaró el agricultor </a:t>
            </a:r>
            <a:r>
              <a:rPr lang="es-MX" sz="2000" dirty="0" err="1"/>
              <a:t>Cary</a:t>
            </a:r>
            <a:r>
              <a:rPr lang="es-MX" sz="2000" dirty="0"/>
              <a:t> </a:t>
            </a:r>
            <a:r>
              <a:rPr lang="es-MX" sz="2000" dirty="0" err="1"/>
              <a:t>Fowler</a:t>
            </a:r>
            <a:r>
              <a:rPr lang="es-MX" sz="2000" dirty="0"/>
              <a:t>, quien diseñó la bóveda</a:t>
            </a:r>
            <a:r>
              <a:rPr lang="es-MX" dirty="0"/>
              <a:t>.</a:t>
            </a:r>
          </a:p>
          <a:p>
            <a:pPr marL="0" indent="0">
              <a:buNone/>
            </a:pPr>
            <a:r>
              <a:rPr lang="es-MX" sz="2000" dirty="0"/>
              <a:t>El almacén de semillas más grande del planeta, construido en 2008, se encuentra a 120 metros de profundidad. Es resistente a la actividad volcánica, los terremotos, la radiación y las inundaciones, en caso de que incremente el nivel del mar. Si llegara a fallar la electricidad, el gélido frío del hielo perenne servirá de refrigeración natural, conservando las semillas durante siglos.</a:t>
            </a:r>
          </a:p>
          <a:p>
            <a:endParaRPr lang="es-GT" dirty="0"/>
          </a:p>
        </p:txBody>
      </p:sp>
      <p:pic>
        <p:nvPicPr>
          <p:cNvPr id="4" name="Imagen 3"/>
          <p:cNvPicPr>
            <a:picLocks noChangeAspect="1"/>
          </p:cNvPicPr>
          <p:nvPr/>
        </p:nvPicPr>
        <p:blipFill>
          <a:blip r:embed="rId3"/>
          <a:stretch>
            <a:fillRect/>
          </a:stretch>
        </p:blipFill>
        <p:spPr>
          <a:xfrm>
            <a:off x="9280477" y="5225887"/>
            <a:ext cx="2506781" cy="1632113"/>
          </a:xfrm>
          <a:prstGeom prst="rect">
            <a:avLst/>
          </a:prstGeom>
        </p:spPr>
      </p:pic>
      <p:pic>
        <p:nvPicPr>
          <p:cNvPr id="5" name="Imagen 4"/>
          <p:cNvPicPr>
            <a:picLocks noChangeAspect="1"/>
          </p:cNvPicPr>
          <p:nvPr/>
        </p:nvPicPr>
        <p:blipFill>
          <a:blip r:embed="rId4"/>
          <a:stretch>
            <a:fillRect/>
          </a:stretch>
        </p:blipFill>
        <p:spPr>
          <a:xfrm>
            <a:off x="5398969" y="5225887"/>
            <a:ext cx="3448050" cy="1587155"/>
          </a:xfrm>
          <a:prstGeom prst="rect">
            <a:avLst/>
          </a:prstGeom>
        </p:spPr>
      </p:pic>
      <p:pic>
        <p:nvPicPr>
          <p:cNvPr id="7" name="Imagen 6"/>
          <p:cNvPicPr>
            <a:picLocks noChangeAspect="1"/>
          </p:cNvPicPr>
          <p:nvPr/>
        </p:nvPicPr>
        <p:blipFill>
          <a:blip r:embed="rId5"/>
          <a:stretch>
            <a:fillRect/>
          </a:stretch>
        </p:blipFill>
        <p:spPr>
          <a:xfrm>
            <a:off x="2591832" y="4965192"/>
            <a:ext cx="2466975" cy="1847850"/>
          </a:xfrm>
          <a:prstGeom prst="rect">
            <a:avLst/>
          </a:prstGeom>
        </p:spPr>
      </p:pic>
      <p:pic>
        <p:nvPicPr>
          <p:cNvPr id="8" name="Imagen 7"/>
          <p:cNvPicPr>
            <a:picLocks noChangeAspect="1"/>
          </p:cNvPicPr>
          <p:nvPr/>
        </p:nvPicPr>
        <p:blipFill>
          <a:blip r:embed="rId6"/>
          <a:stretch>
            <a:fillRect/>
          </a:stretch>
        </p:blipFill>
        <p:spPr>
          <a:xfrm>
            <a:off x="594604" y="4936691"/>
            <a:ext cx="1657066" cy="1657066"/>
          </a:xfrm>
          <a:prstGeom prst="rect">
            <a:avLst/>
          </a:prstGeom>
        </p:spPr>
      </p:pic>
    </p:spTree>
    <p:extLst>
      <p:ext uri="{BB962C8B-B14F-4D97-AF65-F5344CB8AC3E}">
        <p14:creationId xmlns:p14="http://schemas.microsoft.com/office/powerpoint/2010/main" val="950807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2831" y="127792"/>
            <a:ext cx="8529851" cy="6381593"/>
          </a:xfrm>
          <a:prstGeom prst="rect">
            <a:avLst/>
          </a:prstGeom>
        </p:spPr>
      </p:pic>
      <p:pic>
        <p:nvPicPr>
          <p:cNvPr id="3" name="Imagen 2"/>
          <p:cNvPicPr>
            <a:picLocks noChangeAspect="1"/>
          </p:cNvPicPr>
          <p:nvPr/>
        </p:nvPicPr>
        <p:blipFill>
          <a:blip r:embed="rId3"/>
          <a:stretch>
            <a:fillRect/>
          </a:stretch>
        </p:blipFill>
        <p:spPr>
          <a:xfrm>
            <a:off x="5689241" y="2558103"/>
            <a:ext cx="5061428" cy="3242196"/>
          </a:xfrm>
          <a:prstGeom prst="rect">
            <a:avLst/>
          </a:prstGeom>
        </p:spPr>
      </p:pic>
    </p:spTree>
    <p:extLst>
      <p:ext uri="{BB962C8B-B14F-4D97-AF65-F5344CB8AC3E}">
        <p14:creationId xmlns:p14="http://schemas.microsoft.com/office/powerpoint/2010/main" val="3119316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a:t>
            </a:r>
            <a:r>
              <a:rPr lang="es-GT" dirty="0"/>
              <a:t>C</a:t>
            </a:r>
            <a:r>
              <a:rPr lang="es-GT" dirty="0" smtClean="0"/>
              <a:t>ONSERVACIÓN</a:t>
            </a:r>
            <a:endParaRPr lang="es-GT" dirty="0"/>
          </a:p>
        </p:txBody>
      </p:sp>
      <p:sp>
        <p:nvSpPr>
          <p:cNvPr id="3" name="Marcador de contenido 2"/>
          <p:cNvSpPr>
            <a:spLocks noGrp="1"/>
          </p:cNvSpPr>
          <p:nvPr>
            <p:ph idx="1"/>
          </p:nvPr>
        </p:nvSpPr>
        <p:spPr/>
        <p:txBody>
          <a:bodyPr/>
          <a:lstStyle/>
          <a:p>
            <a:r>
              <a:rPr lang="es-GT" dirty="0" smtClean="0"/>
              <a:t>Jardines botánicos</a:t>
            </a:r>
          </a:p>
          <a:p>
            <a:endParaRPr lang="es-GT" dirty="0" smtClean="0"/>
          </a:p>
          <a:p>
            <a:endParaRPr lang="es-GT" dirty="0"/>
          </a:p>
          <a:p>
            <a:r>
              <a:rPr lang="es-GT" dirty="0" err="1" smtClean="0"/>
              <a:t>Arboreta</a:t>
            </a:r>
            <a:endParaRPr lang="es-GT" dirty="0" smtClean="0"/>
          </a:p>
          <a:p>
            <a:endParaRPr lang="es-GT" dirty="0"/>
          </a:p>
          <a:p>
            <a:endParaRPr lang="es-GT" dirty="0" smtClean="0"/>
          </a:p>
          <a:p>
            <a:endParaRPr lang="es-GT" dirty="0"/>
          </a:p>
        </p:txBody>
      </p:sp>
      <p:pic>
        <p:nvPicPr>
          <p:cNvPr id="4" name="Imagen 3"/>
          <p:cNvPicPr>
            <a:picLocks noChangeAspect="1"/>
          </p:cNvPicPr>
          <p:nvPr/>
        </p:nvPicPr>
        <p:blipFill>
          <a:blip r:embed="rId2"/>
          <a:stretch>
            <a:fillRect/>
          </a:stretch>
        </p:blipFill>
        <p:spPr>
          <a:xfrm>
            <a:off x="4780199" y="1825625"/>
            <a:ext cx="3095625" cy="1476375"/>
          </a:xfrm>
          <a:prstGeom prst="rect">
            <a:avLst/>
          </a:prstGeom>
        </p:spPr>
      </p:pic>
      <p:pic>
        <p:nvPicPr>
          <p:cNvPr id="5" name="Imagen 4"/>
          <p:cNvPicPr>
            <a:picLocks noChangeAspect="1"/>
          </p:cNvPicPr>
          <p:nvPr/>
        </p:nvPicPr>
        <p:blipFill>
          <a:blip r:embed="rId3"/>
          <a:stretch>
            <a:fillRect/>
          </a:stretch>
        </p:blipFill>
        <p:spPr>
          <a:xfrm>
            <a:off x="9172575" y="2740569"/>
            <a:ext cx="2181225" cy="2105025"/>
          </a:xfrm>
          <a:prstGeom prst="rect">
            <a:avLst/>
          </a:prstGeom>
        </p:spPr>
      </p:pic>
      <p:pic>
        <p:nvPicPr>
          <p:cNvPr id="6" name="Imagen 5"/>
          <p:cNvPicPr>
            <a:picLocks noChangeAspect="1"/>
          </p:cNvPicPr>
          <p:nvPr/>
        </p:nvPicPr>
        <p:blipFill>
          <a:blip r:embed="rId4"/>
          <a:stretch>
            <a:fillRect/>
          </a:stretch>
        </p:blipFill>
        <p:spPr>
          <a:xfrm>
            <a:off x="5268391" y="3793082"/>
            <a:ext cx="2828925" cy="1619250"/>
          </a:xfrm>
          <a:prstGeom prst="rect">
            <a:avLst/>
          </a:prstGeom>
        </p:spPr>
      </p:pic>
    </p:spTree>
    <p:extLst>
      <p:ext uri="{BB962C8B-B14F-4D97-AF65-F5344CB8AC3E}">
        <p14:creationId xmlns:p14="http://schemas.microsoft.com/office/powerpoint/2010/main" val="99649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Ejemplo de Variedades tradicionales</a:t>
            </a:r>
            <a:endParaRPr lang="es-GT" dirty="0"/>
          </a:p>
        </p:txBody>
      </p:sp>
      <p:pic>
        <p:nvPicPr>
          <p:cNvPr id="4" name="Marcador de contenido 3"/>
          <p:cNvPicPr>
            <a:picLocks noGrp="1" noChangeAspect="1"/>
          </p:cNvPicPr>
          <p:nvPr>
            <p:ph idx="1"/>
          </p:nvPr>
        </p:nvPicPr>
        <p:blipFill rotWithShape="1">
          <a:blip r:embed="rId2"/>
          <a:srcRect l="20963" t="24851" r="46767" b="7716"/>
          <a:stretch/>
        </p:blipFill>
        <p:spPr>
          <a:xfrm>
            <a:off x="838200" y="2538484"/>
            <a:ext cx="2880882" cy="3384644"/>
          </a:xfrm>
          <a:prstGeom prst="rect">
            <a:avLst/>
          </a:prstGeom>
        </p:spPr>
      </p:pic>
      <p:graphicFrame>
        <p:nvGraphicFramePr>
          <p:cNvPr id="5" name="Tabla 4"/>
          <p:cNvGraphicFramePr>
            <a:graphicFrameLocks noGrp="1"/>
          </p:cNvGraphicFramePr>
          <p:nvPr>
            <p:extLst/>
          </p:nvPr>
        </p:nvGraphicFramePr>
        <p:xfrm>
          <a:off x="3848735" y="1528555"/>
          <a:ext cx="6291552" cy="4899546"/>
        </p:xfrm>
        <a:graphic>
          <a:graphicData uri="http://schemas.openxmlformats.org/drawingml/2006/table">
            <a:tbl>
              <a:tblPr firstRow="1" firstCol="1" bandRow="1">
                <a:tableStyleId>{5C22544A-7EE6-4342-B048-85BDC9FD1C3A}</a:tableStyleId>
              </a:tblPr>
              <a:tblGrid>
                <a:gridCol w="3145776">
                  <a:extLst>
                    <a:ext uri="{9D8B030D-6E8A-4147-A177-3AD203B41FA5}">
                      <a16:colId xmlns:a16="http://schemas.microsoft.com/office/drawing/2014/main" val="630984005"/>
                    </a:ext>
                  </a:extLst>
                </a:gridCol>
                <a:gridCol w="3145776">
                  <a:extLst>
                    <a:ext uri="{9D8B030D-6E8A-4147-A177-3AD203B41FA5}">
                      <a16:colId xmlns:a16="http://schemas.microsoft.com/office/drawing/2014/main" val="3779564663"/>
                    </a:ext>
                  </a:extLst>
                </a:gridCol>
              </a:tblGrid>
              <a:tr h="365093">
                <a:tc>
                  <a:txBody>
                    <a:bodyPr/>
                    <a:lstStyle/>
                    <a:p>
                      <a:pPr algn="l">
                        <a:lnSpc>
                          <a:spcPct val="105000"/>
                        </a:lnSpc>
                        <a:spcAft>
                          <a:spcPts val="0"/>
                        </a:spcAft>
                      </a:pPr>
                      <a:r>
                        <a:rPr lang="es-GT" sz="900" dirty="0">
                          <a:effectLst/>
                        </a:rPr>
                        <a:t> COPANECO</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a:effectLst/>
                        </a:rPr>
                        <a:t>SAN FRANCISCO</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2027717"/>
                  </a:ext>
                </a:extLst>
              </a:tr>
              <a:tr h="365093">
                <a:tc>
                  <a:txBody>
                    <a:bodyPr/>
                    <a:lstStyle/>
                    <a:p>
                      <a:pPr algn="l">
                        <a:lnSpc>
                          <a:spcPct val="105000"/>
                        </a:lnSpc>
                        <a:spcAft>
                          <a:spcPts val="0"/>
                        </a:spcAft>
                      </a:pPr>
                      <a:r>
                        <a:rPr lang="es-GT" sz="900" dirty="0">
                          <a:effectLst/>
                        </a:rPr>
                        <a:t> ROSITA</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a:effectLst/>
                        </a:rPr>
                        <a:t> FRIJOL HOMBRE</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4059573"/>
                  </a:ext>
                </a:extLst>
              </a:tr>
              <a:tr h="365093">
                <a:tc>
                  <a:txBody>
                    <a:bodyPr/>
                    <a:lstStyle/>
                    <a:p>
                      <a:pPr algn="l">
                        <a:lnSpc>
                          <a:spcPct val="105000"/>
                        </a:lnSpc>
                        <a:spcAft>
                          <a:spcPts val="0"/>
                        </a:spcAft>
                      </a:pPr>
                      <a:r>
                        <a:rPr lang="es-GT" sz="900" dirty="0">
                          <a:effectLst/>
                        </a:rPr>
                        <a:t> MEDIA GUIA</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a:effectLst/>
                        </a:rPr>
                        <a:t>PATON DE SOPE</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6050222"/>
                  </a:ext>
                </a:extLst>
              </a:tr>
              <a:tr h="365093">
                <a:tc>
                  <a:txBody>
                    <a:bodyPr/>
                    <a:lstStyle/>
                    <a:p>
                      <a:pPr algn="l">
                        <a:lnSpc>
                          <a:spcPct val="105000"/>
                        </a:lnSpc>
                        <a:spcAft>
                          <a:spcPts val="0"/>
                        </a:spcAft>
                      </a:pPr>
                      <a:r>
                        <a:rPr lang="es-GT" sz="900" dirty="0">
                          <a:effectLst/>
                        </a:rPr>
                        <a:t>RABIA DEL GATO</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 VAINA ROSADA</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8651133"/>
                  </a:ext>
                </a:extLst>
              </a:tr>
              <a:tr h="365093">
                <a:tc>
                  <a:txBody>
                    <a:bodyPr/>
                    <a:lstStyle/>
                    <a:p>
                      <a:pPr algn="l">
                        <a:lnSpc>
                          <a:spcPct val="105000"/>
                        </a:lnSpc>
                        <a:spcAft>
                          <a:spcPts val="0"/>
                        </a:spcAft>
                      </a:pPr>
                      <a:r>
                        <a:rPr lang="es-GT" sz="900">
                          <a:effectLst/>
                        </a:rPr>
                        <a:t> ARBOLITO</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 RIENDA</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095650"/>
                  </a:ext>
                </a:extLst>
              </a:tr>
              <a:tr h="365093">
                <a:tc>
                  <a:txBody>
                    <a:bodyPr/>
                    <a:lstStyle/>
                    <a:p>
                      <a:pPr algn="l">
                        <a:lnSpc>
                          <a:spcPct val="105000"/>
                        </a:lnSpc>
                        <a:spcAft>
                          <a:spcPts val="0"/>
                        </a:spcAft>
                      </a:pPr>
                      <a:r>
                        <a:rPr lang="es-GT" sz="900">
                          <a:effectLst/>
                        </a:rPr>
                        <a:t> TURRIALBA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VERDE AMARILLO</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9483636"/>
                  </a:ext>
                </a:extLst>
              </a:tr>
              <a:tr h="365093">
                <a:tc>
                  <a:txBody>
                    <a:bodyPr/>
                    <a:lstStyle/>
                    <a:p>
                      <a:pPr algn="l">
                        <a:lnSpc>
                          <a:spcPct val="105000"/>
                        </a:lnSpc>
                        <a:spcAft>
                          <a:spcPts val="0"/>
                        </a:spcAft>
                      </a:pPr>
                      <a:r>
                        <a:rPr lang="es-GT" sz="900">
                          <a:effectLst/>
                        </a:rPr>
                        <a:t> SURIN SEDA NEGRA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CORDELIN</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8530583"/>
                  </a:ext>
                </a:extLst>
              </a:tr>
              <a:tr h="365093">
                <a:tc>
                  <a:txBody>
                    <a:bodyPr/>
                    <a:lstStyle/>
                    <a:p>
                      <a:pPr algn="l">
                        <a:lnSpc>
                          <a:spcPct val="105000"/>
                        </a:lnSpc>
                        <a:spcAft>
                          <a:spcPts val="0"/>
                        </a:spcAft>
                      </a:pPr>
                      <a:r>
                        <a:rPr lang="es-GT" sz="900">
                          <a:effectLst/>
                        </a:rPr>
                        <a:t> AMERICANO</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 CHAPIN</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9764447"/>
                  </a:ext>
                </a:extLst>
              </a:tr>
              <a:tr h="365093">
                <a:tc>
                  <a:txBody>
                    <a:bodyPr/>
                    <a:lstStyle/>
                    <a:p>
                      <a:pPr algn="l">
                        <a:lnSpc>
                          <a:spcPct val="105000"/>
                        </a:lnSpc>
                        <a:spcAft>
                          <a:spcPts val="0"/>
                        </a:spcAft>
                      </a:pPr>
                      <a:r>
                        <a:rPr lang="es-GT" sz="900">
                          <a:effectLst/>
                        </a:rPr>
                        <a:t> VAINA BLANCA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PATUDO</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4716524"/>
                  </a:ext>
                </a:extLst>
              </a:tr>
              <a:tr h="365093">
                <a:tc>
                  <a:txBody>
                    <a:bodyPr/>
                    <a:lstStyle/>
                    <a:p>
                      <a:pPr algn="l">
                        <a:lnSpc>
                          <a:spcPct val="105000"/>
                        </a:lnSpc>
                        <a:spcAft>
                          <a:spcPts val="0"/>
                        </a:spcAft>
                      </a:pPr>
                      <a:r>
                        <a:rPr lang="es-GT" sz="900">
                          <a:effectLst/>
                        </a:rPr>
                        <a:t>VAINA MORADA PATA DE SOPE</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 TALETE</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3979411"/>
                  </a:ext>
                </a:extLst>
              </a:tr>
              <a:tr h="365093">
                <a:tc>
                  <a:txBody>
                    <a:bodyPr/>
                    <a:lstStyle/>
                    <a:p>
                      <a:pPr algn="l">
                        <a:lnSpc>
                          <a:spcPct val="105000"/>
                        </a:lnSpc>
                        <a:spcAft>
                          <a:spcPts val="0"/>
                        </a:spcAft>
                      </a:pPr>
                      <a:r>
                        <a:rPr lang="es-GT" sz="900">
                          <a:effectLst/>
                        </a:rPr>
                        <a:t>SAN JACINTO</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5000"/>
                        </a:lnSpc>
                        <a:spcAft>
                          <a:spcPts val="0"/>
                        </a:spcAft>
                      </a:pPr>
                      <a:r>
                        <a:rPr lang="es-GT" sz="900" dirty="0">
                          <a:effectLst/>
                        </a:rPr>
                        <a:t>JAMAPA</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1048630"/>
                  </a:ext>
                </a:extLst>
              </a:tr>
              <a:tr h="365093">
                <a:tc>
                  <a:txBody>
                    <a:bodyPr/>
                    <a:lstStyle/>
                    <a:p>
                      <a:pPr algn="l">
                        <a:lnSpc>
                          <a:spcPct val="105000"/>
                        </a:lnSpc>
                        <a:spcAft>
                          <a:spcPts val="0"/>
                        </a:spcAft>
                      </a:pPr>
                      <a:r>
                        <a:rPr lang="es-GT" sz="900">
                          <a:effectLst/>
                        </a:rPr>
                        <a:t>PECHO AMARILLO</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800"/>
                        </a:spcAft>
                      </a:pPr>
                      <a:r>
                        <a:rPr lang="es-GT" sz="900" dirty="0">
                          <a:effectLst/>
                        </a:rPr>
                        <a:t>CHIVOLO</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17518593"/>
                  </a:ext>
                </a:extLst>
              </a:tr>
              <a:tr h="518430">
                <a:tc>
                  <a:txBody>
                    <a:bodyPr/>
                    <a:lstStyle/>
                    <a:p>
                      <a:pPr algn="l">
                        <a:lnSpc>
                          <a:spcPct val="105000"/>
                        </a:lnSpc>
                        <a:spcAft>
                          <a:spcPts val="0"/>
                        </a:spcAft>
                      </a:pPr>
                      <a:r>
                        <a:rPr lang="es-GT" sz="900">
                          <a:effectLst/>
                        </a:rPr>
                        <a:t>VAINA MORADA</a:t>
                      </a:r>
                      <a:endParaRPr lang="es-G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5000"/>
                        </a:lnSpc>
                        <a:spcAft>
                          <a:spcPts val="800"/>
                        </a:spcAft>
                      </a:pPr>
                      <a:r>
                        <a:rPr lang="es-GT" sz="1100" dirty="0">
                          <a:effectLst/>
                        </a:rPr>
                        <a:t> </a:t>
                      </a:r>
                      <a:endParaRPr lang="es-G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7232914"/>
                  </a:ext>
                </a:extLst>
              </a:tr>
            </a:tbl>
          </a:graphicData>
        </a:graphic>
      </p:graphicFrame>
    </p:spTree>
    <p:extLst>
      <p:ext uri="{BB962C8B-B14F-4D97-AF65-F5344CB8AC3E}">
        <p14:creationId xmlns:p14="http://schemas.microsoft.com/office/powerpoint/2010/main" val="2758121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Conservación </a:t>
            </a:r>
            <a:r>
              <a:rPr lang="es-GT" i="1" dirty="0" smtClean="0"/>
              <a:t>in vitro</a:t>
            </a:r>
            <a:endParaRPr lang="es-GT" i="1" dirty="0"/>
          </a:p>
        </p:txBody>
      </p:sp>
      <p:pic>
        <p:nvPicPr>
          <p:cNvPr id="4" name="Marcador de contenido 3"/>
          <p:cNvPicPr>
            <a:picLocks noGrp="1" noChangeAspect="1"/>
          </p:cNvPicPr>
          <p:nvPr>
            <p:ph idx="1"/>
          </p:nvPr>
        </p:nvPicPr>
        <p:blipFill>
          <a:blip r:embed="rId2"/>
          <a:stretch>
            <a:fillRect/>
          </a:stretch>
        </p:blipFill>
        <p:spPr>
          <a:xfrm>
            <a:off x="2482177" y="1825625"/>
            <a:ext cx="4448429" cy="2678136"/>
          </a:xfrm>
          <a:prstGeom prst="rect">
            <a:avLst/>
          </a:prstGeom>
        </p:spPr>
      </p:pic>
      <p:pic>
        <p:nvPicPr>
          <p:cNvPr id="5" name="Imagen 4"/>
          <p:cNvPicPr>
            <a:picLocks noChangeAspect="1"/>
          </p:cNvPicPr>
          <p:nvPr/>
        </p:nvPicPr>
        <p:blipFill>
          <a:blip r:embed="rId3"/>
          <a:stretch>
            <a:fillRect/>
          </a:stretch>
        </p:blipFill>
        <p:spPr>
          <a:xfrm>
            <a:off x="7747876" y="1825625"/>
            <a:ext cx="3605924" cy="2678136"/>
          </a:xfrm>
          <a:prstGeom prst="rect">
            <a:avLst/>
          </a:prstGeom>
        </p:spPr>
      </p:pic>
    </p:spTree>
    <p:extLst>
      <p:ext uri="{BB962C8B-B14F-4D97-AF65-F5344CB8AC3E}">
        <p14:creationId xmlns:p14="http://schemas.microsoft.com/office/powerpoint/2010/main" val="301238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Colecciones de campo o jardines </a:t>
            </a:r>
            <a:r>
              <a:rPr lang="es-GT" dirty="0" err="1" smtClean="0"/>
              <a:t>clonales</a:t>
            </a:r>
            <a:r>
              <a:rPr lang="es-GT" dirty="0" smtClean="0"/>
              <a:t/>
            </a:r>
            <a:br>
              <a:rPr lang="es-GT" dirty="0" smtClean="0"/>
            </a:br>
            <a:endParaRPr lang="es-GT" dirty="0"/>
          </a:p>
        </p:txBody>
      </p:sp>
      <p:sp>
        <p:nvSpPr>
          <p:cNvPr id="3" name="Marcador de contenido 2"/>
          <p:cNvSpPr>
            <a:spLocks noGrp="1"/>
          </p:cNvSpPr>
          <p:nvPr>
            <p:ph idx="1"/>
          </p:nvPr>
        </p:nvSpPr>
        <p:spPr>
          <a:xfrm>
            <a:off x="838200" y="1501254"/>
            <a:ext cx="10515600" cy="4675709"/>
          </a:xfrm>
        </p:spPr>
        <p:txBody>
          <a:bodyPr/>
          <a:lstStyle/>
          <a:p>
            <a:pPr marL="0" indent="0">
              <a:buNone/>
            </a:pPr>
            <a:r>
              <a:rPr lang="es-GT" dirty="0" smtClean="0"/>
              <a:t> </a:t>
            </a:r>
            <a:endParaRPr lang="es-GT" dirty="0"/>
          </a:p>
        </p:txBody>
      </p:sp>
      <p:pic>
        <p:nvPicPr>
          <p:cNvPr id="4" name="Imagen 3"/>
          <p:cNvPicPr>
            <a:picLocks noChangeAspect="1"/>
          </p:cNvPicPr>
          <p:nvPr/>
        </p:nvPicPr>
        <p:blipFill>
          <a:blip r:embed="rId2"/>
          <a:stretch>
            <a:fillRect/>
          </a:stretch>
        </p:blipFill>
        <p:spPr>
          <a:xfrm>
            <a:off x="996286" y="1501254"/>
            <a:ext cx="1974234" cy="1482123"/>
          </a:xfrm>
          <a:prstGeom prst="rect">
            <a:avLst/>
          </a:prstGeom>
        </p:spPr>
      </p:pic>
      <p:pic>
        <p:nvPicPr>
          <p:cNvPr id="5" name="Imagen 4"/>
          <p:cNvPicPr>
            <a:picLocks noChangeAspect="1"/>
          </p:cNvPicPr>
          <p:nvPr/>
        </p:nvPicPr>
        <p:blipFill>
          <a:blip r:embed="rId3"/>
          <a:stretch>
            <a:fillRect/>
          </a:stretch>
        </p:blipFill>
        <p:spPr>
          <a:xfrm>
            <a:off x="3248025" y="1437452"/>
            <a:ext cx="2847975" cy="1609725"/>
          </a:xfrm>
          <a:prstGeom prst="rect">
            <a:avLst/>
          </a:prstGeom>
        </p:spPr>
      </p:pic>
      <p:pic>
        <p:nvPicPr>
          <p:cNvPr id="6" name="Imagen 5"/>
          <p:cNvPicPr>
            <a:picLocks noChangeAspect="1"/>
          </p:cNvPicPr>
          <p:nvPr/>
        </p:nvPicPr>
        <p:blipFill>
          <a:blip r:embed="rId4"/>
          <a:stretch>
            <a:fillRect/>
          </a:stretch>
        </p:blipFill>
        <p:spPr>
          <a:xfrm>
            <a:off x="6373505" y="1497395"/>
            <a:ext cx="2619375" cy="1743075"/>
          </a:xfrm>
          <a:prstGeom prst="rect">
            <a:avLst/>
          </a:prstGeom>
        </p:spPr>
      </p:pic>
      <p:pic>
        <p:nvPicPr>
          <p:cNvPr id="7" name="Imagen 6"/>
          <p:cNvPicPr>
            <a:picLocks noChangeAspect="1"/>
          </p:cNvPicPr>
          <p:nvPr/>
        </p:nvPicPr>
        <p:blipFill>
          <a:blip r:embed="rId5"/>
          <a:stretch>
            <a:fillRect/>
          </a:stretch>
        </p:blipFill>
        <p:spPr>
          <a:xfrm>
            <a:off x="9270385" y="1392620"/>
            <a:ext cx="2466975" cy="1847850"/>
          </a:xfrm>
          <a:prstGeom prst="rect">
            <a:avLst/>
          </a:prstGeom>
        </p:spPr>
      </p:pic>
      <p:pic>
        <p:nvPicPr>
          <p:cNvPr id="9" name="Imagen 8"/>
          <p:cNvPicPr>
            <a:picLocks noChangeAspect="1"/>
          </p:cNvPicPr>
          <p:nvPr/>
        </p:nvPicPr>
        <p:blipFill rotWithShape="1">
          <a:blip r:embed="rId6"/>
          <a:srcRect l="15840" t="45849" r="36014" b="10307"/>
          <a:stretch/>
        </p:blipFill>
        <p:spPr>
          <a:xfrm rot="10800000">
            <a:off x="1665027" y="3541594"/>
            <a:ext cx="6264322" cy="3207224"/>
          </a:xfrm>
          <a:prstGeom prst="rect">
            <a:avLst/>
          </a:prstGeom>
        </p:spPr>
      </p:pic>
    </p:spTree>
    <p:extLst>
      <p:ext uri="{BB962C8B-B14F-4D97-AF65-F5344CB8AC3E}">
        <p14:creationId xmlns:p14="http://schemas.microsoft.com/office/powerpoint/2010/main" val="160922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Colecciones de campo del proyecto de Recolección FAUSAC-ICTA. 1986</a:t>
            </a:r>
            <a:endParaRPr lang="es-GT" dirty="0"/>
          </a:p>
        </p:txBody>
      </p:sp>
      <p:pic>
        <p:nvPicPr>
          <p:cNvPr id="4" name="Marcador de contenido 3"/>
          <p:cNvPicPr>
            <a:picLocks noGrp="1" noChangeAspect="1"/>
          </p:cNvPicPr>
          <p:nvPr>
            <p:ph idx="1"/>
          </p:nvPr>
        </p:nvPicPr>
        <p:blipFill>
          <a:blip r:embed="rId2"/>
          <a:stretch>
            <a:fillRect/>
          </a:stretch>
        </p:blipFill>
        <p:spPr>
          <a:xfrm>
            <a:off x="1699872" y="2397907"/>
            <a:ext cx="8116544" cy="4153018"/>
          </a:xfrm>
          <a:prstGeom prst="rect">
            <a:avLst/>
          </a:prstGeom>
        </p:spPr>
      </p:pic>
    </p:spTree>
    <p:extLst>
      <p:ext uri="{BB962C8B-B14F-4D97-AF65-F5344CB8AC3E}">
        <p14:creationId xmlns:p14="http://schemas.microsoft.com/office/powerpoint/2010/main" val="2266727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DOCUMENTACIÓN DE GERMOPLASMA  </a:t>
            </a:r>
            <a:r>
              <a:rPr lang="es-GT" dirty="0"/>
              <a:t> </a:t>
            </a:r>
            <a:r>
              <a:rPr lang="es-GT" dirty="0" smtClean="0"/>
              <a:t>Y SU INTERCAMBIO </a:t>
            </a:r>
            <a:endParaRPr lang="es-GT" dirty="0"/>
          </a:p>
        </p:txBody>
      </p:sp>
      <p:sp>
        <p:nvSpPr>
          <p:cNvPr id="3" name="Marcador de contenido 2"/>
          <p:cNvSpPr>
            <a:spLocks noGrp="1"/>
          </p:cNvSpPr>
          <p:nvPr>
            <p:ph idx="1"/>
          </p:nvPr>
        </p:nvSpPr>
        <p:spPr/>
        <p:txBody>
          <a:bodyPr/>
          <a:lstStyle/>
          <a:p>
            <a:r>
              <a:rPr lang="es-GT" dirty="0" smtClean="0"/>
              <a:t>Uso de programas software para almacenar la información</a:t>
            </a:r>
            <a:endParaRPr lang="es-GT" dirty="0"/>
          </a:p>
        </p:txBody>
      </p:sp>
      <p:pic>
        <p:nvPicPr>
          <p:cNvPr id="4" name="Imagen 3"/>
          <p:cNvPicPr>
            <a:picLocks noChangeAspect="1"/>
          </p:cNvPicPr>
          <p:nvPr/>
        </p:nvPicPr>
        <p:blipFill>
          <a:blip r:embed="rId2"/>
          <a:stretch>
            <a:fillRect/>
          </a:stretch>
        </p:blipFill>
        <p:spPr>
          <a:xfrm>
            <a:off x="5376862" y="2790824"/>
            <a:ext cx="2545417" cy="2258847"/>
          </a:xfrm>
          <a:prstGeom prst="rect">
            <a:avLst/>
          </a:prstGeom>
        </p:spPr>
      </p:pic>
    </p:spTree>
    <p:extLst>
      <p:ext uri="{BB962C8B-B14F-4D97-AF65-F5344CB8AC3E}">
        <p14:creationId xmlns:p14="http://schemas.microsoft.com/office/powerpoint/2010/main" val="194670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2132669" y="975048"/>
            <a:ext cx="7919400" cy="4968552"/>
          </a:xfrm>
        </p:spPr>
        <p:txBody>
          <a:bodyPr>
            <a:noAutofit/>
          </a:bodyPr>
          <a:lstStyle/>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a:t>Materiales provenientes de programas de mejoramiento genético moderno, tales como híbridos y líneas. </a:t>
            </a:r>
          </a:p>
          <a:p>
            <a:pPr lvl="0" algn="just">
              <a:buClr>
                <a:srgbClr val="FF0000"/>
              </a:buClr>
              <a:buFont typeface="Wingdings" panose="05000000000000000000" pitchFamily="2" charset="2"/>
              <a:buChar char="q"/>
            </a:pPr>
            <a:endParaRPr lang="es-GT" sz="800" dirty="0"/>
          </a:p>
          <a:p>
            <a:pPr lvl="1" algn="just">
              <a:buClr>
                <a:srgbClr val="FF0000"/>
              </a:buClr>
              <a:buFont typeface="Wingdings" panose="05000000000000000000" pitchFamily="2" charset="2"/>
              <a:buChar char="v"/>
            </a:pPr>
            <a:r>
              <a:rPr lang="es-GT" sz="1800" dirty="0" err="1"/>
              <a:t>ICTA</a:t>
            </a:r>
            <a:r>
              <a:rPr lang="es-GT" sz="1800" dirty="0"/>
              <a:t> HB-83 en maíz</a:t>
            </a:r>
          </a:p>
          <a:p>
            <a:pPr lvl="1" algn="just">
              <a:buClr>
                <a:srgbClr val="FF0000"/>
              </a:buClr>
              <a:buFont typeface="Wingdings" panose="05000000000000000000" pitchFamily="2" charset="2"/>
              <a:buChar char="v"/>
            </a:pPr>
            <a:r>
              <a:rPr lang="es-GT" sz="1800" dirty="0"/>
              <a:t>ICTA Ligero en frijol </a:t>
            </a:r>
            <a:endParaRPr lang="es-GT" sz="1800" dirty="0" smtClean="0"/>
          </a:p>
          <a:p>
            <a:pPr lvl="1" algn="just">
              <a:buClr>
                <a:srgbClr val="FF0000"/>
              </a:buClr>
              <a:buFont typeface="Wingdings" panose="05000000000000000000" pitchFamily="2" charset="2"/>
              <a:buChar char="v"/>
            </a:pPr>
            <a:r>
              <a:rPr lang="es-GT" sz="1800" dirty="0" smtClean="0"/>
              <a:t>ICTA  </a:t>
            </a:r>
            <a:r>
              <a:rPr lang="es-GT" sz="1800" dirty="0" err="1" smtClean="0"/>
              <a:t>Hunapú</a:t>
            </a:r>
            <a:endParaRPr lang="es-GT" sz="1800" dirty="0" smtClean="0"/>
          </a:p>
          <a:p>
            <a:pPr lvl="1" algn="just">
              <a:buClr>
                <a:srgbClr val="FF0000"/>
              </a:buClr>
              <a:buFont typeface="Wingdings" panose="05000000000000000000" pitchFamily="2" charset="2"/>
              <a:buChar char="v"/>
            </a:pPr>
            <a:r>
              <a:rPr lang="es-GT" sz="1800" dirty="0" smtClean="0"/>
              <a:t>ICTA B-1</a:t>
            </a:r>
          </a:p>
          <a:p>
            <a:pPr lvl="1" algn="just">
              <a:buClr>
                <a:srgbClr val="FF0000"/>
              </a:buClr>
              <a:buFont typeface="Wingdings" panose="05000000000000000000" pitchFamily="2" charset="2"/>
              <a:buChar char="v"/>
            </a:pPr>
            <a:r>
              <a:rPr lang="es-GT" sz="1800" dirty="0" smtClean="0"/>
              <a:t>ICTA  B-7</a:t>
            </a:r>
          </a:p>
          <a:p>
            <a:pPr lvl="1" algn="just">
              <a:buClr>
                <a:srgbClr val="FF0000"/>
              </a:buClr>
              <a:buFont typeface="Wingdings" panose="05000000000000000000" pitchFamily="2" charset="2"/>
              <a:buChar char="v"/>
            </a:pPr>
            <a:r>
              <a:rPr lang="es-GT" sz="1800" dirty="0" smtClean="0"/>
              <a:t>ICTA  </a:t>
            </a:r>
            <a:r>
              <a:rPr lang="es-GT" sz="1800" dirty="0" err="1" smtClean="0"/>
              <a:t>Ostúa</a:t>
            </a:r>
            <a:endParaRPr lang="es-GT" sz="1800" dirty="0"/>
          </a:p>
          <a:p>
            <a:pPr lvl="1" algn="just">
              <a:buClr>
                <a:srgbClr val="FF0000"/>
              </a:buClr>
              <a:buFont typeface="Wingdings" panose="05000000000000000000" pitchFamily="2" charset="2"/>
              <a:buChar char="v"/>
            </a:pPr>
            <a:endParaRPr lang="es-GT" sz="1800" dirty="0"/>
          </a:p>
          <a:p>
            <a:pPr lvl="1" algn="just">
              <a:buClr>
                <a:srgbClr val="FF0000"/>
              </a:buClr>
              <a:buFont typeface="Wingdings" panose="05000000000000000000" pitchFamily="2" charset="2"/>
              <a:buChar char="v"/>
            </a:pPr>
            <a:endParaRPr lang="es-GT" sz="1800" dirty="0"/>
          </a:p>
          <a:p>
            <a:pPr lvl="0" algn="just">
              <a:buClr>
                <a:srgbClr val="FF0000"/>
              </a:buClr>
              <a:buFont typeface="Wingdings" panose="05000000000000000000" pitchFamily="2" charset="2"/>
              <a:buChar char="q"/>
            </a:pPr>
            <a:endParaRPr lang="es-GT" sz="2000" b="1" dirty="0"/>
          </a:p>
          <a:p>
            <a:pPr lvl="0" algn="just">
              <a:buClr>
                <a:srgbClr val="FF0000"/>
              </a:buClr>
              <a:buFont typeface="Wingdings" panose="05000000000000000000" pitchFamily="2" charset="2"/>
              <a:buChar char="q"/>
            </a:pPr>
            <a:endParaRPr lang="es-GT" sz="2000" b="1" dirty="0"/>
          </a:p>
          <a:p>
            <a:pPr marL="0" indent="0" algn="just">
              <a:buClr>
                <a:srgbClr val="FF0000"/>
              </a:buClr>
              <a:buNone/>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b. Variedades comerciales</a:t>
            </a:r>
          </a:p>
        </p:txBody>
      </p:sp>
      <p:cxnSp>
        <p:nvCxnSpPr>
          <p:cNvPr id="7" name="6 Conector recto"/>
          <p:cNvCxnSpPr/>
          <p:nvPr/>
        </p:nvCxnSpPr>
        <p:spPr>
          <a:xfrm>
            <a:off x="152400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75875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2132669" y="975048"/>
            <a:ext cx="7919400" cy="4968552"/>
          </a:xfrm>
        </p:spPr>
        <p:txBody>
          <a:bodyPr>
            <a:noAutofit/>
          </a:bodyPr>
          <a:lstStyle/>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a:t>Materiales que los fitomejoradores obtienen en el transcurso de la obtención de un híbrido o de una variedad. </a:t>
            </a:r>
            <a:r>
              <a:rPr lang="es-GT" sz="2000" dirty="0" smtClean="0"/>
              <a:t>Ejemplo</a:t>
            </a:r>
          </a:p>
          <a:p>
            <a:pPr marL="0" lvl="0" indent="0" algn="just">
              <a:buClr>
                <a:srgbClr val="FF0000"/>
              </a:buClr>
              <a:buNone/>
            </a:pPr>
            <a:r>
              <a:rPr lang="es-GT" sz="2000" dirty="0" smtClean="0"/>
              <a:t>Líneas puras</a:t>
            </a:r>
          </a:p>
          <a:p>
            <a:pPr marL="0" lvl="0" indent="0" algn="just">
              <a:buClr>
                <a:srgbClr val="FF0000"/>
              </a:buClr>
              <a:buNone/>
            </a:pPr>
            <a:r>
              <a:rPr lang="es-GT" sz="2000" dirty="0" smtClean="0"/>
              <a:t>Líneas </a:t>
            </a:r>
            <a:r>
              <a:rPr lang="es-GT" sz="2000" dirty="0" err="1" smtClean="0"/>
              <a:t>androestériles</a:t>
            </a:r>
            <a:endParaRPr lang="es-GT" sz="2000" dirty="0"/>
          </a:p>
          <a:p>
            <a:pPr marL="0" indent="0" algn="just">
              <a:buClr>
                <a:srgbClr val="FF0000"/>
              </a:buClr>
              <a:buNone/>
            </a:pPr>
            <a:endParaRPr lang="es-GT" sz="1800" dirty="0"/>
          </a:p>
          <a:p>
            <a:pPr lvl="1" algn="just">
              <a:buClr>
                <a:srgbClr val="FF0000"/>
              </a:buClr>
              <a:buFont typeface="Wingdings" panose="05000000000000000000" pitchFamily="2" charset="2"/>
              <a:buChar char="v"/>
            </a:pPr>
            <a:endParaRPr lang="es-GT" sz="1800" dirty="0"/>
          </a:p>
          <a:p>
            <a:pPr lvl="1" algn="just">
              <a:buClr>
                <a:srgbClr val="FF0000"/>
              </a:buClr>
              <a:buFont typeface="Wingdings" panose="05000000000000000000" pitchFamily="2" charset="2"/>
              <a:buChar char="v"/>
            </a:pPr>
            <a:endParaRPr lang="es-GT" sz="1800" dirty="0"/>
          </a:p>
          <a:p>
            <a:pPr lvl="0" algn="just">
              <a:buClr>
                <a:srgbClr val="FF0000"/>
              </a:buClr>
              <a:buFont typeface="Wingdings" panose="05000000000000000000" pitchFamily="2" charset="2"/>
              <a:buChar char="q"/>
            </a:pPr>
            <a:endParaRPr lang="es-GT" sz="2000" b="1" dirty="0"/>
          </a:p>
          <a:p>
            <a:pPr lvl="0" algn="just">
              <a:buClr>
                <a:srgbClr val="FF0000"/>
              </a:buClr>
              <a:buFont typeface="Wingdings" panose="05000000000000000000" pitchFamily="2" charset="2"/>
              <a:buChar char="q"/>
            </a:pPr>
            <a:endParaRPr lang="es-GT" sz="2000" b="1" dirty="0"/>
          </a:p>
          <a:p>
            <a:pPr marL="0" indent="0" algn="just">
              <a:buClr>
                <a:srgbClr val="FF0000"/>
              </a:buClr>
              <a:buNone/>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c. Materiales de mejora</a:t>
            </a:r>
          </a:p>
        </p:txBody>
      </p:sp>
      <p:cxnSp>
        <p:nvCxnSpPr>
          <p:cNvPr id="7" name="6 Conector recto"/>
          <p:cNvCxnSpPr/>
          <p:nvPr/>
        </p:nvCxnSpPr>
        <p:spPr>
          <a:xfrm>
            <a:off x="152400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678456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2132669" y="975048"/>
            <a:ext cx="7919400" cy="4968552"/>
          </a:xfrm>
        </p:spPr>
        <p:txBody>
          <a:bodyPr>
            <a:noAutofit/>
          </a:bodyPr>
          <a:lstStyle/>
          <a:p>
            <a:pPr lvl="0" algn="just">
              <a:buClr>
                <a:srgbClr val="FF0000"/>
              </a:buClr>
              <a:buFont typeface="Wingdings" panose="05000000000000000000" pitchFamily="2" charset="2"/>
              <a:buChar char="q"/>
            </a:pPr>
            <a:endParaRPr lang="es-GT" sz="800" dirty="0"/>
          </a:p>
          <a:p>
            <a:pPr marL="0" indent="0" algn="just">
              <a:buClr>
                <a:srgbClr val="FF0000"/>
              </a:buClr>
              <a:buNone/>
            </a:pPr>
            <a:endParaRPr lang="es-GT" sz="1800" dirty="0"/>
          </a:p>
          <a:p>
            <a:pPr lvl="1" algn="just">
              <a:buClr>
                <a:srgbClr val="FF0000"/>
              </a:buClr>
              <a:buFont typeface="Wingdings" panose="05000000000000000000" pitchFamily="2" charset="2"/>
              <a:buChar char="v"/>
            </a:pPr>
            <a:endParaRPr lang="es-GT" sz="1800" dirty="0"/>
          </a:p>
          <a:p>
            <a:pPr lvl="1" algn="just">
              <a:buClr>
                <a:srgbClr val="FF0000"/>
              </a:buClr>
              <a:buFont typeface="Wingdings" panose="05000000000000000000" pitchFamily="2" charset="2"/>
              <a:buChar char="v"/>
            </a:pPr>
            <a:endParaRPr lang="es-GT" sz="1800" dirty="0"/>
          </a:p>
          <a:p>
            <a:pPr lvl="0" algn="just">
              <a:buClr>
                <a:srgbClr val="FF0000"/>
              </a:buClr>
              <a:buFont typeface="Wingdings" panose="05000000000000000000" pitchFamily="2" charset="2"/>
              <a:buChar char="q"/>
            </a:pPr>
            <a:endParaRPr lang="es-GT" sz="2000" b="1" dirty="0"/>
          </a:p>
          <a:p>
            <a:pPr lvl="0" algn="just">
              <a:buClr>
                <a:srgbClr val="FF0000"/>
              </a:buClr>
              <a:buFont typeface="Wingdings" panose="05000000000000000000" pitchFamily="2" charset="2"/>
              <a:buChar char="q"/>
            </a:pPr>
            <a:endParaRPr lang="es-GT" sz="2000" b="1" dirty="0"/>
          </a:p>
          <a:p>
            <a:pPr marL="0" indent="0" algn="just">
              <a:buClr>
                <a:srgbClr val="FF0000"/>
              </a:buClr>
              <a:buNone/>
            </a:pPr>
            <a:endParaRPr lang="es-GT" sz="20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a:p>
          <a:p>
            <a:pPr marL="0" indent="0" algn="just">
              <a:buClr>
                <a:srgbClr val="FF0000"/>
              </a:buClr>
              <a:buNone/>
            </a:pPr>
            <a:endParaRPr lang="es-GT" sz="800" dirty="0"/>
          </a:p>
          <a:p>
            <a:pPr lvl="1" algn="just">
              <a:buClr>
                <a:srgbClr val="FF0000"/>
              </a:buClr>
              <a:buFont typeface="Wingdings" panose="05000000000000000000" pitchFamily="2" charset="2"/>
              <a:buChar char="v"/>
            </a:pPr>
            <a:endParaRPr lang="es-GT" sz="1400" dirty="0"/>
          </a:p>
          <a:p>
            <a:pPr lvl="0" algn="just">
              <a:buClr>
                <a:srgbClr val="0070C0"/>
              </a:buClr>
              <a:buFont typeface="Wingdings" panose="05000000000000000000" pitchFamily="2" charset="2"/>
              <a:buChar char="q"/>
            </a:pPr>
            <a:endParaRPr lang="es-GT" sz="1800"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a:p>
        </p:txBody>
      </p:sp>
      <p:sp>
        <p:nvSpPr>
          <p:cNvPr id="4" name="AutoShape 8" descr="Resultado de imagen para tomate podrid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1516742"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a:solidFill>
                  <a:srgbClr val="002060"/>
                </a:solidFill>
              </a:rPr>
              <a:t>d. Parientes silvestres de plantas cultivadas</a:t>
            </a:r>
          </a:p>
        </p:txBody>
      </p:sp>
      <p:cxnSp>
        <p:nvCxnSpPr>
          <p:cNvPr id="7" name="6 Conector recto"/>
          <p:cNvCxnSpPr/>
          <p:nvPr/>
        </p:nvCxnSpPr>
        <p:spPr>
          <a:xfrm>
            <a:off x="152400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268" y="1599500"/>
            <a:ext cx="2851891" cy="3719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7869318" y="1599500"/>
            <a:ext cx="2798681" cy="3582101"/>
          </a:xfrm>
          <a:prstGeom prst="rect">
            <a:avLst/>
          </a:prstGeom>
        </p:spPr>
      </p:pic>
      <p:pic>
        <p:nvPicPr>
          <p:cNvPr id="3" name="Imagen 2"/>
          <p:cNvPicPr>
            <a:picLocks noChangeAspect="1"/>
          </p:cNvPicPr>
          <p:nvPr/>
        </p:nvPicPr>
        <p:blipFill>
          <a:blip r:embed="rId4"/>
          <a:stretch>
            <a:fillRect/>
          </a:stretch>
        </p:blipFill>
        <p:spPr>
          <a:xfrm>
            <a:off x="5272088" y="3048001"/>
            <a:ext cx="1981301" cy="2133599"/>
          </a:xfrm>
          <a:prstGeom prst="rect">
            <a:avLst/>
          </a:prstGeom>
        </p:spPr>
      </p:pic>
    </p:spTree>
    <p:extLst>
      <p:ext uri="{BB962C8B-B14F-4D97-AF65-F5344CB8AC3E}">
        <p14:creationId xmlns:p14="http://schemas.microsoft.com/office/powerpoint/2010/main" val="16725725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315" t="13013" r="31189" b="10867"/>
          <a:stretch/>
        </p:blipFill>
        <p:spPr>
          <a:xfrm>
            <a:off x="3534769" y="723330"/>
            <a:ext cx="5581935" cy="6205530"/>
          </a:xfrm>
          <a:prstGeom prst="rect">
            <a:avLst/>
          </a:prstGeom>
        </p:spPr>
      </p:pic>
    </p:spTree>
    <p:extLst>
      <p:ext uri="{BB962C8B-B14F-4D97-AF65-F5344CB8AC3E}">
        <p14:creationId xmlns:p14="http://schemas.microsoft.com/office/powerpoint/2010/main" val="2397139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QUE ES EL TIRFA?</a:t>
            </a:r>
            <a:endParaRPr lang="es-GT" dirty="0"/>
          </a:p>
        </p:txBody>
      </p:sp>
      <p:sp>
        <p:nvSpPr>
          <p:cNvPr id="3" name="Marcador de contenido 2"/>
          <p:cNvSpPr>
            <a:spLocks noGrp="1"/>
          </p:cNvSpPr>
          <p:nvPr>
            <p:ph idx="1"/>
          </p:nvPr>
        </p:nvSpPr>
        <p:spPr/>
        <p:txBody>
          <a:bodyPr/>
          <a:lstStyle/>
          <a:p>
            <a:r>
              <a:rPr lang="es-MX" b="1" dirty="0"/>
              <a:t>El Tratado Internacional sobre los Recursos Fitogenéticos para la Alimentación y la Agricultura</a:t>
            </a:r>
            <a:r>
              <a:rPr lang="es-MX" dirty="0"/>
              <a:t> (</a:t>
            </a:r>
            <a:r>
              <a:rPr lang="es-MX" b="1" dirty="0"/>
              <a:t>TRFAA</a:t>
            </a:r>
            <a:r>
              <a:rPr lang="es-MX" dirty="0"/>
              <a:t>), popularmente conocido como el </a:t>
            </a:r>
            <a:r>
              <a:rPr lang="es-MX" b="1" dirty="0"/>
              <a:t>tratado internacional de las semillas</a:t>
            </a:r>
            <a:r>
              <a:rPr lang="es-MX" dirty="0"/>
              <a:t>, es un acuerdo internacional en concordancia con el </a:t>
            </a:r>
            <a:r>
              <a:rPr lang="es-MX" u="sng" dirty="0">
                <a:hlinkClick r:id="rId2"/>
              </a:rPr>
              <a:t>Convenio sobre la Diversidad Biológica</a:t>
            </a:r>
            <a:r>
              <a:rPr lang="es-MX" dirty="0"/>
              <a:t>, que postula garantizar la </a:t>
            </a:r>
            <a:r>
              <a:rPr lang="es-MX" dirty="0">
                <a:hlinkClick r:id="rId3" tooltip="Seguridad alimentaria"/>
              </a:rPr>
              <a:t>seguridad alimentaria</a:t>
            </a:r>
            <a:r>
              <a:rPr lang="es-MX" dirty="0"/>
              <a:t> a través de la conservación, el intercambio y el </a:t>
            </a:r>
            <a:r>
              <a:rPr lang="es-MX" dirty="0">
                <a:hlinkClick r:id="rId4" tooltip="Sostenibilidad"/>
              </a:rPr>
              <a:t>uso sostenible</a:t>
            </a:r>
            <a:r>
              <a:rPr lang="es-MX" dirty="0"/>
              <a:t> de los recursos fitogenéticos mundiales para alimentación y agricultura (RFAA), así como el justo y equitativo beneficio compartido que se obtenga de su explotación.</a:t>
            </a:r>
            <a:endParaRPr lang="es-GT" dirty="0"/>
          </a:p>
        </p:txBody>
      </p:sp>
    </p:spTree>
    <p:extLst>
      <p:ext uri="{BB962C8B-B14F-4D97-AF65-F5344CB8AC3E}">
        <p14:creationId xmlns:p14="http://schemas.microsoft.com/office/powerpoint/2010/main" val="312161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Beneficios de TIRFAA</a:t>
            </a:r>
            <a:endParaRPr lang="es-GT" dirty="0"/>
          </a:p>
        </p:txBody>
      </p:sp>
      <p:sp>
        <p:nvSpPr>
          <p:cNvPr id="3" name="Marcador de contenido 2"/>
          <p:cNvSpPr>
            <a:spLocks noGrp="1"/>
          </p:cNvSpPr>
          <p:nvPr>
            <p:ph idx="1"/>
          </p:nvPr>
        </p:nvSpPr>
        <p:spPr/>
        <p:txBody>
          <a:bodyPr/>
          <a:lstStyle/>
          <a:p>
            <a:r>
              <a:rPr lang="es-MX" dirty="0"/>
              <a:t>Reconoce los derechos de los campesinos.</a:t>
            </a:r>
          </a:p>
          <a:p>
            <a:r>
              <a:rPr lang="es-MX" dirty="0"/>
              <a:t>Reconoce explícitamente el papel de los agricultores en la conservación de la biodiversidad.</a:t>
            </a:r>
          </a:p>
          <a:p>
            <a:r>
              <a:rPr lang="es-MX" dirty="0"/>
              <a:t>De acuerdo con ello obliga a los países firmantes a adoptar políticas y acciones de los programas de conservación in situ / en las explotaciones y hacer </a:t>
            </a:r>
            <a:r>
              <a:rPr lang="es-MX" dirty="0" err="1"/>
              <a:t>fitoselección</a:t>
            </a:r>
            <a:r>
              <a:rPr lang="es-MX" dirty="0"/>
              <a:t> participativa.</a:t>
            </a:r>
          </a:p>
          <a:p>
            <a:endParaRPr lang="es-GT" dirty="0"/>
          </a:p>
        </p:txBody>
      </p:sp>
    </p:spTree>
    <p:extLst>
      <p:ext uri="{BB962C8B-B14F-4D97-AF65-F5344CB8AC3E}">
        <p14:creationId xmlns:p14="http://schemas.microsoft.com/office/powerpoint/2010/main" val="3832852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3271</TotalTime>
  <Words>765</Words>
  <Application>Microsoft Office PowerPoint</Application>
  <PresentationFormat>Panorámica</PresentationFormat>
  <Paragraphs>329</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Calibri Light</vt:lpstr>
      <vt:lpstr>Times New Roman</vt:lpstr>
      <vt:lpstr>Wingdings</vt:lpstr>
      <vt:lpstr>Tema de Office</vt:lpstr>
      <vt:lpstr>Presentación de PowerPoint</vt:lpstr>
      <vt:lpstr>Presentación de PowerPoint</vt:lpstr>
      <vt:lpstr>Ejemplo de Variedades tradicionales</vt:lpstr>
      <vt:lpstr>Presentación de PowerPoint</vt:lpstr>
      <vt:lpstr>Presentación de PowerPoint</vt:lpstr>
      <vt:lpstr>Presentación de PowerPoint</vt:lpstr>
      <vt:lpstr>Presentación de PowerPoint</vt:lpstr>
      <vt:lpstr>QUE ES EL TIRFA?</vt:lpstr>
      <vt:lpstr>Beneficios de TIRFAA</vt:lpstr>
      <vt:lpstr>Actividades que se desarrollan para el conocimiento, utilización y conservación de los Recursos Fitogenéticos  </vt:lpstr>
      <vt:lpstr>1)Exploración y Recolección De RF</vt:lpstr>
      <vt:lpstr>RECOLECCION DE ALGUNOS CULTIVOS NATIVOS DE  GUATEMALA</vt:lpstr>
      <vt:lpstr>Presentación de PowerPoint</vt:lpstr>
      <vt:lpstr>Que se colectó</vt:lpstr>
      <vt:lpstr>2)CARACTERIZACIÓN DE CULTIVARES NATIVOS</vt:lpstr>
      <vt:lpstr>Que es caracterizar?</vt:lpstr>
      <vt:lpstr>Presentación de PowerPoint</vt:lpstr>
      <vt:lpstr>Que aporta la caracterización: las características de los cultivares en una Matriz básica de datos: variables cuantitativas  </vt:lpstr>
      <vt:lpstr>Análisis de variables cuantitativas</vt:lpstr>
      <vt:lpstr>Análisis de variables cualitativas</vt:lpstr>
      <vt:lpstr>Que aporta la caracterización: Fenograma</vt:lpstr>
      <vt:lpstr>3-EVALUACION DE CULTIVARES NATIVOS: generalmente son pocos caracteres </vt:lpstr>
      <vt:lpstr>Análisis de la evaluación</vt:lpstr>
      <vt:lpstr>CONSERVACIÓN DE RF NATIVOS DE GUATEMALA</vt:lpstr>
      <vt:lpstr>…CONSERVACIÓN DE RF NATIVOS DE GUATEMALA</vt:lpstr>
      <vt:lpstr>…Bancos de germoplasma</vt:lpstr>
      <vt:lpstr>Banco mundial de semillas Svalbard, Noruega</vt:lpstr>
      <vt:lpstr>Presentación de PowerPoint</vt:lpstr>
      <vt:lpstr>…CONSERVACIÓN</vt:lpstr>
      <vt:lpstr>Conservación in vitro</vt:lpstr>
      <vt:lpstr>Colecciones de campo o jardines clonales </vt:lpstr>
      <vt:lpstr>Colecciones de campo del proyecto de Recolección FAUSAC-ICTA. 1986</vt:lpstr>
      <vt:lpstr>DOCUMENTACIÓN DE GERMOPLASMA   Y SU INTERCAMBIO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Inc.</dc:creator>
  <cp:lastModifiedBy>HP Inc.</cp:lastModifiedBy>
  <cp:revision>37</cp:revision>
  <dcterms:created xsi:type="dcterms:W3CDTF">2020-09-16T23:47:05Z</dcterms:created>
  <dcterms:modified xsi:type="dcterms:W3CDTF">2020-09-19T06:18:48Z</dcterms:modified>
</cp:coreProperties>
</file>