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5" r:id="rId2"/>
    <p:sldId id="276" r:id="rId3"/>
    <p:sldId id="289" r:id="rId4"/>
    <p:sldId id="290" r:id="rId5"/>
    <p:sldId id="282" r:id="rId6"/>
    <p:sldId id="283" r:id="rId7"/>
    <p:sldId id="284" r:id="rId8"/>
    <p:sldId id="285" r:id="rId9"/>
    <p:sldId id="260" r:id="rId10"/>
    <p:sldId id="286" r:id="rId11"/>
    <p:sldId id="287" r:id="rId12"/>
    <p:sldId id="291" r:id="rId13"/>
    <p:sldId id="293" r:id="rId14"/>
    <p:sldId id="300" r:id="rId15"/>
    <p:sldId id="294" r:id="rId16"/>
    <p:sldId id="295" r:id="rId17"/>
    <p:sldId id="296" r:id="rId18"/>
    <p:sldId id="298" r:id="rId19"/>
    <p:sldId id="299" r:id="rId20"/>
  </p:sldIdLst>
  <p:sldSz cx="9144000" cy="6858000" type="screen4x3"/>
  <p:notesSz cx="6858000" cy="9144000"/>
  <p:defaultTextStyle>
    <a:defPPr>
      <a:defRPr lang="es-G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23" autoAdjust="0"/>
    <p:restoredTop sz="94660"/>
  </p:normalViewPr>
  <p:slideViewPr>
    <p:cSldViewPr>
      <p:cViewPr varScale="1">
        <p:scale>
          <a:sx n="68" d="100"/>
          <a:sy n="68" d="100"/>
        </p:scale>
        <p:origin x="139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6C3272-9B49-4040-81AF-573C13CF1E28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395785-CBE2-4216-ACA4-C41701AE7141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4439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395785-CBE2-4216-ACA4-C41701AE7141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58454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42924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198788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7389111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4011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284386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031288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90248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91465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99355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685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4103747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4EE77-37A2-47C6-A676-71C92DB27A7B}" type="datetimeFigureOut">
              <a:rPr lang="es-GT" smtClean="0"/>
              <a:t>24/08/2020</a:t>
            </a:fld>
            <a:endParaRPr lang="es-GT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GT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74744C-2A90-4B0A-9182-388D82BE7C75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23478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PLANTAS ALÓGAMAS</a:t>
            </a:r>
            <a:endParaRPr lang="es-G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n 5" descr="Resultado de imagen para imagenes de planta de maiz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15"/>
          <a:stretch>
            <a:fillRect/>
          </a:stretch>
        </p:blipFill>
        <p:spPr bwMode="auto">
          <a:xfrm>
            <a:off x="4572000" y="1772816"/>
            <a:ext cx="3384376" cy="4525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31640" y="2276872"/>
            <a:ext cx="3461479" cy="3096344"/>
          </a:xfrm>
          <a:prstGeom prst="rect">
            <a:avLst/>
          </a:prstGeom>
        </p:spPr>
      </p:pic>
      <p:cxnSp>
        <p:nvCxnSpPr>
          <p:cNvPr id="8" name="Conector recto de flecha 7"/>
          <p:cNvCxnSpPr/>
          <p:nvPr/>
        </p:nvCxnSpPr>
        <p:spPr>
          <a:xfrm>
            <a:off x="4139952" y="2780928"/>
            <a:ext cx="2016224" cy="7200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de flecha 11"/>
          <p:cNvCxnSpPr/>
          <p:nvPr/>
        </p:nvCxnSpPr>
        <p:spPr>
          <a:xfrm flipH="1">
            <a:off x="3347864" y="2132856"/>
            <a:ext cx="3168352" cy="1584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>
            <a:off x="3062379" y="2780928"/>
            <a:ext cx="4029901" cy="1254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/>
          <p:cNvCxnSpPr/>
          <p:nvPr/>
        </p:nvCxnSpPr>
        <p:spPr>
          <a:xfrm flipH="1">
            <a:off x="2341026" y="2564904"/>
            <a:ext cx="1798926" cy="1152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47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Como se explica la heterosis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dirty="0" smtClean="0"/>
              <a:t>Muchas hipótesis:</a:t>
            </a:r>
          </a:p>
          <a:p>
            <a:pPr marL="0" indent="0">
              <a:buNone/>
            </a:pPr>
            <a:r>
              <a:rPr lang="es-GT" dirty="0" smtClean="0"/>
              <a:t>Hipótesis de la dominancia</a:t>
            </a:r>
          </a:p>
          <a:p>
            <a:pPr marL="0" indent="0">
              <a:buNone/>
            </a:pPr>
            <a:r>
              <a:rPr lang="es-GT" dirty="0" smtClean="0"/>
              <a:t>Hipótesis de la sobredominancia</a:t>
            </a:r>
          </a:p>
          <a:p>
            <a:pPr marL="0" indent="0">
              <a:buNone/>
            </a:pPr>
            <a:r>
              <a:rPr lang="es-GT" dirty="0" smtClean="0"/>
              <a:t>Hipótesis de la Epistacia.</a:t>
            </a:r>
          </a:p>
          <a:p>
            <a:pPr marL="0" indent="0">
              <a:buNone/>
            </a:pPr>
            <a:r>
              <a:rPr lang="es-GT" dirty="0" smtClean="0"/>
              <a:t>El fenómeno existe pero está poca clara su naturaleza.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1827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Que se gana con la heterosis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GT" dirty="0" smtClean="0"/>
              <a:t>La heterosis es la base para la formación de Híbridos especialmente en especies de polinización cruzada como el maíz y es en esta especie donde se han obtenido los mayores éxitos. </a:t>
            </a:r>
          </a:p>
          <a:p>
            <a:pPr marL="0" indent="0">
              <a:buNone/>
            </a:pPr>
            <a:r>
              <a:rPr lang="es-GT" dirty="0" smtClean="0"/>
              <a:t>Así mismo los híbridos obtenidos por dos líneas puras es el sistema en que se basa el éxito espectacular del MAIZ HÍBRIDO. (</a:t>
            </a:r>
            <a:r>
              <a:rPr lang="es-GT" dirty="0" err="1" smtClean="0"/>
              <a:t>Allard</a:t>
            </a:r>
            <a:r>
              <a:rPr lang="es-GT" dirty="0" smtClean="0"/>
              <a:t>, 1980)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8415261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Consecuencias genéticas de la hibridación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 lnSpcReduction="10000"/>
          </a:bodyPr>
          <a:lstStyle/>
          <a:p>
            <a:r>
              <a:rPr lang="es-GT" dirty="0" smtClean="0"/>
              <a:t>Según </a:t>
            </a:r>
            <a:r>
              <a:rPr lang="es-GT" dirty="0" err="1" smtClean="0"/>
              <a:t>Allard</a:t>
            </a:r>
            <a:r>
              <a:rPr lang="es-GT" dirty="0" smtClean="0"/>
              <a:t> (1997), la composición de las poblaciones derivadas de los híbridos dependen del número de genes de los parentales y de las generaciones de autofecundación. </a:t>
            </a:r>
          </a:p>
          <a:p>
            <a:pPr marL="0" indent="0">
              <a:buNone/>
            </a:pPr>
            <a:endParaRPr lang="es-GT" sz="900" dirty="0" smtClean="0"/>
          </a:p>
          <a:p>
            <a:r>
              <a:rPr lang="es-GT" dirty="0" smtClean="0"/>
              <a:t>Se puede obtener una visión más concreta de la composición de </a:t>
            </a:r>
            <a:r>
              <a:rPr lang="es-GT" dirty="0" smtClean="0"/>
              <a:t>la población que es híbrida y después se ha auto fecundado, por varias generaciones, con base al desarrollando </a:t>
            </a:r>
            <a:r>
              <a:rPr lang="es-GT" dirty="0" smtClean="0"/>
              <a:t>el binomio</a:t>
            </a:r>
          </a:p>
          <a:p>
            <a:endParaRPr lang="es-GT" sz="900" dirty="0" smtClean="0"/>
          </a:p>
          <a:p>
            <a:pPr marL="0" indent="0" algn="ctr">
              <a:buNone/>
            </a:pPr>
            <a:r>
              <a:rPr lang="es-GT" dirty="0" smtClean="0"/>
              <a:t>[1 + (2</a:t>
            </a:r>
            <a:r>
              <a:rPr lang="es-GT" baseline="30000" dirty="0" smtClean="0"/>
              <a:t>m</a:t>
            </a:r>
            <a:r>
              <a:rPr lang="es-GT" dirty="0" smtClean="0"/>
              <a:t> – 1)]</a:t>
            </a:r>
            <a:r>
              <a:rPr lang="es-GT" baseline="30000" dirty="0" smtClean="0"/>
              <a:t>n</a:t>
            </a:r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</p:spTree>
    <p:extLst>
      <p:ext uri="{BB962C8B-B14F-4D97-AF65-F5344CB8AC3E}">
        <p14:creationId xmlns:p14="http://schemas.microsoft.com/office/powerpoint/2010/main" val="336014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Consecuencias genéticas de la hibridación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GT" dirty="0"/>
              <a:t>[1 + (2</a:t>
            </a:r>
            <a:r>
              <a:rPr lang="es-GT" baseline="30000" dirty="0"/>
              <a:t>m</a:t>
            </a:r>
            <a:r>
              <a:rPr lang="es-GT" dirty="0"/>
              <a:t> – 1)]</a:t>
            </a:r>
            <a:r>
              <a:rPr lang="es-GT" baseline="30000" dirty="0" smtClean="0"/>
              <a:t>n</a:t>
            </a:r>
          </a:p>
          <a:p>
            <a:pPr marL="0" indent="0" algn="ctr">
              <a:buNone/>
            </a:pPr>
            <a:endParaRPr lang="es-GT" sz="900" dirty="0"/>
          </a:p>
          <a:p>
            <a:endParaRPr lang="es-GT" sz="900" dirty="0" smtClean="0"/>
          </a:p>
          <a:p>
            <a:r>
              <a:rPr lang="es-GT" dirty="0" smtClean="0"/>
              <a:t>n = Número de pares de genes</a:t>
            </a:r>
          </a:p>
          <a:p>
            <a:r>
              <a:rPr lang="es-GT" dirty="0"/>
              <a:t>m</a:t>
            </a:r>
            <a:r>
              <a:rPr lang="es-GT" dirty="0" smtClean="0"/>
              <a:t> = Generaciones de autofecundación </a:t>
            </a:r>
          </a:p>
          <a:p>
            <a:r>
              <a:rPr lang="es-GT" dirty="0" smtClean="0"/>
              <a:t>Al desarrollar el binomio, el primer exponente de cada </a:t>
            </a:r>
            <a:r>
              <a:rPr lang="es-GT" dirty="0" smtClean="0"/>
              <a:t>término, </a:t>
            </a:r>
            <a:r>
              <a:rPr lang="es-GT" dirty="0" smtClean="0"/>
              <a:t>representa el número de loci heterocigóticos y el segundo, el número de loci homocigóticos. </a:t>
            </a:r>
          </a:p>
          <a:p>
            <a:r>
              <a:rPr lang="es-GT" dirty="0" smtClean="0"/>
              <a:t>El número de términos del binomio es = n + 1</a:t>
            </a:r>
          </a:p>
          <a:p>
            <a:pPr marL="0" indent="0">
              <a:buNone/>
            </a:pPr>
            <a:endParaRPr lang="es-GT" sz="900" dirty="0" smtClean="0"/>
          </a:p>
          <a:p>
            <a:endParaRPr lang="es-GT" sz="900" dirty="0" smtClean="0"/>
          </a:p>
          <a:p>
            <a:pPr marL="0" indent="0">
              <a:buNone/>
            </a:pPr>
            <a:endParaRPr lang="es-GT" sz="800" dirty="0" smtClean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</p:spTree>
    <p:extLst>
      <p:ext uri="{BB962C8B-B14F-4D97-AF65-F5344CB8AC3E}">
        <p14:creationId xmlns:p14="http://schemas.microsoft.com/office/powerpoint/2010/main" val="18980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22048"/>
          </a:xfrm>
        </p:spPr>
        <p:txBody>
          <a:bodyPr>
            <a:noAutofit/>
          </a:bodyPr>
          <a:lstStyle/>
          <a:p>
            <a:r>
              <a:rPr lang="es-GT" sz="3200" dirty="0" smtClean="0"/>
              <a:t>NO CONFUNDIRSE CON El </a:t>
            </a:r>
            <a:r>
              <a:rPr lang="es-GT" sz="3200" dirty="0" smtClean="0"/>
              <a:t>efecto de la consanguinidad conduce a la </a:t>
            </a:r>
            <a:r>
              <a:rPr lang="es-GT" sz="3200" dirty="0" smtClean="0"/>
              <a:t>homocigosis visto en Autógamas</a:t>
            </a:r>
            <a:endParaRPr lang="es-GT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125266"/>
            <a:ext cx="7886700" cy="351211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s-GT" sz="5800" baseline="30000" dirty="0" smtClean="0"/>
          </a:p>
          <a:p>
            <a:pPr marL="0" indent="0">
              <a:buNone/>
            </a:pPr>
            <a:r>
              <a:rPr lang="es-GT" sz="5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Como explicamos anteriormente partiendo de un heterocigoto</a:t>
            </a:r>
            <a:r>
              <a:rPr lang="es-GT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5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</a:t>
            </a:r>
            <a:r>
              <a:rPr lang="es-GT" sz="5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sz="580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sz="24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GT" baseline="30000" dirty="0" smtClean="0"/>
          </a:p>
          <a:p>
            <a:pPr marL="0" indent="0">
              <a:buNone/>
            </a:pPr>
            <a:endParaRPr lang="es-GT" baseline="30000" dirty="0"/>
          </a:p>
          <a:p>
            <a:pPr marL="0" indent="0">
              <a:buNone/>
            </a:pPr>
            <a:r>
              <a:rPr lang="es-GT" sz="5100" dirty="0"/>
              <a:t> </a:t>
            </a:r>
            <a:r>
              <a:rPr lang="es-GT" sz="5100" dirty="0" smtClean="0"/>
              <a:t>                                   (</a:t>
            </a:r>
            <a:r>
              <a:rPr lang="es-GT" sz="5100" dirty="0"/>
              <a:t>2</a:t>
            </a:r>
            <a:r>
              <a:rPr lang="es-GT" sz="5100" baseline="30000" dirty="0"/>
              <a:t>m</a:t>
            </a:r>
            <a:r>
              <a:rPr lang="es-GT" sz="5100" dirty="0"/>
              <a:t> - 1) / 2</a:t>
            </a:r>
            <a:r>
              <a:rPr lang="es-GT" sz="5100" baseline="30000" dirty="0"/>
              <a:t>m</a:t>
            </a:r>
            <a:r>
              <a:rPr lang="es-GT" sz="5100" dirty="0" smtClean="0"/>
              <a:t>   </a:t>
            </a:r>
            <a:r>
              <a:rPr lang="es-GT" sz="5100" baseline="30000" dirty="0"/>
              <a:t>n   </a:t>
            </a:r>
          </a:p>
          <a:p>
            <a:pPr marL="0" indent="0">
              <a:buNone/>
            </a:pPr>
            <a:endParaRPr lang="es-GT" baseline="30000" dirty="0"/>
          </a:p>
          <a:p>
            <a:pPr marL="0" indent="0">
              <a:buNone/>
            </a:pPr>
            <a:endParaRPr lang="es-GT" baseline="30000" dirty="0" smtClean="0"/>
          </a:p>
          <a:p>
            <a:pPr marL="0" indent="0">
              <a:buNone/>
            </a:pPr>
            <a:r>
              <a:rPr lang="es-GT" baseline="30000" dirty="0" smtClean="0"/>
              <a:t>   </a:t>
            </a:r>
            <a:endParaRPr lang="es-GT" baseline="30000" dirty="0"/>
          </a:p>
          <a:p>
            <a:pPr marL="0" indent="0">
              <a:buNone/>
            </a:pPr>
            <a:r>
              <a:rPr lang="es-G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51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en la cual m representa el numero de generaciones de autofecundación y n el numero de pares</a:t>
            </a:r>
            <a:r>
              <a:rPr lang="es-GT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de</a:t>
            </a:r>
            <a:r>
              <a:rPr lang="es-GT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dirty="0" smtClean="0">
                <a:latin typeface="Arial" panose="020B0604020202020204" pitchFamily="34" charset="0"/>
                <a:cs typeface="Arial" panose="020B0604020202020204" pitchFamily="34" charset="0"/>
              </a:rPr>
              <a:t>genes, si se tienen 5 generaciones de autofecundación  y 5 pares de genes la población a la quinta generación de autofecundación tendrá 85% de homocigosis.</a:t>
            </a:r>
            <a:r>
              <a:rPr lang="es-GT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G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Abrir llave 4"/>
          <p:cNvSpPr/>
          <p:nvPr/>
        </p:nvSpPr>
        <p:spPr>
          <a:xfrm>
            <a:off x="2987824" y="3261858"/>
            <a:ext cx="72009" cy="53236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8" name="Cerrar llave 7"/>
          <p:cNvSpPr/>
          <p:nvPr/>
        </p:nvSpPr>
        <p:spPr>
          <a:xfrm>
            <a:off x="4716016" y="3218163"/>
            <a:ext cx="216024" cy="57606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77980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Ejemplo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s-GT" dirty="0" smtClean="0"/>
              <a:t>Población heterocigótica, para los genes (</a:t>
            </a:r>
            <a:r>
              <a:rPr lang="es-GT" dirty="0" err="1" smtClean="0"/>
              <a:t>Aa</a:t>
            </a:r>
            <a:r>
              <a:rPr lang="es-GT" dirty="0" smtClean="0"/>
              <a:t>, </a:t>
            </a:r>
            <a:r>
              <a:rPr lang="es-GT" dirty="0" err="1" smtClean="0"/>
              <a:t>Bb</a:t>
            </a:r>
            <a:r>
              <a:rPr lang="es-GT" dirty="0"/>
              <a:t> </a:t>
            </a:r>
            <a:r>
              <a:rPr lang="es-GT" dirty="0" smtClean="0"/>
              <a:t>y </a:t>
            </a:r>
            <a:r>
              <a:rPr lang="es-GT" dirty="0" err="1" smtClean="0"/>
              <a:t>Cc</a:t>
            </a:r>
            <a:r>
              <a:rPr lang="es-GT" dirty="0" smtClean="0"/>
              <a:t>), </a:t>
            </a:r>
            <a:r>
              <a:rPr lang="es-GT" dirty="0" err="1" smtClean="0"/>
              <a:t>autofecundada</a:t>
            </a:r>
            <a:r>
              <a:rPr lang="es-GT" dirty="0" smtClean="0"/>
              <a:t> 4 generaciones. </a:t>
            </a:r>
            <a:r>
              <a:rPr lang="es-GT" dirty="0" smtClean="0"/>
              <a:t>Cual será la composición genética de la población?</a:t>
            </a:r>
          </a:p>
          <a:p>
            <a:pPr marL="0" indent="0">
              <a:buNone/>
            </a:pPr>
            <a:r>
              <a:rPr lang="es-GT" dirty="0" smtClean="0"/>
              <a:t>Aplicamos la fórmula</a:t>
            </a:r>
          </a:p>
          <a:p>
            <a:r>
              <a:rPr lang="es-GT" dirty="0" smtClean="0"/>
              <a:t>[</a:t>
            </a:r>
            <a:r>
              <a:rPr lang="es-GT" dirty="0"/>
              <a:t>1 + (2</a:t>
            </a:r>
            <a:r>
              <a:rPr lang="es-GT" baseline="30000" dirty="0"/>
              <a:t>m</a:t>
            </a:r>
            <a:r>
              <a:rPr lang="es-GT" dirty="0"/>
              <a:t> – 1)]</a:t>
            </a:r>
            <a:r>
              <a:rPr lang="es-GT" baseline="30000" dirty="0"/>
              <a:t>n</a:t>
            </a:r>
          </a:p>
          <a:p>
            <a:pPr marL="0" indent="0">
              <a:buNone/>
            </a:pPr>
            <a:endParaRPr lang="es-GT" sz="800" dirty="0" smtClean="0"/>
          </a:p>
          <a:p>
            <a:r>
              <a:rPr lang="es-GT" dirty="0" smtClean="0"/>
              <a:t>Sustituyendo el binomio </a:t>
            </a:r>
            <a:r>
              <a:rPr lang="es-GT" sz="2400" dirty="0" smtClean="0"/>
              <a:t>[1 </a:t>
            </a:r>
            <a:r>
              <a:rPr lang="es-GT" sz="2400" dirty="0"/>
              <a:t>+ (2</a:t>
            </a:r>
            <a:r>
              <a:rPr lang="es-GT" sz="2400" baseline="30000" dirty="0"/>
              <a:t>m</a:t>
            </a:r>
            <a:r>
              <a:rPr lang="es-GT" sz="2400" dirty="0"/>
              <a:t> – 1)]</a:t>
            </a:r>
            <a:r>
              <a:rPr lang="es-GT" sz="2400" baseline="30000" dirty="0" smtClean="0"/>
              <a:t>n</a:t>
            </a:r>
            <a:r>
              <a:rPr lang="es-GT" sz="2400" dirty="0" smtClean="0"/>
              <a:t> = [1 + (2</a:t>
            </a:r>
            <a:r>
              <a:rPr lang="es-GT" sz="2400" baseline="30000" dirty="0"/>
              <a:t>4</a:t>
            </a:r>
            <a:r>
              <a:rPr lang="es-GT" sz="2400" dirty="0" smtClean="0"/>
              <a:t> </a:t>
            </a:r>
            <a:r>
              <a:rPr lang="es-GT" sz="2400" dirty="0"/>
              <a:t>– 1</a:t>
            </a:r>
            <a:r>
              <a:rPr lang="es-GT" sz="2400" dirty="0" smtClean="0"/>
              <a:t>)]</a:t>
            </a:r>
            <a:r>
              <a:rPr lang="es-GT" sz="2400" baseline="30000" dirty="0" smtClean="0"/>
              <a:t>3 </a:t>
            </a:r>
            <a:endParaRPr lang="es-GT" sz="2400" baseline="30000" dirty="0" smtClean="0"/>
          </a:p>
          <a:p>
            <a:pPr marL="0" indent="0">
              <a:buNone/>
            </a:pPr>
            <a:endParaRPr lang="es-GT" sz="2600" baseline="30000" dirty="0" smtClean="0"/>
          </a:p>
          <a:p>
            <a:pPr marL="0" indent="0">
              <a:buNone/>
            </a:pPr>
            <a:r>
              <a:rPr lang="es-GT" sz="2400" dirty="0"/>
              <a:t>Los coeficientes y términos  de cada término, se obtienen del triangulo de Pascal</a:t>
            </a:r>
            <a:r>
              <a:rPr lang="es-GT" sz="2400" dirty="0" smtClean="0"/>
              <a:t>.</a:t>
            </a:r>
          </a:p>
          <a:p>
            <a:pPr marL="0" indent="0">
              <a:buNone/>
            </a:pPr>
            <a:endParaRPr lang="es-GT" sz="2400" dirty="0" smtClean="0"/>
          </a:p>
          <a:p>
            <a:pPr marL="0" indent="0">
              <a:buNone/>
            </a:pPr>
            <a:r>
              <a:rPr lang="es-GT" sz="2400" dirty="0" smtClean="0"/>
              <a:t>[</a:t>
            </a:r>
            <a:r>
              <a:rPr lang="es-GT" sz="2400" dirty="0"/>
              <a:t>a + b]</a:t>
            </a:r>
            <a:r>
              <a:rPr lang="es-GT" sz="2400" baseline="30000" dirty="0"/>
              <a:t>3 </a:t>
            </a:r>
            <a:r>
              <a:rPr lang="es-GT" sz="2400" dirty="0"/>
              <a:t>   =  1 a</a:t>
            </a:r>
            <a:r>
              <a:rPr lang="es-GT" sz="2400" baseline="30000" dirty="0"/>
              <a:t>3 </a:t>
            </a:r>
            <a:r>
              <a:rPr lang="es-GT" sz="2400" dirty="0"/>
              <a:t>  +  3a</a:t>
            </a:r>
            <a:r>
              <a:rPr lang="es-GT" sz="2400" baseline="30000" dirty="0"/>
              <a:t>2</a:t>
            </a:r>
            <a:r>
              <a:rPr lang="es-GT" sz="2400" dirty="0"/>
              <a:t> b   +  3 a b</a:t>
            </a:r>
            <a:r>
              <a:rPr lang="es-GT" sz="2400" baseline="30000" dirty="0"/>
              <a:t>2</a:t>
            </a:r>
            <a:r>
              <a:rPr lang="es-GT" sz="2400" dirty="0"/>
              <a:t>    +   3 b</a:t>
            </a:r>
            <a:r>
              <a:rPr lang="es-GT" sz="2400" baseline="30000" dirty="0"/>
              <a:t>3</a:t>
            </a:r>
            <a:r>
              <a:rPr lang="es-GT" sz="2400" dirty="0"/>
              <a:t>           </a:t>
            </a:r>
          </a:p>
          <a:p>
            <a:pPr marL="0" indent="0">
              <a:buNone/>
            </a:pPr>
            <a:endParaRPr lang="es-GT" sz="2400" dirty="0"/>
          </a:p>
          <a:p>
            <a:pPr marL="0" indent="0">
              <a:buNone/>
            </a:pPr>
            <a:endParaRPr lang="es-GT" sz="2400" dirty="0"/>
          </a:p>
          <a:p>
            <a:pPr marL="0" indent="0">
              <a:buNone/>
            </a:pPr>
            <a:endParaRPr lang="es-GT" sz="2400" baseline="30000" dirty="0" smtClean="0"/>
          </a:p>
          <a:p>
            <a:r>
              <a:rPr lang="es-GT" dirty="0" smtClean="0"/>
              <a:t>[1 + 15]</a:t>
            </a:r>
            <a:r>
              <a:rPr lang="es-GT" baseline="30000" dirty="0" smtClean="0"/>
              <a:t>3 </a:t>
            </a:r>
            <a:r>
              <a:rPr lang="es-GT" dirty="0" smtClean="0"/>
              <a:t>= 1</a:t>
            </a:r>
            <a:r>
              <a:rPr lang="es-GT" baseline="30000" dirty="0" smtClean="0"/>
              <a:t>3</a:t>
            </a:r>
            <a:r>
              <a:rPr lang="es-GT" dirty="0" smtClean="0"/>
              <a:t> + 3(1</a:t>
            </a:r>
            <a:r>
              <a:rPr lang="es-GT" baseline="30000" dirty="0" smtClean="0"/>
              <a:t>2</a:t>
            </a:r>
            <a:r>
              <a:rPr lang="es-GT" dirty="0" smtClean="0"/>
              <a:t>)(15) + 3(1)(15</a:t>
            </a:r>
            <a:r>
              <a:rPr lang="es-GT" baseline="30000" dirty="0" smtClean="0"/>
              <a:t>2</a:t>
            </a:r>
            <a:r>
              <a:rPr lang="es-GT" dirty="0" smtClean="0"/>
              <a:t>) + 1 (15</a:t>
            </a:r>
            <a:r>
              <a:rPr lang="es-GT" baseline="30000" dirty="0" smtClean="0"/>
              <a:t>3</a:t>
            </a:r>
            <a:r>
              <a:rPr lang="es-GT" dirty="0" smtClean="0"/>
              <a:t>)</a:t>
            </a:r>
            <a:endParaRPr lang="es-GT" baseline="30000" dirty="0" smtClean="0"/>
          </a:p>
          <a:p>
            <a:pPr marL="0" indent="0">
              <a:buNone/>
            </a:pPr>
            <a:endParaRPr lang="es-GT" baseline="30000" dirty="0" smtClean="0"/>
          </a:p>
          <a:p>
            <a:pPr marL="0" indent="0">
              <a:buNone/>
            </a:pPr>
            <a:endParaRPr lang="es-GT" baseline="30000" dirty="0" smtClean="0"/>
          </a:p>
          <a:p>
            <a:endParaRPr lang="es-GT" baseline="30000" dirty="0" smtClean="0"/>
          </a:p>
          <a:p>
            <a:pPr marL="0" indent="0">
              <a:buNone/>
            </a:pPr>
            <a:r>
              <a:rPr lang="es-GT" sz="2400" dirty="0" smtClean="0"/>
              <a:t>	</a:t>
            </a:r>
            <a:endParaRPr lang="es-GT" sz="2400" baseline="30000" dirty="0"/>
          </a:p>
          <a:p>
            <a:endParaRPr lang="es-GT" sz="2400" baseline="30000" dirty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sz="900" dirty="0" smtClean="0"/>
          </a:p>
          <a:p>
            <a:endParaRPr lang="es-GT" sz="900" dirty="0" smtClean="0"/>
          </a:p>
          <a:p>
            <a:pPr marL="0" indent="0">
              <a:buNone/>
            </a:pPr>
            <a:endParaRPr lang="es-GT" sz="800" dirty="0" smtClean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</p:spTree>
    <p:extLst>
      <p:ext uri="{BB962C8B-B14F-4D97-AF65-F5344CB8AC3E}">
        <p14:creationId xmlns:p14="http://schemas.microsoft.com/office/powerpoint/2010/main" val="14580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Ejemplo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[</a:t>
            </a:r>
            <a:r>
              <a:rPr lang="es-GT" dirty="0"/>
              <a:t>1 + (</a:t>
            </a:r>
            <a:r>
              <a:rPr lang="es-GT" dirty="0" smtClean="0"/>
              <a:t>2</a:t>
            </a:r>
            <a:r>
              <a:rPr lang="es-GT" baseline="30000" dirty="0" smtClean="0"/>
              <a:t>m</a:t>
            </a:r>
            <a:r>
              <a:rPr lang="es-GT" dirty="0" smtClean="0"/>
              <a:t> – </a:t>
            </a:r>
            <a:r>
              <a:rPr lang="es-GT" dirty="0"/>
              <a:t>1)]</a:t>
            </a:r>
            <a:r>
              <a:rPr lang="es-GT" baseline="30000" dirty="0"/>
              <a:t>n</a:t>
            </a:r>
            <a:r>
              <a:rPr lang="es-GT" dirty="0"/>
              <a:t> = [1 + (2</a:t>
            </a:r>
            <a:r>
              <a:rPr lang="es-GT" baseline="30000" dirty="0"/>
              <a:t>4</a:t>
            </a:r>
            <a:r>
              <a:rPr lang="es-GT" dirty="0"/>
              <a:t> – 1)]</a:t>
            </a:r>
            <a:r>
              <a:rPr lang="es-GT" baseline="30000" dirty="0" smtClean="0"/>
              <a:t>3</a:t>
            </a:r>
          </a:p>
          <a:p>
            <a:r>
              <a:rPr lang="es-GT" dirty="0" smtClean="0"/>
              <a:t>[1 + 15]</a:t>
            </a:r>
            <a:r>
              <a:rPr lang="es-GT" baseline="30000" dirty="0" smtClean="0"/>
              <a:t>3 </a:t>
            </a:r>
            <a:r>
              <a:rPr lang="es-GT" dirty="0" smtClean="0"/>
              <a:t>= </a:t>
            </a:r>
            <a:r>
              <a:rPr lang="es-GT" dirty="0" smtClean="0">
                <a:solidFill>
                  <a:srgbClr val="0070C0"/>
                </a:solidFill>
              </a:rPr>
              <a:t>1</a:t>
            </a:r>
            <a:r>
              <a:rPr lang="es-GT" baseline="30000" dirty="0" smtClean="0"/>
              <a:t>3</a:t>
            </a:r>
            <a:r>
              <a:rPr lang="es-GT" dirty="0" smtClean="0"/>
              <a:t> + </a:t>
            </a:r>
            <a:r>
              <a:rPr lang="es-GT" dirty="0" smtClean="0">
                <a:solidFill>
                  <a:srgbClr val="FF0000"/>
                </a:solidFill>
              </a:rPr>
              <a:t>3(1</a:t>
            </a:r>
            <a:r>
              <a:rPr lang="es-GT" baseline="30000" dirty="0" smtClean="0">
                <a:solidFill>
                  <a:srgbClr val="FF0000"/>
                </a:solidFill>
              </a:rPr>
              <a:t>2</a:t>
            </a:r>
            <a:r>
              <a:rPr lang="es-GT" dirty="0" smtClean="0">
                <a:solidFill>
                  <a:srgbClr val="FF0000"/>
                </a:solidFill>
              </a:rPr>
              <a:t>)(15) </a:t>
            </a:r>
            <a:r>
              <a:rPr lang="es-GT" dirty="0" smtClean="0"/>
              <a:t>+ </a:t>
            </a:r>
            <a:r>
              <a:rPr lang="es-GT" dirty="0" smtClean="0">
                <a:solidFill>
                  <a:srgbClr val="0070C0"/>
                </a:solidFill>
              </a:rPr>
              <a:t>3</a:t>
            </a:r>
            <a:r>
              <a:rPr lang="es-GT" dirty="0" smtClean="0"/>
              <a:t>(1)(15</a:t>
            </a:r>
            <a:r>
              <a:rPr lang="es-GT" baseline="30000" dirty="0" smtClean="0"/>
              <a:t>2</a:t>
            </a:r>
            <a:r>
              <a:rPr lang="es-GT" dirty="0" smtClean="0"/>
              <a:t>) + </a:t>
            </a:r>
            <a:r>
              <a:rPr lang="es-GT" dirty="0" smtClean="0">
                <a:solidFill>
                  <a:srgbClr val="0070C0"/>
                </a:solidFill>
              </a:rPr>
              <a:t>1</a:t>
            </a:r>
            <a:r>
              <a:rPr lang="es-GT" dirty="0" smtClean="0"/>
              <a:t>(15</a:t>
            </a:r>
            <a:r>
              <a:rPr lang="es-GT" baseline="30000" dirty="0" smtClean="0"/>
              <a:t>3</a:t>
            </a:r>
            <a:r>
              <a:rPr lang="es-GT" dirty="0" smtClean="0"/>
              <a:t>)</a:t>
            </a:r>
          </a:p>
          <a:p>
            <a:pPr marL="0" indent="0">
              <a:buNone/>
            </a:pPr>
            <a:endParaRPr lang="es-GT" sz="800" dirty="0" smtClean="0"/>
          </a:p>
          <a:p>
            <a:r>
              <a:rPr lang="es-GT" sz="1600" dirty="0"/>
              <a:t>Cada fila empieza y acaba en 1.</a:t>
            </a:r>
          </a:p>
          <a:p>
            <a:r>
              <a:rPr lang="es-GT" sz="1600" dirty="0"/>
              <a:t>Los otros números de la fila son siempre la suma de los 2 números que tiene justo encima.</a:t>
            </a:r>
          </a:p>
          <a:p>
            <a:endParaRPr lang="es-GT" dirty="0" smtClean="0"/>
          </a:p>
          <a:p>
            <a:pPr marL="0" indent="0">
              <a:buNone/>
            </a:pPr>
            <a:endParaRPr lang="es-GT" baseline="30000" dirty="0" smtClean="0"/>
          </a:p>
          <a:p>
            <a:pPr marL="0" indent="0">
              <a:buNone/>
            </a:pPr>
            <a:r>
              <a:rPr lang="es-GT" sz="2400" dirty="0" smtClean="0"/>
              <a:t>	</a:t>
            </a:r>
            <a:endParaRPr lang="es-GT" sz="2400" baseline="30000" dirty="0" smtClean="0"/>
          </a:p>
          <a:p>
            <a:endParaRPr lang="es-GT" sz="2400" baseline="30000" dirty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sz="900" dirty="0" smtClean="0"/>
          </a:p>
          <a:p>
            <a:endParaRPr lang="es-GT" sz="900" dirty="0" smtClean="0"/>
          </a:p>
          <a:p>
            <a:pPr marL="0" indent="0">
              <a:buNone/>
            </a:pPr>
            <a:endParaRPr lang="es-GT" sz="800" dirty="0" smtClean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4808324" y="3682702"/>
          <a:ext cx="3436084" cy="29146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93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423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62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Grado</a:t>
                      </a:r>
                      <a:endParaRPr lang="es-GT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</a:rPr>
                        <a:t>Coeficientes</a:t>
                      </a:r>
                      <a:endParaRPr lang="es-GT" sz="20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n=1</a:t>
                      </a:r>
                      <a:endParaRPr lang="es-GT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</a:t>
                      </a:r>
                      <a:endParaRPr lang="es-GT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n=2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1 2 1</a:t>
                      </a:r>
                      <a:endParaRPr lang="es-GT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n=3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solidFill>
                            <a:srgbClr val="0070C0"/>
                          </a:solidFill>
                          <a:effectLst/>
                        </a:rPr>
                        <a:t>1 3 3 1</a:t>
                      </a:r>
                      <a:endParaRPr lang="es-GT" sz="2000" dirty="0">
                        <a:solidFill>
                          <a:srgbClr val="0070C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n=4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1 4 6 4 1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n=5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1 5 10 10 5 1</a:t>
                      </a:r>
                      <a:endParaRPr lang="es-GT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n=6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1 6 15 20 15 6 1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n=7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1 7 21 35 35 21 7 1</a:t>
                      </a:r>
                      <a:endParaRPr lang="es-GT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78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2000">
                          <a:effectLst/>
                        </a:rPr>
                        <a:t>n=8</a:t>
                      </a:r>
                      <a:endParaRPr lang="es-GT" sz="20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2000" dirty="0">
                          <a:effectLst/>
                        </a:rPr>
                        <a:t>1 8 28 56 70 56 28 8 1</a:t>
                      </a:r>
                      <a:endParaRPr lang="es-GT" sz="2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8912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GT" dirty="0" smtClean="0"/>
              <a:t>Ejemplo</a:t>
            </a:r>
            <a:endParaRPr lang="es-GT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8965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s-GT" dirty="0" smtClean="0"/>
              <a:t>Traducidos a términos genéticos, la expresión    </a:t>
            </a:r>
            <a:endParaRPr lang="es-GT" dirty="0" smtClean="0"/>
          </a:p>
          <a:p>
            <a:pPr marL="0" indent="0">
              <a:buNone/>
            </a:pPr>
            <a:r>
              <a:rPr lang="es-GT" dirty="0"/>
              <a:t>[a + b]</a:t>
            </a:r>
            <a:r>
              <a:rPr lang="es-GT" baseline="30000" dirty="0"/>
              <a:t>3 </a:t>
            </a:r>
            <a:r>
              <a:rPr lang="es-GT" dirty="0"/>
              <a:t>   =  1 a</a:t>
            </a:r>
            <a:r>
              <a:rPr lang="es-GT" baseline="30000" dirty="0"/>
              <a:t>3 </a:t>
            </a:r>
            <a:r>
              <a:rPr lang="es-GT" dirty="0"/>
              <a:t>  +  3a</a:t>
            </a:r>
            <a:r>
              <a:rPr lang="es-GT" baseline="30000" dirty="0"/>
              <a:t>2</a:t>
            </a:r>
            <a:r>
              <a:rPr lang="es-GT" dirty="0"/>
              <a:t> b   +  3 a b</a:t>
            </a:r>
            <a:r>
              <a:rPr lang="es-GT" baseline="30000" dirty="0"/>
              <a:t>2</a:t>
            </a:r>
            <a:r>
              <a:rPr lang="es-GT" dirty="0"/>
              <a:t>    +   3 b</a:t>
            </a:r>
            <a:r>
              <a:rPr lang="es-GT" baseline="30000" dirty="0"/>
              <a:t>3</a:t>
            </a:r>
            <a:r>
              <a:rPr lang="es-GT" dirty="0"/>
              <a:t>           </a:t>
            </a:r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r>
              <a:rPr lang="es-GT" dirty="0" smtClean="0"/>
              <a:t>1</a:t>
            </a:r>
            <a:r>
              <a:rPr lang="es-GT" baseline="30000" dirty="0" smtClean="0"/>
              <a:t>3</a:t>
            </a:r>
            <a:r>
              <a:rPr lang="es-GT" dirty="0" smtClean="0"/>
              <a:t> </a:t>
            </a:r>
            <a:r>
              <a:rPr lang="es-GT" dirty="0"/>
              <a:t>+ 3(1</a:t>
            </a:r>
            <a:r>
              <a:rPr lang="es-GT" baseline="30000" dirty="0"/>
              <a:t>2</a:t>
            </a:r>
            <a:r>
              <a:rPr lang="es-GT" dirty="0"/>
              <a:t>)(15) + 3(1)(15</a:t>
            </a:r>
            <a:r>
              <a:rPr lang="es-GT" baseline="30000" dirty="0"/>
              <a:t>2</a:t>
            </a:r>
            <a:r>
              <a:rPr lang="es-GT" dirty="0"/>
              <a:t>) + 1 (15</a:t>
            </a:r>
            <a:r>
              <a:rPr lang="es-GT" baseline="30000" dirty="0"/>
              <a:t>3</a:t>
            </a:r>
            <a:r>
              <a:rPr lang="es-GT" dirty="0" smtClean="0"/>
              <a:t>) indica que la F4 incluiría:</a:t>
            </a:r>
          </a:p>
          <a:p>
            <a:pPr marL="0" indent="0">
              <a:buNone/>
            </a:pPr>
            <a:endParaRPr lang="es-GT" sz="800" dirty="0" smtClean="0"/>
          </a:p>
          <a:p>
            <a:pPr marL="0" indent="0">
              <a:buNone/>
            </a:pPr>
            <a:endParaRPr lang="es-GT" dirty="0"/>
          </a:p>
          <a:p>
            <a:r>
              <a:rPr lang="es-GT" dirty="0"/>
              <a:t>	      1 planta con 3 loci heterocigóticos y 0 loci homocigóticos </a:t>
            </a:r>
          </a:p>
          <a:p>
            <a:r>
              <a:rPr lang="es-GT" dirty="0"/>
              <a:t>	    45 plantas con 2 loci heterocigóticos y 1 locus homocigótico  </a:t>
            </a:r>
          </a:p>
          <a:p>
            <a:r>
              <a:rPr lang="es-GT" dirty="0"/>
              <a:t>	  675 plantas con 1 locus heterocigótico y 2 loci homocigóticos </a:t>
            </a:r>
          </a:p>
          <a:p>
            <a:r>
              <a:rPr lang="es-GT" dirty="0"/>
              <a:t>	</a:t>
            </a:r>
            <a:r>
              <a:rPr lang="es-GT" u="sng" dirty="0"/>
              <a:t>3375</a:t>
            </a:r>
            <a:r>
              <a:rPr lang="es-GT" dirty="0"/>
              <a:t> plantas </a:t>
            </a:r>
            <a:r>
              <a:rPr lang="es-GT" dirty="0" smtClean="0"/>
              <a:t>con 0 </a:t>
            </a:r>
            <a:r>
              <a:rPr lang="es-GT" dirty="0"/>
              <a:t>loci heterocigóticos y 3 loci homocigóticos  </a:t>
            </a:r>
          </a:p>
          <a:p>
            <a:r>
              <a:rPr lang="es-GT" dirty="0"/>
              <a:t>	4096</a:t>
            </a:r>
          </a:p>
          <a:p>
            <a:pPr marL="0" indent="0">
              <a:buNone/>
            </a:pPr>
            <a:endParaRPr lang="es-GT" sz="800" dirty="0" smtClean="0"/>
          </a:p>
          <a:p>
            <a:pPr marL="0" indent="0">
              <a:buNone/>
            </a:pPr>
            <a:endParaRPr lang="es-GT" dirty="0"/>
          </a:p>
          <a:p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GT" sz="2900" dirty="0">
                <a:latin typeface="Arial" panose="020B0604020202020204" pitchFamily="34" charset="0"/>
                <a:cs typeface="Arial" panose="020B0604020202020204" pitchFamily="34" charset="0"/>
              </a:rPr>
              <a:t>primer exponente de cada término 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representa </a:t>
            </a:r>
            <a:r>
              <a:rPr lang="es-GT" sz="2900" dirty="0">
                <a:latin typeface="Arial" panose="020B0604020202020204" pitchFamily="34" charset="0"/>
                <a:cs typeface="Arial" panose="020B0604020202020204" pitchFamily="34" charset="0"/>
              </a:rPr>
              <a:t>el número de loci 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heterocigóticos </a:t>
            </a:r>
            <a:r>
              <a:rPr lang="es-GT" sz="2900" dirty="0">
                <a:latin typeface="Arial" panose="020B0604020202020204" pitchFamily="34" charset="0"/>
                <a:cs typeface="Arial" panose="020B0604020202020204" pitchFamily="34" charset="0"/>
              </a:rPr>
              <a:t>y el segundo, el número de loci 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homocigóticos. </a:t>
            </a:r>
          </a:p>
          <a:p>
            <a:endParaRPr lang="es-GT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900" dirty="0">
                <a:latin typeface="Arial" panose="020B0604020202020204" pitchFamily="34" charset="0"/>
                <a:cs typeface="Arial" panose="020B0604020202020204" pitchFamily="34" charset="0"/>
              </a:rPr>
              <a:t>De los 4096 individuos de la generación, sólo 721 que representan el 17.6% serán heterocigóticas en un locus o más. </a:t>
            </a:r>
            <a:endParaRPr lang="es-GT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La homocigosis la estimamos restándola de 100% es decir 82.4%. </a:t>
            </a:r>
            <a:r>
              <a:rPr lang="es-GT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Tambien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lo obtenemos de dividir las plantas </a:t>
            </a:r>
            <a:r>
              <a:rPr lang="es-GT" sz="2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homocitoticas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entre el total, es decir 3375 plantas homocigóticas entre el total 4096 = 82.39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</a:p>
          <a:p>
            <a:endParaRPr lang="es-GT" sz="2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Si aplicamos    (2</a:t>
            </a:r>
            <a:r>
              <a:rPr lang="es-GT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- 1) / 2</a:t>
            </a:r>
            <a:r>
              <a:rPr lang="es-GT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s-GT" sz="29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GT" sz="2900" dirty="0" smtClean="0">
                <a:latin typeface="Arial" panose="020B0604020202020204" pitchFamily="34" charset="0"/>
                <a:cs typeface="Arial" panose="020B0604020202020204" pitchFamily="34" charset="0"/>
              </a:rPr>
              <a:t>  =    ???????????????????</a:t>
            </a:r>
            <a:endParaRPr lang="es-GT" sz="2900" baseline="30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GT" sz="1900" dirty="0" smtClean="0"/>
          </a:p>
          <a:p>
            <a:endParaRPr lang="es-GT" sz="1900" dirty="0"/>
          </a:p>
          <a:p>
            <a:endParaRPr lang="es-GT" sz="2400" baseline="30000" dirty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sz="900" dirty="0" smtClean="0"/>
          </a:p>
          <a:p>
            <a:endParaRPr lang="es-GT" sz="900" dirty="0" smtClean="0"/>
          </a:p>
          <a:p>
            <a:pPr marL="0" indent="0">
              <a:buNone/>
            </a:pPr>
            <a:endParaRPr lang="es-GT" sz="800" dirty="0" smtClean="0"/>
          </a:p>
          <a:p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pPr marL="0" indent="0">
              <a:buNone/>
            </a:pPr>
            <a:endParaRPr lang="es-GT" dirty="0" smtClean="0"/>
          </a:p>
          <a:p>
            <a:endParaRPr lang="es-GT" dirty="0" smtClean="0"/>
          </a:p>
          <a:p>
            <a:endParaRPr lang="es-GT" dirty="0" smtClean="0"/>
          </a:p>
        </p:txBody>
      </p:sp>
      <p:sp>
        <p:nvSpPr>
          <p:cNvPr id="4" name="Abrir corchete 3"/>
          <p:cNvSpPr/>
          <p:nvPr/>
        </p:nvSpPr>
        <p:spPr>
          <a:xfrm>
            <a:off x="1619672" y="5157192"/>
            <a:ext cx="45719" cy="288032"/>
          </a:xfrm>
          <a:prstGeom prst="lef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5" name="Cerrar corchete 4"/>
          <p:cNvSpPr/>
          <p:nvPr/>
        </p:nvSpPr>
        <p:spPr>
          <a:xfrm>
            <a:off x="2339752" y="5157192"/>
            <a:ext cx="72008" cy="288032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101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PLANTAS DE REPRODUCCION ASEXUAL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759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GT" dirty="0" smtClean="0"/>
              <a:t>Dentro de este grupo encontramos muchas especies cultivadas</a:t>
            </a:r>
          </a:p>
          <a:p>
            <a:r>
              <a:rPr lang="es-GT" dirty="0" smtClean="0"/>
              <a:t>Que son totalmente asexuales y el producto utilizado no es el fruto ni la semilla. Ejemplos:</a:t>
            </a:r>
          </a:p>
          <a:p>
            <a:r>
              <a:rPr lang="es-GT" dirty="0" smtClean="0"/>
              <a:t>Raíces: Camote y Yuca</a:t>
            </a:r>
          </a:p>
          <a:p>
            <a:r>
              <a:rPr lang="es-GT" dirty="0" smtClean="0"/>
              <a:t>Tubérculos: papa</a:t>
            </a:r>
          </a:p>
          <a:p>
            <a:r>
              <a:rPr lang="es-GT" dirty="0" smtClean="0"/>
              <a:t>Tallos aéreos: Caña de azúcar</a:t>
            </a:r>
          </a:p>
          <a:p>
            <a:r>
              <a:rPr lang="es-GT" dirty="0" smtClean="0"/>
              <a:t>Tallos y hojas: Zacates forrajeros</a:t>
            </a:r>
          </a:p>
          <a:p>
            <a:r>
              <a:rPr lang="es-GT" dirty="0" smtClean="0"/>
              <a:t>Frutos cuando las plantas son partenocarpias ( Partenocarpia es una forma natural o artificial de producir frutos sin fertilización de óvulos y por lo tanto sin semillas)</a:t>
            </a:r>
            <a:endParaRPr lang="es-GT" dirty="0"/>
          </a:p>
          <a:p>
            <a:endParaRPr lang="es-GT" dirty="0" smtClean="0"/>
          </a:p>
          <a:p>
            <a:endParaRPr lang="es-GT" dirty="0" smtClean="0"/>
          </a:p>
          <a:p>
            <a:endParaRPr lang="es-GT" dirty="0"/>
          </a:p>
          <a:p>
            <a:endParaRPr lang="es-GT" dirty="0" smtClean="0"/>
          </a:p>
          <a:p>
            <a:endParaRPr lang="es-GT" dirty="0"/>
          </a:p>
          <a:p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5517232"/>
            <a:ext cx="1954560" cy="117635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670512"/>
            <a:ext cx="1773560" cy="12747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5744" y="5503396"/>
            <a:ext cx="2318556" cy="119019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0729" y="5503396"/>
            <a:ext cx="1465148" cy="1173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418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La genética de las plantas asexuales?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Es la producción de clones</a:t>
            </a:r>
            <a:endParaRPr lang="es-GT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2348880"/>
            <a:ext cx="866775" cy="120015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3867373"/>
            <a:ext cx="1562100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69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o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6302922"/>
              </p:ext>
            </p:extLst>
          </p:nvPr>
        </p:nvGraphicFramePr>
        <p:xfrm>
          <a:off x="1691680" y="332656"/>
          <a:ext cx="5791200" cy="618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Documento" r:id="rId3" imgW="5790945" imgH="6186147" progId="Word.Document.12">
                  <p:embed/>
                </p:oleObj>
              </mc:Choice>
              <mc:Fallback>
                <p:oleObj name="Documento" r:id="rId3" imgW="5790945" imgH="61861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1680" y="332656"/>
                        <a:ext cx="5791200" cy="61864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18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es-GT" b="1" dirty="0"/>
              <a:t>Ley de Hardy y </a:t>
            </a:r>
            <a:r>
              <a:rPr lang="es-GT" b="1" dirty="0" err="1"/>
              <a:t>Weinberg</a:t>
            </a:r>
            <a:r>
              <a:rPr lang="es-GT" b="1" dirty="0"/>
              <a:t/>
            </a:r>
            <a:br>
              <a:rPr lang="es-GT" b="1" dirty="0"/>
            </a:b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s-GT" dirty="0"/>
              <a:t>si en una población infinitamente grande y con apareamiento libre al azar, un gen esta representado por los alelos A y a, de igual adaptabilidad, en le proporción </a:t>
            </a:r>
            <a:r>
              <a:rPr lang="es-GT" dirty="0" err="1"/>
              <a:t>qA</a:t>
            </a:r>
            <a:r>
              <a:rPr lang="es-GT" dirty="0"/>
              <a:t>:  (1-q)a, las frecuencias de estos alelos permanecerán constantes según las proporciones </a:t>
            </a:r>
            <a:r>
              <a:rPr lang="es-GT" dirty="0" err="1"/>
              <a:t>genotipicas</a:t>
            </a:r>
            <a:r>
              <a:rPr lang="es-GT" dirty="0" smtClean="0"/>
              <a:t>:</a:t>
            </a:r>
            <a:endParaRPr lang="es-GT" dirty="0"/>
          </a:p>
          <a:p>
            <a:pPr marL="0" indent="0">
              <a:buNone/>
            </a:pPr>
            <a:r>
              <a:rPr lang="es-GT" dirty="0"/>
              <a:t>	q</a:t>
            </a:r>
            <a:r>
              <a:rPr lang="es-GT" baseline="30000" dirty="0"/>
              <a:t>2 </a:t>
            </a:r>
            <a:r>
              <a:rPr lang="es-GT" dirty="0"/>
              <a:t>AA + 2q (1-q) </a:t>
            </a:r>
            <a:r>
              <a:rPr lang="es-GT" dirty="0" err="1"/>
              <a:t>Aa</a:t>
            </a:r>
            <a:r>
              <a:rPr lang="es-GT" dirty="0"/>
              <a:t> + (1-q)</a:t>
            </a:r>
            <a:r>
              <a:rPr lang="es-GT" baseline="30000" dirty="0"/>
              <a:t>2 </a:t>
            </a:r>
            <a:r>
              <a:rPr lang="es-GT" dirty="0" err="1"/>
              <a:t>aa</a:t>
            </a:r>
            <a:r>
              <a:rPr lang="es-GT" dirty="0"/>
              <a:t> = </a:t>
            </a:r>
            <a:r>
              <a:rPr lang="es-GT" dirty="0" smtClean="0"/>
              <a:t>1</a:t>
            </a:r>
            <a:endParaRPr lang="es-GT" dirty="0"/>
          </a:p>
          <a:p>
            <a:pPr marL="0" indent="0">
              <a:buNone/>
            </a:pPr>
            <a:r>
              <a:rPr lang="es-GT" dirty="0"/>
              <a:t>Lo anterior representa el cuadrado de un binomio o cuadrado de la suma de la forma </a:t>
            </a:r>
          </a:p>
          <a:p>
            <a:pPr marL="0" indent="0">
              <a:buNone/>
            </a:pPr>
            <a:r>
              <a:rPr lang="es-GT" dirty="0"/>
              <a:t>(a + b )</a:t>
            </a:r>
            <a:r>
              <a:rPr lang="es-GT" baseline="30000" dirty="0"/>
              <a:t> 2</a:t>
            </a:r>
            <a:r>
              <a:rPr lang="es-GT" dirty="0"/>
              <a:t> =  a</a:t>
            </a:r>
            <a:r>
              <a:rPr lang="es-GT" baseline="30000" dirty="0"/>
              <a:t>2</a:t>
            </a:r>
            <a:r>
              <a:rPr lang="es-GT" dirty="0"/>
              <a:t>   +    2ab   +       b</a:t>
            </a:r>
            <a:r>
              <a:rPr lang="es-GT" baseline="30000" dirty="0"/>
              <a:t>2</a:t>
            </a:r>
            <a:r>
              <a:rPr lang="es-GT" dirty="0"/>
              <a:t>   </a:t>
            </a:r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r>
              <a:rPr lang="es-GT" dirty="0"/>
              <a:t>a no ser que haya alguna alteración debida a:  1) selección; 2)apareamiento no efectuado al azar; 3)migración diferencial, o 4)mutación diferencial </a:t>
            </a:r>
          </a:p>
          <a:p>
            <a:pPr marL="0" indent="0">
              <a:buNone/>
            </a:pP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24668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s-MX" sz="3200" dirty="0" smtClean="0"/>
              <a:t>Aplicación de la ley de Hardy y </a:t>
            </a:r>
            <a:r>
              <a:rPr lang="es-MX" sz="3200" dirty="0" err="1" smtClean="0"/>
              <a:t>Weinberg</a:t>
            </a:r>
            <a:endParaRPr lang="es-GT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94928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GT" dirty="0"/>
              <a:t>De un grupo de 228 estudiantes universitarios que fueron invitados a probar la sustancia se obtuvieron los siguientes resultados: 160 fueron sensibles y 68 fueron insensibles.  Cuales son las frecuencias relativas de los genes T y t en la población? </a:t>
            </a:r>
            <a:r>
              <a:rPr lang="es-GT" dirty="0" smtClean="0"/>
              <a:t>Y las frecuencias genotípicas de la población.</a:t>
            </a:r>
          </a:p>
          <a:p>
            <a:pPr marL="0" indent="0">
              <a:buNone/>
            </a:pPr>
            <a:r>
              <a:rPr lang="es-GT" dirty="0" smtClean="0"/>
              <a:t>Ya </a:t>
            </a:r>
            <a:r>
              <a:rPr lang="es-GT" dirty="0"/>
              <a:t>que T es dominante sobre t, los 160 que la sintieron incluyen a los genotipos TT y </a:t>
            </a:r>
            <a:r>
              <a:rPr lang="es-GT" dirty="0" err="1"/>
              <a:t>Tt</a:t>
            </a:r>
            <a:r>
              <a:rPr lang="es-GT" dirty="0"/>
              <a:t>.  Mientras que los 68 insensibles deben haber sido del genotipo </a:t>
            </a:r>
            <a:r>
              <a:rPr lang="es-GT" dirty="0" err="1"/>
              <a:t>tt</a:t>
            </a:r>
            <a:r>
              <a:rPr lang="es-GT" dirty="0"/>
              <a:t>.  La mejor aproximación a la formula de Hardy-</a:t>
            </a:r>
            <a:r>
              <a:rPr lang="es-GT" dirty="0" err="1"/>
              <a:t>Weinberg</a:t>
            </a:r>
            <a:r>
              <a:rPr lang="es-GT" dirty="0"/>
              <a:t> se obtiene a través de los insensibles, puesto que se supone que todos tienen el mismo genotipo.  Los 68 individuos </a:t>
            </a:r>
            <a:r>
              <a:rPr lang="es-GT" dirty="0" err="1"/>
              <a:t>tt</a:t>
            </a:r>
            <a:r>
              <a:rPr lang="es-GT" dirty="0"/>
              <a:t> (q</a:t>
            </a:r>
            <a:r>
              <a:rPr lang="es-GT" baseline="30000" dirty="0"/>
              <a:t>2</a:t>
            </a:r>
            <a:r>
              <a:rPr lang="es-GT" dirty="0"/>
              <a:t>) representan al 0.30 de la población.  </a:t>
            </a:r>
            <a:r>
              <a:rPr lang="es-GT" dirty="0" smtClean="0"/>
              <a:t>q2 </a:t>
            </a:r>
            <a:r>
              <a:rPr lang="es-GT" dirty="0"/>
              <a:t>= (0.30)</a:t>
            </a:r>
            <a:r>
              <a:rPr lang="es-GT" baseline="30000" dirty="0"/>
              <a:t>½ </a:t>
            </a:r>
            <a:r>
              <a:rPr lang="es-GT" dirty="0" smtClean="0"/>
              <a:t>= t= </a:t>
            </a:r>
            <a:r>
              <a:rPr lang="es-GT" dirty="0"/>
              <a:t>0.55 .  </a:t>
            </a:r>
            <a:r>
              <a:rPr lang="es-GT" dirty="0" err="1"/>
              <a:t>Asi</a:t>
            </a:r>
            <a:r>
              <a:rPr lang="es-GT" dirty="0"/>
              <a:t>, la frecuencia de T en la muestra fue de 0.45 y la frecuencia de t fue de 0.55.  La predicción de genotipos basada en las cruzas al azar en las poblaciones es la siguiente:</a:t>
            </a:r>
          </a:p>
          <a:p>
            <a:r>
              <a:rPr lang="es-GT" dirty="0" smtClean="0"/>
              <a:t>Frecuencias génicas T = 0.45   y la de t  =   0.55</a:t>
            </a:r>
            <a:r>
              <a:rPr lang="es-GT" dirty="0"/>
              <a:t>	</a:t>
            </a:r>
          </a:p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genotípica</a:t>
            </a:r>
            <a:r>
              <a:rPr lang="en-US" dirty="0"/>
              <a:t> de TT = 0.45 x 0.45 = </a:t>
            </a:r>
            <a:r>
              <a:rPr lang="en-US" dirty="0" smtClean="0"/>
              <a:t>0.20   x 228      =  46</a:t>
            </a:r>
            <a:endParaRPr lang="es-GT" dirty="0"/>
          </a:p>
          <a:p>
            <a:r>
              <a:rPr lang="en-US" dirty="0"/>
              <a:t>	</a:t>
            </a:r>
            <a:endParaRPr lang="es-GT" dirty="0"/>
          </a:p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genotípica</a:t>
            </a:r>
            <a:r>
              <a:rPr lang="en-US" dirty="0"/>
              <a:t> de Tt = 0.45 x 0.55 = </a:t>
            </a:r>
            <a:r>
              <a:rPr lang="en-US" dirty="0" smtClean="0"/>
              <a:t>0.25     x 228     =  57</a:t>
            </a:r>
            <a:endParaRPr lang="es-GT" dirty="0"/>
          </a:p>
          <a:p>
            <a:r>
              <a:rPr lang="en-US" dirty="0"/>
              <a:t>	</a:t>
            </a:r>
            <a:endParaRPr lang="es-GT" dirty="0"/>
          </a:p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genotípica</a:t>
            </a:r>
            <a:r>
              <a:rPr lang="en-US" dirty="0"/>
              <a:t> de </a:t>
            </a:r>
            <a:r>
              <a:rPr lang="en-US" dirty="0" err="1"/>
              <a:t>tT</a:t>
            </a:r>
            <a:r>
              <a:rPr lang="en-US" dirty="0"/>
              <a:t> = 0.55 x 0.45 = </a:t>
            </a:r>
            <a:r>
              <a:rPr lang="en-US" dirty="0" smtClean="0"/>
              <a:t>0.25      X 228     = 57</a:t>
            </a:r>
            <a:endParaRPr lang="es-GT" dirty="0"/>
          </a:p>
          <a:p>
            <a:r>
              <a:rPr lang="en-US" dirty="0"/>
              <a:t>	</a:t>
            </a:r>
            <a:endParaRPr lang="es-GT" dirty="0"/>
          </a:p>
          <a:p>
            <a:r>
              <a:rPr lang="en-US" dirty="0" err="1"/>
              <a:t>Frecuencia</a:t>
            </a:r>
            <a:r>
              <a:rPr lang="en-US" dirty="0"/>
              <a:t> </a:t>
            </a:r>
            <a:r>
              <a:rPr lang="en-US" dirty="0" err="1"/>
              <a:t>genotípica</a:t>
            </a:r>
            <a:r>
              <a:rPr lang="en-US" dirty="0"/>
              <a:t> de </a:t>
            </a:r>
            <a:r>
              <a:rPr lang="en-US" dirty="0" err="1"/>
              <a:t>tt</a:t>
            </a:r>
            <a:r>
              <a:rPr lang="en-US" dirty="0"/>
              <a:t> = 0.55 x 0.55 = </a:t>
            </a:r>
            <a:r>
              <a:rPr lang="en-US" dirty="0" smtClean="0"/>
              <a:t>0.30  x 228          </a:t>
            </a:r>
            <a:r>
              <a:rPr lang="en-US" u="sng" dirty="0" smtClean="0"/>
              <a:t>= 68</a:t>
            </a:r>
          </a:p>
          <a:p>
            <a:r>
              <a:rPr lang="en-US" dirty="0" smtClean="0"/>
              <a:t>                                                                                                             228</a:t>
            </a:r>
            <a:endParaRPr lang="es-GT" dirty="0"/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0865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GT" dirty="0" smtClean="0"/>
              <a:t> Trabajo de Shull en maíz y el efecto de </a:t>
            </a:r>
            <a:r>
              <a:rPr lang="es-GT" b="1" dirty="0" smtClean="0"/>
              <a:t>s</a:t>
            </a:r>
            <a:r>
              <a:rPr lang="es-GT" dirty="0" smtClean="0"/>
              <a:t>= </a:t>
            </a:r>
            <a:r>
              <a:rPr lang="es-GT" dirty="0" err="1" smtClean="0"/>
              <a:t>selfing</a:t>
            </a:r>
            <a:r>
              <a:rPr lang="es-GT" dirty="0" smtClean="0"/>
              <a:t> la  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7504" y="1600200"/>
            <a:ext cx="8784976" cy="51411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r>
              <a:rPr lang="es-GT" dirty="0" smtClean="0"/>
              <a:t>VIGOR?</a:t>
            </a:r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r>
              <a:rPr lang="es-GT" dirty="0" smtClean="0"/>
              <a:t>  S0      S1      S2     S3     S4    </a:t>
            </a:r>
            <a:r>
              <a:rPr lang="es-GT" sz="4000" b="1" dirty="0" smtClean="0">
                <a:solidFill>
                  <a:srgbClr val="FF0000"/>
                </a:solidFill>
              </a:rPr>
              <a:t>S5</a:t>
            </a:r>
            <a:r>
              <a:rPr lang="es-GT" dirty="0" smtClean="0"/>
              <a:t>    S6    S7    S8    S9     </a:t>
            </a:r>
            <a:endParaRPr lang="es-GT" dirty="0"/>
          </a:p>
          <a:p>
            <a:pPr marL="0" indent="0">
              <a:buNone/>
            </a:pPr>
            <a:r>
              <a:rPr lang="es-GT" dirty="0" smtClean="0"/>
              <a:t>                                           </a:t>
            </a:r>
          </a:p>
          <a:p>
            <a:pPr marL="0" indent="0">
              <a:buNone/>
            </a:pPr>
            <a:r>
              <a:rPr lang="es-GT" dirty="0"/>
              <a:t> </a:t>
            </a:r>
            <a:r>
              <a:rPr lang="es-GT" dirty="0" smtClean="0"/>
              <a:t>                                            línea pura</a:t>
            </a:r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endParaRPr lang="es-GT" dirty="0"/>
          </a:p>
          <a:p>
            <a:pPr marL="0" indent="0">
              <a:buNone/>
            </a:pPr>
            <a:endParaRPr lang="es-GT" dirty="0" smtClean="0"/>
          </a:p>
          <a:p>
            <a:pPr marL="0" indent="0">
              <a:buNone/>
            </a:pPr>
            <a:endParaRPr lang="es-GT" dirty="0"/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 rotWithShape="1">
          <a:blip r:embed="rId2"/>
          <a:srcRect l="8716"/>
          <a:stretch/>
        </p:blipFill>
        <p:spPr>
          <a:xfrm>
            <a:off x="-36513" y="2829129"/>
            <a:ext cx="6192689" cy="2068103"/>
          </a:xfrm>
          <a:prstGeom prst="rect">
            <a:avLst/>
          </a:prstGeom>
        </p:spPr>
      </p:pic>
      <p:sp>
        <p:nvSpPr>
          <p:cNvPr id="29" name="Más 28"/>
          <p:cNvSpPr/>
          <p:nvPr/>
        </p:nvSpPr>
        <p:spPr>
          <a:xfrm>
            <a:off x="251520" y="1772816"/>
            <a:ext cx="205680" cy="28803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sp>
        <p:nvSpPr>
          <p:cNvPr id="30" name="Menos 29"/>
          <p:cNvSpPr/>
          <p:nvPr/>
        </p:nvSpPr>
        <p:spPr>
          <a:xfrm flipV="1">
            <a:off x="5724128" y="3212976"/>
            <a:ext cx="504056" cy="288031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cxnSp>
        <p:nvCxnSpPr>
          <p:cNvPr id="33" name="Conector recto de flecha 32"/>
          <p:cNvCxnSpPr/>
          <p:nvPr/>
        </p:nvCxnSpPr>
        <p:spPr>
          <a:xfrm>
            <a:off x="457200" y="1916832"/>
            <a:ext cx="5086908" cy="129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ector recto de flecha 34"/>
          <p:cNvCxnSpPr/>
          <p:nvPr/>
        </p:nvCxnSpPr>
        <p:spPr>
          <a:xfrm>
            <a:off x="457200" y="3789040"/>
            <a:ext cx="1018456" cy="1224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ctor recto de flecha 36"/>
          <p:cNvCxnSpPr/>
          <p:nvPr/>
        </p:nvCxnSpPr>
        <p:spPr>
          <a:xfrm>
            <a:off x="1331640" y="4005064"/>
            <a:ext cx="1080120" cy="10081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8"/>
          <p:cNvCxnSpPr/>
          <p:nvPr/>
        </p:nvCxnSpPr>
        <p:spPr>
          <a:xfrm>
            <a:off x="2411760" y="4077072"/>
            <a:ext cx="1008112" cy="8201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cto de flecha 40"/>
          <p:cNvCxnSpPr/>
          <p:nvPr/>
        </p:nvCxnSpPr>
        <p:spPr>
          <a:xfrm>
            <a:off x="3275856" y="4221088"/>
            <a:ext cx="792088" cy="67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cto de flecha 42"/>
          <p:cNvCxnSpPr/>
          <p:nvPr/>
        </p:nvCxnSpPr>
        <p:spPr>
          <a:xfrm>
            <a:off x="4067944" y="4221088"/>
            <a:ext cx="792088" cy="67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cto de flecha 44"/>
          <p:cNvCxnSpPr/>
          <p:nvPr/>
        </p:nvCxnSpPr>
        <p:spPr>
          <a:xfrm>
            <a:off x="4860032" y="4221088"/>
            <a:ext cx="864096" cy="6761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Flecha curvada hacia la izquierda 45"/>
          <p:cNvSpPr/>
          <p:nvPr/>
        </p:nvSpPr>
        <p:spPr>
          <a:xfrm>
            <a:off x="683568" y="3212976"/>
            <a:ext cx="288032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48" name="Flecha curvada hacia la izquierda 47"/>
          <p:cNvSpPr/>
          <p:nvPr/>
        </p:nvSpPr>
        <p:spPr>
          <a:xfrm>
            <a:off x="1475656" y="3212976"/>
            <a:ext cx="288032" cy="79208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49" name="Flecha curvada hacia la izquierda 48"/>
          <p:cNvSpPr/>
          <p:nvPr/>
        </p:nvSpPr>
        <p:spPr>
          <a:xfrm>
            <a:off x="2555776" y="3356992"/>
            <a:ext cx="288032" cy="8640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0" name="Flecha curvada hacia la izquierda 49"/>
          <p:cNvSpPr/>
          <p:nvPr/>
        </p:nvSpPr>
        <p:spPr>
          <a:xfrm>
            <a:off x="3419872" y="3501007"/>
            <a:ext cx="144016" cy="57606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1" name="Flecha curvada hacia la izquierda 50"/>
          <p:cNvSpPr/>
          <p:nvPr/>
        </p:nvSpPr>
        <p:spPr>
          <a:xfrm>
            <a:off x="4211960" y="3645024"/>
            <a:ext cx="144016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2" name="Flecha curvada hacia la izquierda 51"/>
          <p:cNvSpPr/>
          <p:nvPr/>
        </p:nvSpPr>
        <p:spPr>
          <a:xfrm>
            <a:off x="5004048" y="3789040"/>
            <a:ext cx="72008" cy="43204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3" name="Flecha curvada hacia la izquierda 52"/>
          <p:cNvSpPr/>
          <p:nvPr/>
        </p:nvSpPr>
        <p:spPr>
          <a:xfrm>
            <a:off x="5724128" y="3789040"/>
            <a:ext cx="144016" cy="576064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>
              <a:solidFill>
                <a:schemeClr val="tx1"/>
              </a:solidFill>
            </a:endParaRPr>
          </a:p>
        </p:txBody>
      </p:sp>
      <p:sp>
        <p:nvSpPr>
          <p:cNvPr id="54" name="Flecha abajo 53"/>
          <p:cNvSpPr/>
          <p:nvPr/>
        </p:nvSpPr>
        <p:spPr>
          <a:xfrm>
            <a:off x="4860032" y="5373216"/>
            <a:ext cx="144016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673862"/>
            <a:ext cx="597460" cy="743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62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Depresión endogámica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Existe aumento en la homocigosis, debido a la endogamia (cruzamiento entre individuos íntimamente emparentados)</a:t>
            </a:r>
          </a:p>
          <a:p>
            <a:r>
              <a:rPr lang="es-GT" dirty="0" smtClean="0"/>
              <a:t>Pérdida de vigor generalizado, reducción de altura, tamaño de las flores y a veces incapacidad de reproducción</a:t>
            </a:r>
          </a:p>
          <a:p>
            <a:r>
              <a:rPr lang="es-GT" dirty="0" smtClean="0"/>
              <a:t>La endogamia se aumenta y se puede calcular por los trabajos de Wright 1922.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423977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La disminución del vigor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GT" dirty="0"/>
              <a:t>East y Shull </a:t>
            </a:r>
            <a:r>
              <a:rPr lang="es-GT" dirty="0" smtClean="0"/>
              <a:t> </a:t>
            </a:r>
            <a:r>
              <a:rPr lang="es-GT" dirty="0"/>
              <a:t>afirmaron que:</a:t>
            </a:r>
          </a:p>
          <a:p>
            <a:pPr marL="0" indent="0">
              <a:buNone/>
            </a:pPr>
            <a:endParaRPr lang="es-GT" dirty="0"/>
          </a:p>
          <a:p>
            <a:r>
              <a:rPr lang="es-GT" dirty="0"/>
              <a:t>La disminución del vigor, resultante de la endocría de especies que naturalmente son de fecundación cruzada y el aumento en el vigor debido al cruzamiento de especies autógamas, son manifestaciones de un mismo fenómeno</a:t>
            </a:r>
            <a:r>
              <a:rPr lang="es-GT" dirty="0" smtClean="0"/>
              <a:t>.</a:t>
            </a:r>
          </a:p>
          <a:p>
            <a:r>
              <a:rPr lang="es-GT" b="1" dirty="0" smtClean="0"/>
              <a:t>Shull</a:t>
            </a:r>
            <a:r>
              <a:rPr lang="es-GT" dirty="0" smtClean="0"/>
              <a:t> en 1914 dijo: “para ganar brevedad de expresión, sugiero que en lugar de las frases </a:t>
            </a:r>
            <a:r>
              <a:rPr lang="es-GT" b="1" i="1" dirty="0" smtClean="0"/>
              <a:t>estimulo de la heterocigosis, estimulación heterocigótica, se adopte la palabra </a:t>
            </a:r>
            <a:r>
              <a:rPr lang="es-GT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heterosis</a:t>
            </a:r>
            <a:endParaRPr lang="es-GT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4336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GT" dirty="0" smtClean="0"/>
              <a:t>Heterosis</a:t>
            </a:r>
            <a:endParaRPr lang="es-GT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GT" dirty="0" smtClean="0"/>
              <a:t>Fue acuñado por Shull en 1914. Actualmente se define como : </a:t>
            </a:r>
            <a:r>
              <a:rPr lang="es-GT" u="sng" dirty="0" smtClean="0"/>
              <a:t>“la manifestación del vigor de un híbrido en relación con el vigor o manifestación de los caracteres de sus progenitores; pudiendo ser éstos de cruzas entre líneas puras, cruzas intervarietales, cruzas interraciales o de cruzas interespecíficas.</a:t>
            </a:r>
            <a:r>
              <a:rPr lang="es-GT" dirty="0" smtClean="0"/>
              <a:t> Robles Sánchez, 1982</a:t>
            </a:r>
          </a:p>
        </p:txBody>
      </p:sp>
    </p:spTree>
    <p:extLst>
      <p:ext uri="{BB962C8B-B14F-4D97-AF65-F5344CB8AC3E}">
        <p14:creationId xmlns:p14="http://schemas.microsoft.com/office/powerpoint/2010/main" val="23479208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475656" y="5229200"/>
            <a:ext cx="7056784" cy="1440160"/>
          </a:xfrm>
        </p:spPr>
        <p:txBody>
          <a:bodyPr>
            <a:normAutofit fontScale="92500"/>
          </a:bodyPr>
          <a:lstStyle/>
          <a:p>
            <a:pPr algn="just"/>
            <a:r>
              <a:rPr lang="es-GT" sz="1800" dirty="0" smtClean="0"/>
              <a:t>   </a:t>
            </a:r>
            <a:r>
              <a:rPr lang="es-GT" sz="2000" b="1" dirty="0" smtClean="0">
                <a:solidFill>
                  <a:srgbClr val="FF0000"/>
                </a:solidFill>
              </a:rPr>
              <a:t>P1   X      P2        </a:t>
            </a:r>
            <a:r>
              <a:rPr lang="es-GT" sz="1900" b="1" dirty="0" smtClean="0"/>
              <a:t>F1        F2      F3         F4      F5         F6        F7        F8</a:t>
            </a:r>
          </a:p>
          <a:p>
            <a:pPr algn="just"/>
            <a:r>
              <a:rPr lang="es-GT" dirty="0" smtClean="0"/>
              <a:t>Las dos primeras plantas representan dos líneas, la tercer planta es la resultante del híbrido F1 .</a:t>
            </a:r>
          </a:p>
          <a:p>
            <a:pPr algn="just"/>
            <a:endParaRPr lang="es-GT" dirty="0"/>
          </a:p>
          <a:p>
            <a:pPr algn="just"/>
            <a:r>
              <a:rPr lang="es-GT" dirty="0" smtClean="0"/>
              <a:t>Las plantas que continúan después de la planta F1, representan ejemplos de la F2 hasta la F8, reportado por Jones (1924).</a:t>
            </a:r>
            <a:endParaRPr lang="es-GT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98" y="1183016"/>
            <a:ext cx="7617726" cy="361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5129868" y="506856"/>
            <a:ext cx="38346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GT" dirty="0" smtClean="0"/>
              <a:t>Jones, 1924 sentó las bases para que los fitomejoradores produjeran híbridos.</a:t>
            </a:r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117462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10223</TotalTime>
  <Words>1223</Words>
  <Application>Microsoft Office PowerPoint</Application>
  <PresentationFormat>Presentación en pantalla (4:3)</PresentationFormat>
  <Paragraphs>214</Paragraphs>
  <Slides>19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Tema de Office</vt:lpstr>
      <vt:lpstr>Documento</vt:lpstr>
      <vt:lpstr> LAS PLANTAS ALÓGAMAS</vt:lpstr>
      <vt:lpstr>Presentación de PowerPoint</vt:lpstr>
      <vt:lpstr>Ley de Hardy y Weinberg </vt:lpstr>
      <vt:lpstr>Aplicación de la ley de Hardy y Weinberg</vt:lpstr>
      <vt:lpstr> Trabajo de Shull en maíz y el efecto de s= selfing la  </vt:lpstr>
      <vt:lpstr>Depresión endogámica</vt:lpstr>
      <vt:lpstr>La disminución del vigor</vt:lpstr>
      <vt:lpstr>Heterosis</vt:lpstr>
      <vt:lpstr>Presentación de PowerPoint</vt:lpstr>
      <vt:lpstr>Como se explica la heterosis</vt:lpstr>
      <vt:lpstr>Que se gana con la heterosis</vt:lpstr>
      <vt:lpstr>Consecuencias genéticas de la hibridación</vt:lpstr>
      <vt:lpstr>Consecuencias genéticas de la hibridación</vt:lpstr>
      <vt:lpstr>NO CONFUNDIRSE CON El efecto de la consanguinidad conduce a la homocigosis visto en Autógamas</vt:lpstr>
      <vt:lpstr>Ejemplo</vt:lpstr>
      <vt:lpstr>Ejemplo</vt:lpstr>
      <vt:lpstr>Ejemplo</vt:lpstr>
      <vt:lpstr>PLANTAS DE REPRODUCCION ASEXUAL</vt:lpstr>
      <vt:lpstr>La genética de las plantas asexuales?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Heterosis o vigor híbrido</dc:title>
  <dc:creator>Hp</dc:creator>
  <cp:lastModifiedBy>HP Inc.</cp:lastModifiedBy>
  <cp:revision>90</cp:revision>
  <dcterms:created xsi:type="dcterms:W3CDTF">2017-09-21T00:09:06Z</dcterms:created>
  <dcterms:modified xsi:type="dcterms:W3CDTF">2020-08-24T22:01:29Z</dcterms:modified>
</cp:coreProperties>
</file>