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38" r:id="rId2"/>
    <p:sldId id="439" r:id="rId3"/>
    <p:sldId id="370" r:id="rId4"/>
    <p:sldId id="441" r:id="rId5"/>
    <p:sldId id="425" r:id="rId6"/>
    <p:sldId id="426" r:id="rId7"/>
    <p:sldId id="372" r:id="rId8"/>
    <p:sldId id="442" r:id="rId9"/>
    <p:sldId id="397" r:id="rId10"/>
    <p:sldId id="399" r:id="rId11"/>
    <p:sldId id="443" r:id="rId12"/>
    <p:sldId id="444" r:id="rId13"/>
    <p:sldId id="445" r:id="rId14"/>
    <p:sldId id="446" r:id="rId15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FF"/>
    <a:srgbClr val="FA8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2" autoAdjust="0"/>
  </p:normalViewPr>
  <p:slideViewPr>
    <p:cSldViewPr>
      <p:cViewPr varScale="1">
        <p:scale>
          <a:sx n="70" d="100"/>
          <a:sy n="70" d="100"/>
        </p:scale>
        <p:origin x="12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C5B9F-09D9-408D-9B5F-EF12F6C2D92E}" type="datetimeFigureOut">
              <a:rPr lang="es-GT" smtClean="0"/>
              <a:t>8/09/2020</a:t>
            </a:fld>
            <a:endParaRPr lang="es-GT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7F5A4-5492-46DB-A623-E9FA38374230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3862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8/09/2020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7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8/09/2020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8/09/2020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8/09/2020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8/09/2020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8/09/2020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8/09/2020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8/09/2020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0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8/09/2020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8/09/2020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8/09/2020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C36A-AFE8-40F9-B4A3-973E9CDC31E0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8/09/2020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CDB0-BDC6-49D8-B2DB-1409A755696E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8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305051"/>
          </a:xfrm>
        </p:spPr>
        <p:txBody>
          <a:bodyPr>
            <a:normAutofit fontScale="90000"/>
          </a:bodyPr>
          <a:lstStyle/>
          <a:p>
            <a:r>
              <a:rPr lang="es-GT" b="1" dirty="0"/>
              <a:t>EVOLUCIÓN Y VARIABILIDAD GENÉTICA DE LAS PLANTAS CULTIVADAS</a:t>
            </a:r>
            <a:br>
              <a:rPr lang="es-GT" b="1" dirty="0"/>
            </a:b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/>
          <a:lstStyle/>
          <a:p>
            <a:r>
              <a:rPr lang="es-GT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 V.</a:t>
            </a: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08669" y="975048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smtClean="0"/>
              <a:t>Proceso </a:t>
            </a:r>
            <a:r>
              <a:rPr lang="es-GT" sz="2000" dirty="0"/>
              <a:t>por </a:t>
            </a:r>
            <a:r>
              <a:rPr lang="es-GT" sz="2000" dirty="0" smtClean="0"/>
              <a:t>el cual </a:t>
            </a:r>
            <a:r>
              <a:rPr lang="es-GT" sz="2000" dirty="0"/>
              <a:t>una </a:t>
            </a:r>
            <a:r>
              <a:rPr lang="es-GT" sz="2000" dirty="0" smtClean="0"/>
              <a:t>especie vegetal </a:t>
            </a:r>
            <a:r>
              <a:rPr lang="es-GT" sz="2000" dirty="0"/>
              <a:t>pierde, adquiere o desarrolla ciertos caracteres morfológicos, fisiológicos o de </a:t>
            </a:r>
            <a:r>
              <a:rPr lang="es-GT" sz="2000" dirty="0" smtClean="0"/>
              <a:t>comportamiento, por la acción del hombre.</a:t>
            </a:r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/>
              <a:t>S</a:t>
            </a:r>
            <a:r>
              <a:rPr lang="es-GT" sz="2000" dirty="0" smtClean="0"/>
              <a:t>on </a:t>
            </a:r>
            <a:r>
              <a:rPr lang="es-GT" sz="2000" dirty="0"/>
              <a:t>el resultado de una interacción prolongada y de una selección artificial por parte del ser </a:t>
            </a:r>
            <a:r>
              <a:rPr lang="es-GT" sz="2000" dirty="0" smtClean="0"/>
              <a:t>humano. </a:t>
            </a: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B0F0">
              <a:alpha val="77000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>
                <a:solidFill>
                  <a:srgbClr val="002060"/>
                </a:solidFill>
              </a:rPr>
              <a:t>¿Qué es domesticación?</a:t>
            </a:r>
            <a:endParaRPr lang="es-GT" sz="2800" b="1" dirty="0">
              <a:solidFill>
                <a:srgbClr val="002060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894" y="3200400"/>
            <a:ext cx="302895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dirty="0">
                <a:solidFill>
                  <a:srgbClr val="002060"/>
                </a:solidFill>
              </a:rPr>
              <a:t>La domesticación de las plantas</a:t>
            </a:r>
            <a:br>
              <a:rPr lang="es-GT" b="1" dirty="0">
                <a:solidFill>
                  <a:srgbClr val="002060"/>
                </a:solidFill>
              </a:rPr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s-GT" dirty="0" smtClean="0"/>
              <a:t>Dice Vavilov que “El estudio de otras especies ha demostrado que a menudo las plantas cultivadas se originaron de malezas”.</a:t>
            </a:r>
          </a:p>
          <a:p>
            <a:pPr marL="0" lvl="0" indent="0">
              <a:buNone/>
            </a:pPr>
            <a:r>
              <a:rPr lang="es-MX" dirty="0"/>
              <a:t>La domesticación se inicia cuando una planta silvestre es aprovechada y explotada por el ser humano, derivando con el tiempo en un cultivo intencionado de la misma.</a:t>
            </a:r>
            <a:endParaRPr lang="es-GT" dirty="0" smtClean="0"/>
          </a:p>
          <a:p>
            <a:pPr marL="0" lvl="0" indent="0">
              <a:buNone/>
            </a:pPr>
            <a:r>
              <a:rPr lang="es-GT" dirty="0" smtClean="0"/>
              <a:t>Los </a:t>
            </a:r>
            <a:r>
              <a:rPr lang="es-GT" dirty="0"/>
              <a:t>hombres escogieron un grupo pequeño de la enorme cantidad </a:t>
            </a:r>
            <a:r>
              <a:rPr lang="es-GT" b="1" dirty="0"/>
              <a:t>de plantas silvestres </a:t>
            </a:r>
            <a:r>
              <a:rPr lang="es-GT" dirty="0"/>
              <a:t>y </a:t>
            </a:r>
            <a:r>
              <a:rPr lang="es-GT" dirty="0" smtClean="0"/>
              <a:t>las </a:t>
            </a:r>
            <a:r>
              <a:rPr lang="es-GT" dirty="0"/>
              <a:t>transformaron en los </a:t>
            </a:r>
            <a:r>
              <a:rPr lang="es-GT" b="1" dirty="0"/>
              <a:t>cultivos </a:t>
            </a:r>
            <a:r>
              <a:rPr lang="es-GT" dirty="0"/>
              <a:t>que ahora conocemos. </a:t>
            </a:r>
            <a:endParaRPr lang="es-GT" dirty="0" smtClean="0"/>
          </a:p>
          <a:p>
            <a:pPr marL="0" indent="0">
              <a:buNone/>
            </a:pPr>
            <a:r>
              <a:rPr lang="es-GT" dirty="0"/>
              <a:t>Durante este largo proceso ocurrieron muchos cambios fenotípicos en las plantas, </a:t>
            </a:r>
            <a:r>
              <a:rPr lang="es-GT" dirty="0" smtClean="0"/>
              <a:t>debido a la domesticación, por </a:t>
            </a:r>
            <a:r>
              <a:rPr lang="es-GT" dirty="0"/>
              <a:t>ejemplo: </a:t>
            </a:r>
          </a:p>
          <a:p>
            <a:pPr marL="0" lvl="0" indent="0">
              <a:buNone/>
            </a:pPr>
            <a:endParaRPr lang="es-GT" dirty="0"/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127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727"/>
          </a:xfrm>
        </p:spPr>
        <p:txBody>
          <a:bodyPr>
            <a:normAutofit/>
          </a:bodyPr>
          <a:lstStyle/>
          <a:p>
            <a:r>
              <a:rPr lang="es-GT" sz="3200" dirty="0" smtClean="0"/>
              <a:t>Cambios debidos  la domesticación</a:t>
            </a:r>
            <a:endParaRPr lang="es-GT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059364"/>
          </a:xfrm>
        </p:spPr>
        <p:txBody>
          <a:bodyPr/>
          <a:lstStyle/>
          <a:p>
            <a:pPr marL="0" lvl="1" indent="0">
              <a:buNone/>
            </a:pPr>
            <a:r>
              <a:rPr lang="es-GT" sz="1600" dirty="0" smtClean="0"/>
              <a:t>-</a:t>
            </a:r>
            <a:r>
              <a:rPr lang="es-GT" sz="2000" dirty="0" smtClean="0"/>
              <a:t>Gigantismo</a:t>
            </a:r>
          </a:p>
          <a:p>
            <a:pPr marL="0" lvl="1" indent="0">
              <a:buNone/>
            </a:pPr>
            <a:endParaRPr lang="es-GT" sz="1600" dirty="0"/>
          </a:p>
          <a:p>
            <a:pPr marL="0" lvl="1" indent="0">
              <a:buNone/>
            </a:pPr>
            <a:endParaRPr lang="es-GT" sz="1600" dirty="0" smtClean="0"/>
          </a:p>
          <a:p>
            <a:pPr marL="0" lvl="1" indent="0">
              <a:buNone/>
            </a:pPr>
            <a:endParaRPr lang="es-GT" sz="1600" dirty="0"/>
          </a:p>
          <a:p>
            <a:pPr marL="0" lvl="1" indent="0">
              <a:buNone/>
            </a:pPr>
            <a:endParaRPr lang="es-GT" sz="1600" dirty="0" smtClean="0"/>
          </a:p>
          <a:p>
            <a:pPr marL="0" lvl="1" indent="0">
              <a:buNone/>
            </a:pPr>
            <a:endParaRPr lang="es-GT" sz="1600" dirty="0"/>
          </a:p>
          <a:p>
            <a:pPr marL="0" lvl="1" indent="0">
              <a:buNone/>
            </a:pPr>
            <a:endParaRPr lang="es-GT" sz="1600" dirty="0" smtClean="0"/>
          </a:p>
          <a:p>
            <a:pPr marL="0" lvl="1" indent="0">
              <a:buNone/>
            </a:pPr>
            <a:r>
              <a:rPr lang="es-GT" sz="1600" dirty="0" smtClean="0"/>
              <a:t>-</a:t>
            </a:r>
            <a:r>
              <a:rPr lang="es-GT" sz="2000" dirty="0" smtClean="0"/>
              <a:t>Incremento </a:t>
            </a:r>
            <a:r>
              <a:rPr lang="es-GT" sz="2000" dirty="0"/>
              <a:t>de la </a:t>
            </a:r>
            <a:endParaRPr lang="es-GT" sz="2000" dirty="0" smtClean="0"/>
          </a:p>
          <a:p>
            <a:pPr marL="0" lvl="1" indent="0">
              <a:buNone/>
            </a:pPr>
            <a:r>
              <a:rPr lang="es-GT" sz="2000" dirty="0" smtClean="0"/>
              <a:t>capacidad </a:t>
            </a:r>
            <a:r>
              <a:rPr lang="es-GT" sz="2000" dirty="0"/>
              <a:t>de adaptación</a:t>
            </a:r>
          </a:p>
          <a:p>
            <a:pPr marL="0" lvl="1" indent="0">
              <a:buNone/>
            </a:pPr>
            <a:endParaRPr lang="es-GT" sz="1600" dirty="0"/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2695575" cy="16954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213513"/>
            <a:ext cx="6019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…Cambios por la domesticación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s-GT" sz="1600" dirty="0"/>
              <a:t>Reducción de la fertilidad sexual en plantas propagadas vegetativamente como yuca, camote, etc.  </a:t>
            </a:r>
            <a:endParaRPr lang="es-GT" sz="1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s-GT" sz="1600" dirty="0"/>
          </a:p>
          <a:p>
            <a:pPr marL="342900" lvl="1" indent="-342900">
              <a:buFont typeface="Arial" pitchFamily="34" charset="0"/>
              <a:buChar char="•"/>
            </a:pPr>
            <a:endParaRPr lang="es-GT" sz="1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s-GT" sz="1600" dirty="0"/>
          </a:p>
          <a:p>
            <a:pPr marL="342900" lvl="1" indent="-342900">
              <a:buFont typeface="Arial" pitchFamily="34" charset="0"/>
              <a:buChar char="•"/>
            </a:pPr>
            <a:endParaRPr lang="es-GT" sz="1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s-GT" sz="16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s-GT" sz="1600" dirty="0"/>
              <a:t>Cambios en la biología reproductiva de Alógamas - Autógamas ejemplo es el de una planta </a:t>
            </a:r>
            <a:r>
              <a:rPr lang="es-GT" sz="1600" dirty="0" err="1"/>
              <a:t>alógama</a:t>
            </a:r>
            <a:r>
              <a:rPr lang="es-GT" sz="1600" dirty="0"/>
              <a:t> y el Tomate silvestre -  tomate cultivado es Autógama.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GT" sz="1600" dirty="0"/>
          </a:p>
          <a:p>
            <a:pPr marL="342900" lvl="1" indent="-342900">
              <a:buFont typeface="Arial" pitchFamily="34" charset="0"/>
              <a:buChar char="•"/>
            </a:pPr>
            <a:endParaRPr lang="es-GT" sz="1600" dirty="0"/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93512"/>
            <a:ext cx="2171700" cy="16037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193512"/>
            <a:ext cx="1167806" cy="13742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94487"/>
            <a:ext cx="1905000" cy="22635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62" y="4596762"/>
            <a:ext cx="20478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/>
              <a:t>Cambios por la domesticación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Pérdida de mecanismos naturales de dispersión de semillas. </a:t>
            </a:r>
            <a:endParaRPr lang="es-GT" dirty="0" smtClean="0"/>
          </a:p>
          <a:p>
            <a:endParaRPr lang="es-GT" dirty="0"/>
          </a:p>
          <a:p>
            <a:endParaRPr lang="es-GT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809383"/>
            <a:ext cx="2486025" cy="1838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260" t="58334" r="32430" b="13541"/>
          <a:stretch/>
        </p:blipFill>
        <p:spPr>
          <a:xfrm>
            <a:off x="27296" y="2834482"/>
            <a:ext cx="4163704" cy="18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Hace cuanto, donde y como surgió la Agricultura?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b="1" dirty="0"/>
              <a:t>Para comprenden la evolución de las plantas cultivadas es necesario conocer como?, cuando? y donde? surge la agricultura en el mundo?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62400"/>
            <a:ext cx="2362200" cy="33849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578" y="3581400"/>
            <a:ext cx="3084843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08669" y="975048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800" dirty="0" smtClean="0"/>
          </a:p>
          <a:p>
            <a:pPr marL="0" lvl="0" indent="0" algn="just">
              <a:buClr>
                <a:srgbClr val="FF0000"/>
              </a:buClr>
              <a:buNone/>
            </a:pPr>
            <a:r>
              <a:rPr lang="es-MX" dirty="0" smtClean="0"/>
              <a:t>Se produjo a finales del pleistoceno </a:t>
            </a:r>
            <a:r>
              <a:rPr lang="es-MX" dirty="0"/>
              <a:t>un cambio climático importante </a:t>
            </a:r>
            <a:r>
              <a:rPr lang="es-MX" dirty="0" smtClean="0"/>
              <a:t>después de </a:t>
            </a:r>
            <a:r>
              <a:rPr lang="es-MX" dirty="0"/>
              <a:t>la última </a:t>
            </a:r>
            <a:r>
              <a:rPr lang="es-MX" dirty="0" smtClean="0"/>
              <a:t>glaciación(10,000-11000 </a:t>
            </a:r>
            <a:r>
              <a:rPr lang="es-MX" dirty="0"/>
              <a:t>a. C.),</a:t>
            </a:r>
            <a:endParaRPr lang="es-GT" sz="20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2060">
              <a:alpha val="77000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Cuando surgió la agricultura?</a:t>
            </a:r>
            <a:endParaRPr lang="es-GT" sz="2800" b="1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491" y="3733800"/>
            <a:ext cx="4620578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/>
              <a:t>Cuando surgió la agricultura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708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200" dirty="0"/>
              <a:t>Pleistoceno temprano: 2.588.000-781.000 años antes del presente. </a:t>
            </a:r>
            <a:endParaRPr lang="es-MX" sz="2200" dirty="0" smtClean="0"/>
          </a:p>
          <a:p>
            <a:pPr marL="0" indent="0">
              <a:buNone/>
            </a:pPr>
            <a:r>
              <a:rPr lang="es-MX" sz="2200" dirty="0" smtClean="0"/>
              <a:t>Pleistoceno </a:t>
            </a:r>
            <a:r>
              <a:rPr lang="es-MX" sz="2200" dirty="0"/>
              <a:t>medio: 781.000-126.000 años antes del presente. </a:t>
            </a:r>
            <a:endParaRPr lang="es-MX" sz="2200" dirty="0" smtClean="0"/>
          </a:p>
          <a:p>
            <a:pPr marL="0" indent="0">
              <a:buNone/>
            </a:pPr>
            <a:r>
              <a:rPr lang="es-MX" sz="2200" dirty="0" smtClean="0"/>
              <a:t> </a:t>
            </a:r>
            <a:r>
              <a:rPr lang="es-MX" sz="2200" dirty="0"/>
              <a:t>Pleistoceno tardío: 126.000-10.000 años antes del presente</a:t>
            </a:r>
            <a:r>
              <a:rPr lang="es-MX" sz="2200" dirty="0" smtClean="0"/>
              <a:t>.</a:t>
            </a:r>
          </a:p>
          <a:p>
            <a:pPr marL="0" lvl="0" indent="0">
              <a:buNone/>
            </a:pPr>
            <a:r>
              <a:rPr lang="es-MX" sz="2200" b="1" dirty="0"/>
              <a:t>Se produjo a finales del pleistoceno un cambio climático importante después de la última glaciación(10,000-11000 a. C.),</a:t>
            </a:r>
            <a:endParaRPr lang="es-GT" sz="2200" b="1" dirty="0"/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22" y="4343400"/>
            <a:ext cx="3758384" cy="19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08669" y="914400"/>
            <a:ext cx="7919400" cy="5257800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 err="1" smtClean="0"/>
              <a:t>Hawkes</a:t>
            </a:r>
            <a:r>
              <a:rPr lang="es-GT" sz="2000" dirty="0" smtClean="0"/>
              <a:t>, investigador inglés indicó que para el desarrollo de la agricultura fueron necesarias las etapas de: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GT" sz="2000" dirty="0" smtClean="0"/>
              <a:t>Arribo y colonización de las especies vegetales</a:t>
            </a: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GT" sz="2000" dirty="0" smtClean="0"/>
              <a:t>Cosecha</a:t>
            </a:r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GT" sz="2000" dirty="0" smtClean="0"/>
              <a:t>Siembra de semillas cosechadas</a:t>
            </a:r>
          </a:p>
          <a:p>
            <a:pPr marL="0" indent="0">
              <a:buNone/>
            </a:pPr>
            <a:r>
              <a:rPr lang="es-GT" sz="2000" dirty="0" smtClean="0"/>
              <a:t>Harris </a:t>
            </a:r>
            <a:r>
              <a:rPr lang="es-GT" sz="2000" dirty="0"/>
              <a:t>1969, </a:t>
            </a:r>
            <a:r>
              <a:rPr lang="es-GT" sz="2000" dirty="0" smtClean="0"/>
              <a:t>propuso </a:t>
            </a:r>
            <a:r>
              <a:rPr lang="es-GT" sz="2000" dirty="0"/>
              <a:t>que existieron dos tipos de economía de subsistencia antes del surgimiento de la agricultura:</a:t>
            </a:r>
          </a:p>
          <a:p>
            <a:pPr marL="0" indent="0">
              <a:buNone/>
            </a:pPr>
            <a:r>
              <a:rPr lang="es-GT" sz="2000" dirty="0" smtClean="0"/>
              <a:t>a</a:t>
            </a:r>
            <a:r>
              <a:rPr lang="es-GT" sz="2000" dirty="0"/>
              <a:t>)  El cazador especializado: cuya dependencia para subsistir era de muy pocos animales.</a:t>
            </a:r>
          </a:p>
          <a:p>
            <a:pPr marL="0" indent="0">
              <a:buNone/>
            </a:pPr>
            <a:endParaRPr lang="es-GT" sz="2000" dirty="0"/>
          </a:p>
          <a:p>
            <a:pPr marL="0" indent="0">
              <a:buNone/>
            </a:pPr>
            <a:r>
              <a:rPr lang="es-GT" sz="2000" dirty="0"/>
              <a:t>b)  El colector, cazador, pescador quien explotaba un amplio espectro de Recursos alimenticios: provenientes de varias especies de plantas y animales</a:t>
            </a:r>
            <a:r>
              <a:rPr lang="es-GT" sz="2000" dirty="0" smtClean="0"/>
              <a:t>. Estos fueron los le dieron origen a la agricultura por su amplio margen de explotación.</a:t>
            </a:r>
            <a:endParaRPr lang="es-GT" sz="2000" dirty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20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B0F0">
              <a:alpha val="77000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>
                <a:solidFill>
                  <a:srgbClr val="002060"/>
                </a:solidFill>
              </a:rPr>
              <a:t>Cómo surgió la agricultura</a:t>
            </a:r>
            <a:endParaRPr lang="es-GT" sz="2800" b="1" dirty="0">
              <a:solidFill>
                <a:srgbClr val="002060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700070"/>
            <a:ext cx="1114425" cy="12477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297197"/>
            <a:ext cx="22383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“La basura amontonada”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GT" dirty="0" err="1"/>
              <a:t>Engelbrench</a:t>
            </a:r>
            <a:r>
              <a:rPr lang="es-GT" dirty="0"/>
              <a:t> - (1916)  Propuso una hipótesis sobre como se originó la agricultura.  Esta hipótesis conocida como la “basura amontonada” fue más tarde  ampliada por Edgar Anderson (1969) un genetista Estadounidense. </a:t>
            </a:r>
            <a:endParaRPr lang="es-GT" dirty="0" smtClean="0"/>
          </a:p>
          <a:p>
            <a:pPr marL="0" indent="0">
              <a:buNone/>
            </a:pPr>
            <a:endParaRPr lang="es-GT" dirty="0" smtClean="0"/>
          </a:p>
          <a:p>
            <a:pPr marL="0" indent="0">
              <a:buNone/>
            </a:pPr>
            <a:r>
              <a:rPr lang="es-GT" dirty="0" smtClean="0"/>
              <a:t> </a:t>
            </a:r>
            <a:r>
              <a:rPr lang="es-GT" dirty="0"/>
              <a:t>Esta hipótesis sugiere que las malezas ecológicas o plantas de sucesión primaria colonizaron áreas alrededor de los lugares donde habitaba el hombre, alguna vez estas fueron tomadas por este y sometidas al cultivo.  </a:t>
            </a:r>
            <a:endParaRPr lang="es-GT" dirty="0" smtClean="0"/>
          </a:p>
          <a:p>
            <a:pPr marL="0" indent="0">
              <a:buNone/>
            </a:pPr>
            <a:r>
              <a:rPr lang="es-GT" dirty="0" smtClean="0"/>
              <a:t>Algunas </a:t>
            </a:r>
            <a:r>
              <a:rPr lang="es-GT" dirty="0"/>
              <a:t>semillas de  plantas fueron tomadas por el hombre, las que más le interesó y otras las descartó;  esta íntimo la relación hombre-planta, hizo que el hombre tomará aquellas malezas ecológicas y descartar aquellas que no le eran </a:t>
            </a:r>
            <a:r>
              <a:rPr lang="es-GT" dirty="0" err="1"/>
              <a:t>palatables</a:t>
            </a:r>
            <a:r>
              <a:rPr lang="es-GT" dirty="0"/>
              <a:t> (nunca las domesticó).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048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08669" y="975048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800" dirty="0" smtClean="0"/>
          </a:p>
          <a:p>
            <a:pPr marL="0" indent="0">
              <a:buNone/>
            </a:pPr>
            <a:r>
              <a:rPr lang="es-GT" sz="2000" dirty="0"/>
              <a:t>Las evidencias arqueológicas nos llevan a proponer 3 áreas en las que se originó la agricultura y probablemente en forma independiente y más o menos  al mismo tiempo:</a:t>
            </a:r>
          </a:p>
          <a:p>
            <a:endParaRPr lang="es-GT" sz="2000" dirty="0"/>
          </a:p>
          <a:p>
            <a:pPr lvl="0"/>
            <a:r>
              <a:rPr lang="es-GT" sz="2000" dirty="0"/>
              <a:t>Sur-occidente de Asia (Turquía, Siria, Líbano, Israel, Irak, Kuwait, Arabia Saudita, etc</a:t>
            </a:r>
            <a:r>
              <a:rPr lang="es-GT" sz="2000" dirty="0" smtClean="0"/>
              <a:t>.).</a:t>
            </a:r>
          </a:p>
          <a:p>
            <a:pPr lvl="0"/>
            <a:endParaRPr lang="es-GT" sz="2000" dirty="0"/>
          </a:p>
          <a:p>
            <a:pPr lvl="0"/>
            <a:r>
              <a:rPr lang="es-GT" sz="2000" dirty="0"/>
              <a:t>Mesoamérica (Sur-México hasta Costa Rica</a:t>
            </a:r>
            <a:r>
              <a:rPr lang="es-GT" sz="2000" dirty="0" smtClean="0"/>
              <a:t>)</a:t>
            </a:r>
          </a:p>
          <a:p>
            <a:pPr lvl="0"/>
            <a:endParaRPr lang="es-GT" sz="2000" dirty="0"/>
          </a:p>
          <a:p>
            <a:pPr lvl="0"/>
            <a:r>
              <a:rPr lang="es-GT" sz="2000" dirty="0"/>
              <a:t>China (República Popular China)</a:t>
            </a:r>
          </a:p>
          <a:p>
            <a:pPr marL="0" lvl="0" indent="0" algn="just">
              <a:buClr>
                <a:srgbClr val="FF0000"/>
              </a:buClr>
              <a:buNone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B0F0">
              <a:alpha val="77000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>
                <a:solidFill>
                  <a:srgbClr val="002060"/>
                </a:solidFill>
              </a:rPr>
              <a:t>Donde se originó la agricultura?</a:t>
            </a:r>
            <a:endParaRPr lang="es-GT" sz="2800" b="1" dirty="0">
              <a:solidFill>
                <a:srgbClr val="002060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Las tres áreas donde pudo originarse la agricultura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02" y="1600200"/>
            <a:ext cx="7879772" cy="49530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752600" y="3657600"/>
            <a:ext cx="838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Elipse 7"/>
          <p:cNvSpPr/>
          <p:nvPr/>
        </p:nvSpPr>
        <p:spPr>
          <a:xfrm>
            <a:off x="6629400" y="32766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785" y="1752600"/>
            <a:ext cx="3359028" cy="2524125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5105400" y="3276600"/>
            <a:ext cx="3810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239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Título"/>
          <p:cNvSpPr>
            <a:spLocks noGrp="1"/>
          </p:cNvSpPr>
          <p:nvPr>
            <p:ph sz="half" idx="1"/>
          </p:nvPr>
        </p:nvSpPr>
        <p:spPr>
          <a:xfrm>
            <a:off x="608669" y="975048"/>
            <a:ext cx="7919400" cy="4968552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800" dirty="0" smtClean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GT" sz="2000" dirty="0"/>
              <a:t>Las plantas domesticadas están adaptadas permanentemente a los hábitats que el </a:t>
            </a:r>
            <a:r>
              <a:rPr lang="es-GT" sz="2000" dirty="0" err="1"/>
              <a:t>el</a:t>
            </a:r>
            <a:r>
              <a:rPr lang="es-GT" sz="2000" dirty="0"/>
              <a:t> hombre a preparado para ellas.  A este respecto De </a:t>
            </a:r>
            <a:r>
              <a:rPr lang="es-GT" sz="2000" dirty="0" err="1"/>
              <a:t>Wet</a:t>
            </a:r>
            <a:r>
              <a:rPr lang="es-GT" sz="2000" dirty="0"/>
              <a:t> y </a:t>
            </a:r>
            <a:r>
              <a:rPr lang="es-GT" sz="2000" dirty="0" err="1"/>
              <a:t>Harlan</a:t>
            </a:r>
            <a:r>
              <a:rPr lang="es-GT" sz="2000" dirty="0"/>
              <a:t> (1975) y De </a:t>
            </a:r>
            <a:r>
              <a:rPr lang="es-GT" sz="2000" dirty="0" err="1"/>
              <a:t>Wet</a:t>
            </a:r>
            <a:r>
              <a:rPr lang="es-GT" sz="2000" dirty="0"/>
              <a:t> (1979), han sugerido que “la domesticación de las plantas” es una evolución de estas en un ambiente hecho por el hombre, a tal grado que se hacen casi dependientes del hombre no solo para su hábitat sino también para su propagación.</a:t>
            </a:r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800" dirty="0"/>
          </a:p>
          <a:p>
            <a:pPr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GT" sz="1400" dirty="0" smtClean="0"/>
          </a:p>
          <a:p>
            <a:pPr marL="0" lvl="0" indent="0" algn="just">
              <a:buClr>
                <a:srgbClr val="FF0000"/>
              </a:buClr>
              <a:buNone/>
            </a:pPr>
            <a:endParaRPr lang="es-GT" sz="800" dirty="0" smtClean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s-GT" sz="14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s-GT" sz="1800" b="1" dirty="0" smtClean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800" dirty="0"/>
          </a:p>
          <a:p>
            <a:pPr lvl="0" algn="just">
              <a:buClr>
                <a:schemeClr val="accent3"/>
              </a:buClr>
              <a:buFont typeface="Wingdings" pitchFamily="2" charset="2"/>
              <a:buChar char="q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2">
              <a:buClr>
                <a:schemeClr val="accent3"/>
              </a:buClr>
              <a:buFont typeface="Wingdings" pitchFamily="2" charset="2"/>
              <a:buChar char="§"/>
            </a:pPr>
            <a:endParaRPr lang="es-GT" sz="1200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600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000" u="sng" dirty="0" smtClean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/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s-GT" sz="1400" u="sng" dirty="0" smtClean="0"/>
          </a:p>
        </p:txBody>
      </p:sp>
      <p:sp>
        <p:nvSpPr>
          <p:cNvPr id="4" name="AutoShape 8" descr="Resultado de imagen para tomate pod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2" name="11 Rectángulo"/>
          <p:cNvSpPr/>
          <p:nvPr/>
        </p:nvSpPr>
        <p:spPr>
          <a:xfrm>
            <a:off x="-7259" y="0"/>
            <a:ext cx="9151257" cy="914400"/>
          </a:xfrm>
          <a:prstGeom prst="rect">
            <a:avLst/>
          </a:prstGeom>
          <a:solidFill>
            <a:srgbClr val="002060">
              <a:alpha val="77000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b="1" dirty="0" smtClean="0"/>
              <a:t>LA DOMESTICACIÓN DE LAS PLANTAS</a:t>
            </a:r>
            <a:endParaRPr lang="es-GT" sz="2800" b="1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" y="6324600"/>
            <a:ext cx="914855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1" y="3810000"/>
            <a:ext cx="3657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35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20392</TotalTime>
  <Words>730</Words>
  <Application>Microsoft Office PowerPoint</Application>
  <PresentationFormat>Presentación en pantalla (4:3)</PresentationFormat>
  <Paragraphs>228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1_Tema de Office</vt:lpstr>
      <vt:lpstr>EVOLUCIÓN Y VARIABILIDAD GENÉTICA DE LAS PLANTAS CULTIVADAS </vt:lpstr>
      <vt:lpstr>Hace cuanto, donde y como surgió la Agricultura?</vt:lpstr>
      <vt:lpstr>Presentación de PowerPoint</vt:lpstr>
      <vt:lpstr>Cuando surgió la agricultura</vt:lpstr>
      <vt:lpstr>Presentación de PowerPoint</vt:lpstr>
      <vt:lpstr>“La basura amontonada”</vt:lpstr>
      <vt:lpstr>Presentación de PowerPoint</vt:lpstr>
      <vt:lpstr>Las tres áreas donde pudo originarse la agricultura</vt:lpstr>
      <vt:lpstr>Presentación de PowerPoint</vt:lpstr>
      <vt:lpstr>Presentación de PowerPoint</vt:lpstr>
      <vt:lpstr>La domesticación de las plantas </vt:lpstr>
      <vt:lpstr>Cambios debidos  la domesticación</vt:lpstr>
      <vt:lpstr>…Cambios por la domesticación</vt:lpstr>
      <vt:lpstr>Cambios por la domesticación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Yasmin Geovanna Silvestre Hernández</dc:creator>
  <cp:lastModifiedBy>HP Inc.</cp:lastModifiedBy>
  <cp:revision>716</cp:revision>
  <dcterms:created xsi:type="dcterms:W3CDTF">2013-05-01T22:15:08Z</dcterms:created>
  <dcterms:modified xsi:type="dcterms:W3CDTF">2020-09-09T15:51:44Z</dcterms:modified>
</cp:coreProperties>
</file>