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69" r:id="rId3"/>
    <p:sldId id="278" r:id="rId4"/>
    <p:sldId id="270" r:id="rId5"/>
    <p:sldId id="282" r:id="rId6"/>
    <p:sldId id="283" r:id="rId7"/>
    <p:sldId id="284" r:id="rId8"/>
    <p:sldId id="285" r:id="rId9"/>
    <p:sldId id="271" r:id="rId10"/>
    <p:sldId id="272" r:id="rId11"/>
    <p:sldId id="273" r:id="rId12"/>
    <p:sldId id="281" r:id="rId13"/>
    <p:sldId id="280" r:id="rId14"/>
    <p:sldId id="287" r:id="rId15"/>
    <p:sldId id="274" r:id="rId16"/>
    <p:sldId id="275" r:id="rId17"/>
    <p:sldId id="279" r:id="rId18"/>
    <p:sldId id="259" r:id="rId19"/>
    <p:sldId id="288" r:id="rId20"/>
    <p:sldId id="289" r:id="rId21"/>
    <p:sldId id="290" r:id="rId22"/>
    <p:sldId id="260" r:id="rId23"/>
    <p:sldId id="261" r:id="rId24"/>
    <p:sldId id="262" r:id="rId25"/>
    <p:sldId id="263" r:id="rId26"/>
    <p:sldId id="264" r:id="rId27"/>
    <p:sldId id="265" r:id="rId28"/>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E8209-4351-419F-9826-82FD6A8799D9}" type="datetimeFigureOut">
              <a:rPr lang="es-GT" smtClean="0"/>
              <a:t>16/10/2020</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FBEEE-1DCA-445F-851C-A1BF8ABA343E}" type="slidenum">
              <a:rPr lang="es-GT" smtClean="0"/>
              <a:t>‹Nº›</a:t>
            </a:fld>
            <a:endParaRPr lang="es-GT"/>
          </a:p>
        </p:txBody>
      </p:sp>
    </p:spTree>
    <p:extLst>
      <p:ext uri="{BB962C8B-B14F-4D97-AF65-F5344CB8AC3E}">
        <p14:creationId xmlns:p14="http://schemas.microsoft.com/office/powerpoint/2010/main" val="2913830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79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756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33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841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927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40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GT"/>
          </a:p>
        </p:txBody>
      </p:sp>
      <p:sp>
        <p:nvSpPr>
          <p:cNvPr id="4" name="Marcador de fecha 3"/>
          <p:cNvSpPr>
            <a:spLocks noGrp="1"/>
          </p:cNvSpPr>
          <p:nvPr>
            <p:ph type="dt" sz="half" idx="10"/>
          </p:nvPr>
        </p:nvSpPr>
        <p:spPr/>
        <p:txBody>
          <a:bodyPr/>
          <a:lstStyle/>
          <a:p>
            <a:fld id="{FCAF6029-81EB-43D7-A337-3D8FDCF3B9E5}" type="datetimeFigureOut">
              <a:rPr lang="es-GT" smtClean="0"/>
              <a:t>16/10/2020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B17B863D-8D70-4BBD-B550-52290C95FC78}" type="slidenum">
              <a:rPr lang="es-GT" smtClean="0"/>
              <a:t>‹Nº›</a:t>
            </a:fld>
            <a:endParaRPr lang="es-GT"/>
          </a:p>
        </p:txBody>
      </p:sp>
    </p:spTree>
    <p:extLst>
      <p:ext uri="{BB962C8B-B14F-4D97-AF65-F5344CB8AC3E}">
        <p14:creationId xmlns:p14="http://schemas.microsoft.com/office/powerpoint/2010/main" val="226588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FCAF6029-81EB-43D7-A337-3D8FDCF3B9E5}" type="datetimeFigureOut">
              <a:rPr lang="es-GT" smtClean="0"/>
              <a:t>16/10/2020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B17B863D-8D70-4BBD-B550-52290C95FC78}" type="slidenum">
              <a:rPr lang="es-GT" smtClean="0"/>
              <a:t>‹Nº›</a:t>
            </a:fld>
            <a:endParaRPr lang="es-GT"/>
          </a:p>
        </p:txBody>
      </p:sp>
    </p:spTree>
    <p:extLst>
      <p:ext uri="{BB962C8B-B14F-4D97-AF65-F5344CB8AC3E}">
        <p14:creationId xmlns:p14="http://schemas.microsoft.com/office/powerpoint/2010/main" val="3614756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FCAF6029-81EB-43D7-A337-3D8FDCF3B9E5}" type="datetimeFigureOut">
              <a:rPr lang="es-GT" smtClean="0"/>
              <a:t>16/10/2020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B17B863D-8D70-4BBD-B550-52290C95FC78}" type="slidenum">
              <a:rPr lang="es-GT" smtClean="0"/>
              <a:t>‹Nº›</a:t>
            </a:fld>
            <a:endParaRPr lang="es-GT"/>
          </a:p>
        </p:txBody>
      </p:sp>
    </p:spTree>
    <p:extLst>
      <p:ext uri="{BB962C8B-B14F-4D97-AF65-F5344CB8AC3E}">
        <p14:creationId xmlns:p14="http://schemas.microsoft.com/office/powerpoint/2010/main" val="111904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FCAF6029-81EB-43D7-A337-3D8FDCF3B9E5}" type="datetimeFigureOut">
              <a:rPr lang="es-GT" smtClean="0"/>
              <a:t>16/10/2020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B17B863D-8D70-4BBD-B550-52290C95FC78}" type="slidenum">
              <a:rPr lang="es-GT" smtClean="0"/>
              <a:t>‹Nº›</a:t>
            </a:fld>
            <a:endParaRPr lang="es-GT"/>
          </a:p>
        </p:txBody>
      </p:sp>
    </p:spTree>
    <p:extLst>
      <p:ext uri="{BB962C8B-B14F-4D97-AF65-F5344CB8AC3E}">
        <p14:creationId xmlns:p14="http://schemas.microsoft.com/office/powerpoint/2010/main" val="218520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CAF6029-81EB-43D7-A337-3D8FDCF3B9E5}" type="datetimeFigureOut">
              <a:rPr lang="es-GT" smtClean="0"/>
              <a:t>16/10/2020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B17B863D-8D70-4BBD-B550-52290C95FC78}" type="slidenum">
              <a:rPr lang="es-GT" smtClean="0"/>
              <a:t>‹Nº›</a:t>
            </a:fld>
            <a:endParaRPr lang="es-GT"/>
          </a:p>
        </p:txBody>
      </p:sp>
    </p:spTree>
    <p:extLst>
      <p:ext uri="{BB962C8B-B14F-4D97-AF65-F5344CB8AC3E}">
        <p14:creationId xmlns:p14="http://schemas.microsoft.com/office/powerpoint/2010/main" val="416843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FCAF6029-81EB-43D7-A337-3D8FDCF3B9E5}" type="datetimeFigureOut">
              <a:rPr lang="es-GT" smtClean="0"/>
              <a:t>16/10/2020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B17B863D-8D70-4BBD-B550-52290C95FC78}" type="slidenum">
              <a:rPr lang="es-GT" smtClean="0"/>
              <a:t>‹Nº›</a:t>
            </a:fld>
            <a:endParaRPr lang="es-GT"/>
          </a:p>
        </p:txBody>
      </p:sp>
    </p:spTree>
    <p:extLst>
      <p:ext uri="{BB962C8B-B14F-4D97-AF65-F5344CB8AC3E}">
        <p14:creationId xmlns:p14="http://schemas.microsoft.com/office/powerpoint/2010/main" val="191672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FCAF6029-81EB-43D7-A337-3D8FDCF3B9E5}" type="datetimeFigureOut">
              <a:rPr lang="es-GT" smtClean="0"/>
              <a:t>16/10/2020</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B17B863D-8D70-4BBD-B550-52290C95FC78}" type="slidenum">
              <a:rPr lang="es-GT" smtClean="0"/>
              <a:t>‹Nº›</a:t>
            </a:fld>
            <a:endParaRPr lang="es-GT"/>
          </a:p>
        </p:txBody>
      </p:sp>
    </p:spTree>
    <p:extLst>
      <p:ext uri="{BB962C8B-B14F-4D97-AF65-F5344CB8AC3E}">
        <p14:creationId xmlns:p14="http://schemas.microsoft.com/office/powerpoint/2010/main" val="204732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FCAF6029-81EB-43D7-A337-3D8FDCF3B9E5}" type="datetimeFigureOut">
              <a:rPr lang="es-GT" smtClean="0"/>
              <a:t>16/10/2020</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B17B863D-8D70-4BBD-B550-52290C95FC78}" type="slidenum">
              <a:rPr lang="es-GT" smtClean="0"/>
              <a:t>‹Nº›</a:t>
            </a:fld>
            <a:endParaRPr lang="es-GT"/>
          </a:p>
        </p:txBody>
      </p:sp>
    </p:spTree>
    <p:extLst>
      <p:ext uri="{BB962C8B-B14F-4D97-AF65-F5344CB8AC3E}">
        <p14:creationId xmlns:p14="http://schemas.microsoft.com/office/powerpoint/2010/main" val="385102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CAF6029-81EB-43D7-A337-3D8FDCF3B9E5}" type="datetimeFigureOut">
              <a:rPr lang="es-GT" smtClean="0"/>
              <a:t>16/10/2020</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B17B863D-8D70-4BBD-B550-52290C95FC78}" type="slidenum">
              <a:rPr lang="es-GT" smtClean="0"/>
              <a:t>‹Nº›</a:t>
            </a:fld>
            <a:endParaRPr lang="es-GT"/>
          </a:p>
        </p:txBody>
      </p:sp>
    </p:spTree>
    <p:extLst>
      <p:ext uri="{BB962C8B-B14F-4D97-AF65-F5344CB8AC3E}">
        <p14:creationId xmlns:p14="http://schemas.microsoft.com/office/powerpoint/2010/main" val="20505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CAF6029-81EB-43D7-A337-3D8FDCF3B9E5}" type="datetimeFigureOut">
              <a:rPr lang="es-GT" smtClean="0"/>
              <a:t>16/10/2020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B17B863D-8D70-4BBD-B550-52290C95FC78}" type="slidenum">
              <a:rPr lang="es-GT" smtClean="0"/>
              <a:t>‹Nº›</a:t>
            </a:fld>
            <a:endParaRPr lang="es-GT"/>
          </a:p>
        </p:txBody>
      </p:sp>
    </p:spTree>
    <p:extLst>
      <p:ext uri="{BB962C8B-B14F-4D97-AF65-F5344CB8AC3E}">
        <p14:creationId xmlns:p14="http://schemas.microsoft.com/office/powerpoint/2010/main" val="124512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CAF6029-81EB-43D7-A337-3D8FDCF3B9E5}" type="datetimeFigureOut">
              <a:rPr lang="es-GT" smtClean="0"/>
              <a:t>16/10/2020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B17B863D-8D70-4BBD-B550-52290C95FC78}" type="slidenum">
              <a:rPr lang="es-GT" smtClean="0"/>
              <a:t>‹Nº›</a:t>
            </a:fld>
            <a:endParaRPr lang="es-GT"/>
          </a:p>
        </p:txBody>
      </p:sp>
    </p:spTree>
    <p:extLst>
      <p:ext uri="{BB962C8B-B14F-4D97-AF65-F5344CB8AC3E}">
        <p14:creationId xmlns:p14="http://schemas.microsoft.com/office/powerpoint/2010/main" val="325240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F6029-81EB-43D7-A337-3D8FDCF3B9E5}" type="datetimeFigureOut">
              <a:rPr lang="es-GT" smtClean="0"/>
              <a:t>16/10/2020</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B863D-8D70-4BBD-B550-52290C95FC78}" type="slidenum">
              <a:rPr lang="es-GT" smtClean="0"/>
              <a:t>‹Nº›</a:t>
            </a:fld>
            <a:endParaRPr lang="es-GT"/>
          </a:p>
        </p:txBody>
      </p:sp>
    </p:spTree>
    <p:extLst>
      <p:ext uri="{BB962C8B-B14F-4D97-AF65-F5344CB8AC3E}">
        <p14:creationId xmlns:p14="http://schemas.microsoft.com/office/powerpoint/2010/main" val="1528509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_HiPCapFI4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GT" sz="3200" b="1" dirty="0" smtClean="0"/>
              <a:t>UNIDAD VII EL MEJORAMIENTO GENÉTICO DE LAS PLANTAS.</a:t>
            </a:r>
            <a:endParaRPr lang="es-GT" sz="3200" b="1" dirty="0"/>
          </a:p>
        </p:txBody>
      </p:sp>
      <p:sp>
        <p:nvSpPr>
          <p:cNvPr id="3" name="Marcador de contenido 2"/>
          <p:cNvSpPr>
            <a:spLocks noGrp="1"/>
          </p:cNvSpPr>
          <p:nvPr>
            <p:ph idx="1"/>
          </p:nvPr>
        </p:nvSpPr>
        <p:spPr/>
        <p:txBody>
          <a:bodyPr/>
          <a:lstStyle/>
          <a:p>
            <a:pPr marL="0" indent="0">
              <a:buNone/>
            </a:pPr>
            <a:r>
              <a:rPr lang="es-GT" dirty="0"/>
              <a:t>El mejoramiento de plantas o </a:t>
            </a:r>
            <a:r>
              <a:rPr lang="es-GT" dirty="0" err="1"/>
              <a:t>Genotecnia</a:t>
            </a:r>
            <a:r>
              <a:rPr lang="es-GT" dirty="0"/>
              <a:t> Vegetal (nombre acuñado por el mejicano Basilio Rojas</a:t>
            </a:r>
            <a:r>
              <a:rPr lang="es-GT" dirty="0" smtClean="0"/>
              <a:t>)</a:t>
            </a:r>
            <a:r>
              <a:rPr lang="es-GT" dirty="0"/>
              <a:t> </a:t>
            </a:r>
            <a:r>
              <a:rPr lang="es-GT" dirty="0" smtClean="0"/>
              <a:t>que, </a:t>
            </a:r>
            <a:r>
              <a:rPr lang="es-GT" dirty="0"/>
              <a:t>persigue dos objetivos: el rendimiento y la calidad de las cosechas que el hombre demanda para vivir mejor</a:t>
            </a:r>
            <a:r>
              <a:rPr lang="es-GT" dirty="0" smtClean="0"/>
              <a:t> </a:t>
            </a:r>
            <a:r>
              <a:rPr lang="es-GT" dirty="0"/>
              <a:t>es el estudio de los métodos para la obtención de variedades mejoradas de diferente tipo, principalmente mediante </a:t>
            </a:r>
            <a:r>
              <a:rPr lang="es-GT" u="sng" dirty="0"/>
              <a:t>caracteres métricos o cuantitativos</a:t>
            </a:r>
            <a:r>
              <a:rPr lang="es-GT" dirty="0"/>
              <a:t> de utilidad para el </a:t>
            </a:r>
            <a:r>
              <a:rPr lang="es-GT" dirty="0" smtClean="0"/>
              <a:t>hombre.</a:t>
            </a:r>
            <a:endParaRPr lang="es-GT" dirty="0"/>
          </a:p>
        </p:txBody>
      </p:sp>
    </p:spTree>
    <p:extLst>
      <p:ext uri="{BB962C8B-B14F-4D97-AF65-F5344CB8AC3E}">
        <p14:creationId xmlns:p14="http://schemas.microsoft.com/office/powerpoint/2010/main" val="3293687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8"/>
          <p:cNvPicPr preferRelativeResize="0"/>
          <p:nvPr/>
        </p:nvPicPr>
        <p:blipFill rotWithShape="1">
          <a:blip r:embed="rId3">
            <a:alphaModFix/>
          </a:blip>
          <a:srcRect/>
          <a:stretch/>
        </p:blipFill>
        <p:spPr>
          <a:xfrm>
            <a:off x="1595438" y="87313"/>
            <a:ext cx="9001125" cy="6683375"/>
          </a:xfrm>
          <a:prstGeom prst="rect">
            <a:avLst/>
          </a:prstGeom>
          <a:noFill/>
          <a:ln>
            <a:noFill/>
          </a:ln>
        </p:spPr>
      </p:pic>
    </p:spTree>
    <p:extLst>
      <p:ext uri="{BB962C8B-B14F-4D97-AF65-F5344CB8AC3E}">
        <p14:creationId xmlns:p14="http://schemas.microsoft.com/office/powerpoint/2010/main" val="1392776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9"/>
          <p:cNvPicPr preferRelativeResize="0"/>
          <p:nvPr/>
        </p:nvPicPr>
        <p:blipFill rotWithShape="1">
          <a:blip r:embed="rId3">
            <a:alphaModFix/>
          </a:blip>
          <a:srcRect/>
          <a:stretch/>
        </p:blipFill>
        <p:spPr>
          <a:xfrm>
            <a:off x="1631951" y="152400"/>
            <a:ext cx="9001125" cy="6553200"/>
          </a:xfrm>
          <a:prstGeom prst="rect">
            <a:avLst/>
          </a:prstGeom>
          <a:noFill/>
          <a:ln>
            <a:noFill/>
          </a:ln>
        </p:spPr>
      </p:pic>
    </p:spTree>
    <p:extLst>
      <p:ext uri="{BB962C8B-B14F-4D97-AF65-F5344CB8AC3E}">
        <p14:creationId xmlns:p14="http://schemas.microsoft.com/office/powerpoint/2010/main" val="42427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EMA 40 Herencia Cuantita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3" name="Imagen 2"/>
          <p:cNvPicPr>
            <a:picLocks noChangeAspect="1"/>
          </p:cNvPicPr>
          <p:nvPr/>
        </p:nvPicPr>
        <p:blipFill>
          <a:blip r:embed="rId2"/>
          <a:stretch>
            <a:fillRect/>
          </a:stretch>
        </p:blipFill>
        <p:spPr>
          <a:xfrm>
            <a:off x="1240630" y="600502"/>
            <a:ext cx="8899657" cy="6155140"/>
          </a:xfrm>
          <a:prstGeom prst="rect">
            <a:avLst/>
          </a:prstGeom>
        </p:spPr>
      </p:pic>
    </p:spTree>
    <p:extLst>
      <p:ext uri="{BB962C8B-B14F-4D97-AF65-F5344CB8AC3E}">
        <p14:creationId xmlns:p14="http://schemas.microsoft.com/office/powerpoint/2010/main" val="1173649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Video herencia cuantitativa</a:t>
            </a:r>
            <a:endParaRPr lang="es-GT" dirty="0"/>
          </a:p>
        </p:txBody>
      </p:sp>
      <p:sp>
        <p:nvSpPr>
          <p:cNvPr id="3" name="Marcador de contenido 2"/>
          <p:cNvSpPr>
            <a:spLocks noGrp="1"/>
          </p:cNvSpPr>
          <p:nvPr>
            <p:ph idx="1"/>
          </p:nvPr>
        </p:nvSpPr>
        <p:spPr/>
        <p:txBody>
          <a:bodyPr/>
          <a:lstStyle/>
          <a:p>
            <a:endParaRPr lang="es-GT" dirty="0" smtClean="0"/>
          </a:p>
          <a:p>
            <a:r>
              <a:rPr lang="es-GT" dirty="0">
                <a:hlinkClick r:id="rId2"/>
              </a:rPr>
              <a:t>https://www.youtube.com/watch?v=_</a:t>
            </a:r>
            <a:r>
              <a:rPr lang="es-GT" dirty="0" smtClean="0">
                <a:hlinkClick r:id="rId2"/>
              </a:rPr>
              <a:t>HiPCapFI48</a:t>
            </a:r>
            <a:endParaRPr lang="es-GT" dirty="0" smtClean="0"/>
          </a:p>
          <a:p>
            <a:endParaRPr lang="es-GT" dirty="0"/>
          </a:p>
          <a:p>
            <a:r>
              <a:rPr lang="es-GT" dirty="0"/>
              <a:t>Espacio Curricular: Genética Tema: Unidad N°3 Herencia Cuantitativa Docente: Ricardo </a:t>
            </a:r>
            <a:r>
              <a:rPr lang="es-GT" dirty="0" err="1"/>
              <a:t>Maich</a:t>
            </a:r>
            <a:r>
              <a:rPr lang="es-GT" dirty="0"/>
              <a:t> Facultad de Ciencias Agropecuarias Universidad Nacional de Córdoba</a:t>
            </a:r>
          </a:p>
          <a:p>
            <a:pPr marL="0" indent="0">
              <a:buNone/>
            </a:pPr>
            <a:endParaRPr lang="es-GT" dirty="0"/>
          </a:p>
          <a:p>
            <a:pPr marL="0" indent="0">
              <a:buNone/>
            </a:pPr>
            <a:r>
              <a:rPr lang="es-GT" dirty="0"/>
              <a:t/>
            </a:r>
            <a:br>
              <a:rPr lang="es-GT" dirty="0"/>
            </a:br>
            <a:endParaRPr lang="es-GT" dirty="0"/>
          </a:p>
        </p:txBody>
      </p:sp>
    </p:spTree>
    <p:extLst>
      <p:ext uri="{BB962C8B-B14F-4D97-AF65-F5344CB8AC3E}">
        <p14:creationId xmlns:p14="http://schemas.microsoft.com/office/powerpoint/2010/main" val="3053342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GT" dirty="0" smtClean="0"/>
              <a:t>Profundizar sobre un ejemplo de un carácter  métrico con su datos y estadísticos y su curva normal</a:t>
            </a:r>
            <a:endParaRPr lang="es-GT" dirty="0"/>
          </a:p>
        </p:txBody>
      </p:sp>
      <p:sp>
        <p:nvSpPr>
          <p:cNvPr id="3" name="Marcador de contenido 2"/>
          <p:cNvSpPr>
            <a:spLocks noGrp="1"/>
          </p:cNvSpPr>
          <p:nvPr>
            <p:ph idx="1"/>
          </p:nvPr>
        </p:nvSpPr>
        <p:spPr/>
        <p:txBody>
          <a:bodyPr/>
          <a:lstStyle/>
          <a:p>
            <a:endParaRPr lang="es-GT"/>
          </a:p>
        </p:txBody>
      </p:sp>
    </p:spTree>
    <p:extLst>
      <p:ext uri="{BB962C8B-B14F-4D97-AF65-F5344CB8AC3E}">
        <p14:creationId xmlns:p14="http://schemas.microsoft.com/office/powerpoint/2010/main" val="1765705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0"/>
          <p:cNvPicPr preferRelativeResize="0"/>
          <p:nvPr/>
        </p:nvPicPr>
        <p:blipFill rotWithShape="1">
          <a:blip r:embed="rId3">
            <a:alphaModFix/>
          </a:blip>
          <a:srcRect/>
          <a:stretch/>
        </p:blipFill>
        <p:spPr>
          <a:xfrm>
            <a:off x="1595438" y="479425"/>
            <a:ext cx="9001125" cy="5899150"/>
          </a:xfrm>
          <a:prstGeom prst="rect">
            <a:avLst/>
          </a:prstGeom>
          <a:noFill/>
          <a:ln>
            <a:noFill/>
          </a:ln>
        </p:spPr>
      </p:pic>
    </p:spTree>
    <p:extLst>
      <p:ext uri="{BB962C8B-B14F-4D97-AF65-F5344CB8AC3E}">
        <p14:creationId xmlns:p14="http://schemas.microsoft.com/office/powerpoint/2010/main" val="350506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1"/>
          <p:cNvPicPr preferRelativeResize="0"/>
          <p:nvPr/>
        </p:nvPicPr>
        <p:blipFill rotWithShape="1">
          <a:blip r:embed="rId3">
            <a:alphaModFix/>
          </a:blip>
          <a:srcRect/>
          <a:stretch/>
        </p:blipFill>
        <p:spPr>
          <a:xfrm>
            <a:off x="1558926" y="138113"/>
            <a:ext cx="9001125" cy="6581775"/>
          </a:xfrm>
          <a:prstGeom prst="rect">
            <a:avLst/>
          </a:prstGeom>
          <a:noFill/>
          <a:ln>
            <a:noFill/>
          </a:ln>
        </p:spPr>
      </p:pic>
    </p:spTree>
    <p:extLst>
      <p:ext uri="{BB962C8B-B14F-4D97-AF65-F5344CB8AC3E}">
        <p14:creationId xmlns:p14="http://schemas.microsoft.com/office/powerpoint/2010/main" val="3867450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2"/>
          <p:cNvPicPr preferRelativeResize="0"/>
          <p:nvPr/>
        </p:nvPicPr>
        <p:blipFill rotWithShape="1">
          <a:blip r:embed="rId3">
            <a:alphaModFix/>
          </a:blip>
          <a:srcRect/>
          <a:stretch/>
        </p:blipFill>
        <p:spPr>
          <a:xfrm>
            <a:off x="1595438" y="174625"/>
            <a:ext cx="9001125" cy="6508750"/>
          </a:xfrm>
          <a:prstGeom prst="rect">
            <a:avLst/>
          </a:prstGeom>
          <a:noFill/>
          <a:ln>
            <a:noFill/>
          </a:ln>
        </p:spPr>
      </p:pic>
    </p:spTree>
    <p:extLst>
      <p:ext uri="{BB962C8B-B14F-4D97-AF65-F5344CB8AC3E}">
        <p14:creationId xmlns:p14="http://schemas.microsoft.com/office/powerpoint/2010/main" val="3972412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…caracteres métricos</a:t>
            </a:r>
            <a:endParaRPr lang="es-GT" dirty="0"/>
          </a:p>
        </p:txBody>
      </p:sp>
      <p:sp>
        <p:nvSpPr>
          <p:cNvPr id="3" name="Marcador de contenido 2"/>
          <p:cNvSpPr>
            <a:spLocks noGrp="1"/>
          </p:cNvSpPr>
          <p:nvPr>
            <p:ph idx="1"/>
          </p:nvPr>
        </p:nvSpPr>
        <p:spPr/>
        <p:txBody>
          <a:bodyPr/>
          <a:lstStyle/>
          <a:p>
            <a:pPr marL="0" indent="0">
              <a:buNone/>
            </a:pPr>
            <a:r>
              <a:rPr lang="es-GT" dirty="0"/>
              <a:t>La mayor parte de los caracteres de importancia económica con la que trabajan los fitomejoradores son caracteres métricos(poligénicos), tales como el rendimiento de grano, fruto, forraje; altura de planta, días a floración a madurez fisiológica; tamaño de tubérculo; resistencia a plagas o enfermedades, sequías o heladas; respuesta a labores agronómicas, calidad de los productos; porcentaje de proteína</a:t>
            </a:r>
          </a:p>
        </p:txBody>
      </p:sp>
    </p:spTree>
    <p:extLst>
      <p:ext uri="{BB962C8B-B14F-4D97-AF65-F5344CB8AC3E}">
        <p14:creationId xmlns:p14="http://schemas.microsoft.com/office/powerpoint/2010/main" val="2071084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GT" sz="2800" dirty="0" smtClean="0"/>
              <a:t>Ejemplo de un carácter métrico: </a:t>
            </a:r>
            <a:r>
              <a:rPr lang="es-GT" sz="2800" b="1" dirty="0"/>
              <a:t>: </a:t>
            </a:r>
            <a:r>
              <a:rPr lang="es-GT" sz="2800" dirty="0"/>
              <a:t>La altura en pulgadas de 120 arboles de hule a los 107 días de plantados aparecen en el siguiente cuadro. Tomado de Gardner, E.J. 1990</a:t>
            </a:r>
            <a:r>
              <a:rPr lang="es-GT" sz="2800" dirty="0" smtClean="0"/>
              <a:t>.</a:t>
            </a:r>
            <a:br>
              <a:rPr lang="es-GT" sz="2800" dirty="0" smtClean="0"/>
            </a:br>
            <a:r>
              <a:rPr lang="es-GT" sz="2800" b="1" dirty="0"/>
              <a:t/>
            </a:r>
            <a:br>
              <a:rPr lang="es-GT" sz="2800" b="1" dirty="0"/>
            </a:br>
            <a:endParaRPr lang="es-GT" sz="2800" dirty="0"/>
          </a:p>
        </p:txBody>
      </p:sp>
      <p:pic>
        <p:nvPicPr>
          <p:cNvPr id="5" name="Imagen 4"/>
          <p:cNvPicPr>
            <a:picLocks noChangeAspect="1"/>
          </p:cNvPicPr>
          <p:nvPr/>
        </p:nvPicPr>
        <p:blipFill>
          <a:blip r:embed="rId2"/>
          <a:stretch>
            <a:fillRect/>
          </a:stretch>
        </p:blipFill>
        <p:spPr>
          <a:xfrm>
            <a:off x="663536" y="1976327"/>
            <a:ext cx="9773687" cy="4900111"/>
          </a:xfrm>
          <a:prstGeom prst="rect">
            <a:avLst/>
          </a:prstGeom>
        </p:spPr>
      </p:pic>
    </p:spTree>
    <p:extLst>
      <p:ext uri="{BB962C8B-B14F-4D97-AF65-F5344CB8AC3E}">
        <p14:creationId xmlns:p14="http://schemas.microsoft.com/office/powerpoint/2010/main" val="211798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Un problema de discusión en la Biología</a:t>
            </a:r>
            <a:endParaRPr lang="es-GT" dirty="0"/>
          </a:p>
        </p:txBody>
      </p:sp>
      <p:sp>
        <p:nvSpPr>
          <p:cNvPr id="3" name="Marcador de contenido 2"/>
          <p:cNvSpPr>
            <a:spLocks noGrp="1"/>
          </p:cNvSpPr>
          <p:nvPr>
            <p:ph idx="1"/>
          </p:nvPr>
        </p:nvSpPr>
        <p:spPr/>
        <p:txBody>
          <a:bodyPr>
            <a:normAutofit lnSpcReduction="10000"/>
          </a:bodyPr>
          <a:lstStyle/>
          <a:p>
            <a:pPr marL="0" indent="0">
              <a:buNone/>
            </a:pPr>
            <a:r>
              <a:rPr lang="es-GT" dirty="0" smtClean="0"/>
              <a:t>Mendel publicó sus trabajos en 1865. Fueron redescubiertos </a:t>
            </a:r>
          </a:p>
          <a:p>
            <a:pPr marL="0" indent="0">
              <a:buNone/>
            </a:pPr>
            <a:r>
              <a:rPr lang="es-GT" dirty="0" smtClean="0"/>
              <a:t>Después </a:t>
            </a:r>
            <a:r>
              <a:rPr lang="es-GT" dirty="0"/>
              <a:t>de que se redescubrieron los trabajos de Mendel en 1901, emergieron dos escuelas opuestas, por un lado, la escuela mendeliana que sostenía que todos los caracteres con cualitativos en la naturaleza y que además son discretos. Por otro lado, las escuelas de los Biométricos sostenían que los </a:t>
            </a:r>
            <a:r>
              <a:rPr lang="es-GT" dirty="0" smtClean="0"/>
              <a:t>rasgos </a:t>
            </a:r>
            <a:r>
              <a:rPr lang="es-GT" dirty="0"/>
              <a:t>no tienen expresión discreta sino eran de expresión </a:t>
            </a:r>
            <a:r>
              <a:rPr lang="es-GT" dirty="0" smtClean="0"/>
              <a:t>continua. </a:t>
            </a:r>
            <a:r>
              <a:rPr lang="es-GT" dirty="0"/>
              <a:t>Al final con los trabajos de R.A. Fisher, Emerson e East y   Nilsson-Ehle concluyeron que los caracteres de la herencia cuantitativa podrían ser explicados en términos mendelianos y se establecieron las bases de los trabajos futuros con caracteres cuantitativos.</a:t>
            </a:r>
          </a:p>
          <a:p>
            <a:endParaRPr lang="es-GT" dirty="0"/>
          </a:p>
        </p:txBody>
      </p:sp>
    </p:spTree>
    <p:extLst>
      <p:ext uri="{BB962C8B-B14F-4D97-AF65-F5344CB8AC3E}">
        <p14:creationId xmlns:p14="http://schemas.microsoft.com/office/powerpoint/2010/main" val="174259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32601"/>
          </a:xfrm>
        </p:spPr>
        <p:txBody>
          <a:bodyPr>
            <a:normAutofit fontScale="90000"/>
          </a:bodyPr>
          <a:lstStyle/>
          <a:p>
            <a:r>
              <a:rPr lang="es-GT" sz="2700" dirty="0"/>
              <a:t>Pasos  a seguir para el análisis de la característica altura en pulgadas de arboles de hule a los 107 días de plantados. Tomado de Gardner, E.J. 1990.</a:t>
            </a:r>
            <a:r>
              <a:rPr lang="es-GT" dirty="0"/>
              <a:t/>
            </a:r>
            <a:br>
              <a:rPr lang="es-GT" dirty="0"/>
            </a:br>
            <a:endParaRPr lang="es-GT" dirty="0"/>
          </a:p>
        </p:txBody>
      </p:sp>
      <p:pic>
        <p:nvPicPr>
          <p:cNvPr id="4" name="Marcador de contenido 3"/>
          <p:cNvPicPr>
            <a:picLocks noGrp="1" noChangeAspect="1"/>
          </p:cNvPicPr>
          <p:nvPr>
            <p:ph idx="1"/>
          </p:nvPr>
        </p:nvPicPr>
        <p:blipFill>
          <a:blip r:embed="rId2"/>
          <a:stretch>
            <a:fillRect/>
          </a:stretch>
        </p:blipFill>
        <p:spPr>
          <a:xfrm>
            <a:off x="94565" y="1541417"/>
            <a:ext cx="11316721" cy="4781005"/>
          </a:xfrm>
          <a:prstGeom prst="rect">
            <a:avLst/>
          </a:prstGeom>
        </p:spPr>
      </p:pic>
    </p:spTree>
    <p:extLst>
      <p:ext uri="{BB962C8B-B14F-4D97-AF65-F5344CB8AC3E}">
        <p14:creationId xmlns:p14="http://schemas.microsoft.com/office/powerpoint/2010/main" val="1444244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Cálculos de los estadísticos más importantes</a:t>
            </a:r>
            <a:endParaRPr lang="es-GT" dirty="0"/>
          </a:p>
        </p:txBody>
      </p:sp>
      <p:sp>
        <p:nvSpPr>
          <p:cNvPr id="3" name="Marcador de contenido 2"/>
          <p:cNvSpPr>
            <a:spLocks noGrp="1"/>
          </p:cNvSpPr>
          <p:nvPr>
            <p:ph idx="1"/>
          </p:nvPr>
        </p:nvSpPr>
        <p:spPr/>
        <p:txBody>
          <a:bodyPr>
            <a:normAutofit fontScale="70000" lnSpcReduction="20000"/>
          </a:bodyPr>
          <a:lstStyle/>
          <a:p>
            <a:r>
              <a:rPr lang="es-MX" dirty="0"/>
              <a:t>Cálculo de la media:</a:t>
            </a:r>
          </a:p>
          <a:p>
            <a:r>
              <a:rPr lang="es-MX" dirty="0"/>
              <a:t>Ẋ  =  </a:t>
            </a:r>
            <a:r>
              <a:rPr lang="es-MX" u="sng" dirty="0"/>
              <a:t>∑f X  </a:t>
            </a:r>
            <a:r>
              <a:rPr lang="es-MX" dirty="0"/>
              <a:t>=  </a:t>
            </a:r>
            <a:r>
              <a:rPr lang="es-MX" u="sng" dirty="0"/>
              <a:t>1458</a:t>
            </a:r>
            <a:r>
              <a:rPr lang="es-MX" dirty="0"/>
              <a:t>  =  11.95 pulgadas</a:t>
            </a:r>
          </a:p>
          <a:p>
            <a:r>
              <a:rPr lang="es-MX" dirty="0"/>
              <a:t>          n        122</a:t>
            </a:r>
          </a:p>
          <a:p>
            <a:r>
              <a:rPr lang="es-MX" dirty="0"/>
              <a:t>Cálculo de la varianza:</a:t>
            </a:r>
          </a:p>
          <a:p>
            <a:r>
              <a:rPr lang="es-MX" dirty="0"/>
              <a:t>S2  =  </a:t>
            </a:r>
            <a:r>
              <a:rPr lang="es-GT" b="1" u="sng" dirty="0"/>
              <a:t>∑f (X - Ẋ)</a:t>
            </a:r>
            <a:r>
              <a:rPr lang="es-GT" b="1" u="sng" baseline="30000" dirty="0"/>
              <a:t>2</a:t>
            </a:r>
            <a:r>
              <a:rPr lang="es-GT" b="1" u="sng" dirty="0"/>
              <a:t> </a:t>
            </a:r>
            <a:r>
              <a:rPr lang="es-MX" dirty="0" smtClean="0"/>
              <a:t>=  </a:t>
            </a:r>
            <a:r>
              <a:rPr lang="es-MX" u="sng" dirty="0"/>
              <a:t>341.40</a:t>
            </a:r>
            <a:r>
              <a:rPr lang="es-MX" dirty="0"/>
              <a:t>  =  2.82 </a:t>
            </a:r>
          </a:p>
          <a:p>
            <a:r>
              <a:rPr lang="es-MX" dirty="0"/>
              <a:t>             n -1             121</a:t>
            </a:r>
          </a:p>
          <a:p>
            <a:r>
              <a:rPr lang="es-MX" dirty="0"/>
              <a:t>Cálculo de la desviación estándar:</a:t>
            </a:r>
          </a:p>
          <a:p>
            <a:r>
              <a:rPr lang="es-MX" dirty="0"/>
              <a:t>Si  </a:t>
            </a:r>
            <a:r>
              <a:rPr lang="es-GT" b="1" dirty="0"/>
              <a:t>S</a:t>
            </a:r>
            <a:r>
              <a:rPr lang="es-GT" b="1" baseline="30000" dirty="0"/>
              <a:t>2</a:t>
            </a:r>
            <a:r>
              <a:rPr lang="es-MX" dirty="0" smtClean="0"/>
              <a:t>  </a:t>
            </a:r>
            <a:r>
              <a:rPr lang="es-MX" dirty="0"/>
              <a:t>=  2.82  obteniendo la raíz cuadrada de la varianza, se obtiene la desviación estándar </a:t>
            </a:r>
          </a:p>
          <a:p>
            <a:r>
              <a:rPr lang="es-MX" dirty="0"/>
              <a:t>Así  √ 2.82  =  1.68 así S = 1.68</a:t>
            </a:r>
          </a:p>
          <a:p>
            <a:r>
              <a:rPr lang="es-MX" dirty="0"/>
              <a:t>Cálculo del coeficiente de variación </a:t>
            </a:r>
          </a:p>
          <a:p>
            <a:r>
              <a:rPr lang="es-MX" dirty="0"/>
              <a:t>C.V.  =   </a:t>
            </a:r>
            <a:r>
              <a:rPr lang="es-GT" b="1" dirty="0"/>
              <a:t>S</a:t>
            </a:r>
            <a:r>
              <a:rPr lang="es-GT" b="1" baseline="30000" dirty="0"/>
              <a:t>2</a:t>
            </a:r>
            <a:r>
              <a:rPr lang="es-MX" dirty="0"/>
              <a:t> </a:t>
            </a:r>
            <a:r>
              <a:rPr lang="es-MX" dirty="0" smtClean="0"/>
              <a:t>  </a:t>
            </a:r>
            <a:r>
              <a:rPr lang="es-MX" dirty="0"/>
              <a:t>=  1.68  =   0.14   en porcentaje es 14%</a:t>
            </a:r>
          </a:p>
          <a:p>
            <a:r>
              <a:rPr lang="es-MX" dirty="0"/>
              <a:t>             Ẋ      1.95</a:t>
            </a:r>
          </a:p>
          <a:p>
            <a:pPr marL="0" indent="0">
              <a:buNone/>
            </a:pPr>
            <a:endParaRPr lang="es-GT" dirty="0"/>
          </a:p>
        </p:txBody>
      </p:sp>
    </p:spTree>
    <p:extLst>
      <p:ext uri="{BB962C8B-B14F-4D97-AF65-F5344CB8AC3E}">
        <p14:creationId xmlns:p14="http://schemas.microsoft.com/office/powerpoint/2010/main" val="1807078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…caracteres métricos</a:t>
            </a:r>
            <a:endParaRPr lang="es-GT" dirty="0"/>
          </a:p>
        </p:txBody>
      </p:sp>
      <p:sp>
        <p:nvSpPr>
          <p:cNvPr id="3" name="Marcador de contenido 2"/>
          <p:cNvSpPr>
            <a:spLocks noGrp="1"/>
          </p:cNvSpPr>
          <p:nvPr>
            <p:ph idx="1"/>
          </p:nvPr>
        </p:nvSpPr>
        <p:spPr/>
        <p:txBody>
          <a:bodyPr/>
          <a:lstStyle/>
          <a:p>
            <a:pPr marL="0" indent="0">
              <a:buNone/>
            </a:pPr>
            <a:r>
              <a:rPr lang="es-GT" dirty="0"/>
              <a:t>La mayor parte de las características cuantitativas cuando son </a:t>
            </a:r>
            <a:r>
              <a:rPr lang="es-GT" dirty="0" smtClean="0"/>
              <a:t>graficadas </a:t>
            </a:r>
            <a:r>
              <a:rPr lang="es-GT" dirty="0"/>
              <a:t>presentan una distribución normal, tal como lo indica Little y </a:t>
            </a:r>
            <a:r>
              <a:rPr lang="es-GT" dirty="0" err="1"/>
              <a:t>Hills</a:t>
            </a:r>
            <a:r>
              <a:rPr lang="es-GT" dirty="0"/>
              <a:t>, 1976, la mayoría de los datos biológicos al ser graficados en una curva de </a:t>
            </a:r>
            <a:r>
              <a:rPr lang="es-GT" dirty="0" smtClean="0"/>
              <a:t>frecuencia Esta </a:t>
            </a:r>
            <a:r>
              <a:rPr lang="es-GT" dirty="0"/>
              <a:t>curva se caracteriza porque puede ser descrita mediante solo dos parámetros, la media (medida de tendencia central y la desviación estándar (medida de dispersión). Ver figura 20 mostrando los datos de 10,000 cebollas de lecturas refractómétricas.</a:t>
            </a:r>
          </a:p>
          <a:p>
            <a:pPr marL="0" indent="0">
              <a:buNone/>
            </a:pPr>
            <a:endParaRPr lang="es-GT" dirty="0"/>
          </a:p>
        </p:txBody>
      </p:sp>
    </p:spTree>
    <p:extLst>
      <p:ext uri="{BB962C8B-B14F-4D97-AF65-F5344CB8AC3E}">
        <p14:creationId xmlns:p14="http://schemas.microsoft.com/office/powerpoint/2010/main" val="2707793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Curva de Gauss</a:t>
            </a:r>
            <a:endParaRPr lang="es-GT" dirty="0"/>
          </a:p>
        </p:txBody>
      </p:sp>
      <p:pic>
        <p:nvPicPr>
          <p:cNvPr id="4" name="Marcador de contenido 3" descr="Descripción: C:\Documents and Settings\user\Mis documentos\Mis imágenes\img118.jpg"/>
          <p:cNvPicPr>
            <a:picLocks noGrp="1"/>
          </p:cNvPicPr>
          <p:nvPr>
            <p:ph idx="1"/>
          </p:nvPr>
        </p:nvPicPr>
        <p:blipFill>
          <a:blip r:embed="rId2">
            <a:clrChange>
              <a:clrFrom>
                <a:srgbClr val="F0E3D0"/>
              </a:clrFrom>
              <a:clrTo>
                <a:srgbClr val="F0E3D0">
                  <a:alpha val="0"/>
                </a:srgbClr>
              </a:clrTo>
            </a:clrChange>
            <a:lum contrast="20000"/>
            <a:extLst>
              <a:ext uri="{28A0092B-C50C-407E-A947-70E740481C1C}">
                <a14:useLocalDpi xmlns:a14="http://schemas.microsoft.com/office/drawing/2010/main" val="0"/>
              </a:ext>
            </a:extLst>
          </a:blip>
          <a:srcRect t="47018" b="4074"/>
          <a:stretch>
            <a:fillRect/>
          </a:stretch>
        </p:blipFill>
        <p:spPr bwMode="auto">
          <a:xfrm>
            <a:off x="3755409" y="2711934"/>
            <a:ext cx="4681182" cy="3566036"/>
          </a:xfrm>
          <a:prstGeom prst="rect">
            <a:avLst/>
          </a:prstGeom>
          <a:noFill/>
          <a:ln>
            <a:noFill/>
          </a:ln>
        </p:spPr>
      </p:pic>
    </p:spTree>
    <p:extLst>
      <p:ext uri="{BB962C8B-B14F-4D97-AF65-F5344CB8AC3E}">
        <p14:creationId xmlns:p14="http://schemas.microsoft.com/office/powerpoint/2010/main" val="2888504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GT" b="1" dirty="0"/>
              <a:t>LA VARIABILIDAD EN LOS SISTEMAS BIOLÓGICOS</a:t>
            </a:r>
            <a:br>
              <a:rPr lang="es-GT" b="1" dirty="0"/>
            </a:br>
            <a:endParaRPr lang="es-GT" dirty="0"/>
          </a:p>
        </p:txBody>
      </p:sp>
      <p:sp>
        <p:nvSpPr>
          <p:cNvPr id="3" name="Marcador de contenido 2"/>
          <p:cNvSpPr>
            <a:spLocks noGrp="1"/>
          </p:cNvSpPr>
          <p:nvPr>
            <p:ph idx="1"/>
          </p:nvPr>
        </p:nvSpPr>
        <p:spPr>
          <a:xfrm>
            <a:off x="838200" y="1825624"/>
            <a:ext cx="10515600" cy="5032375"/>
          </a:xfrm>
        </p:spPr>
        <p:txBody>
          <a:bodyPr>
            <a:normAutofit lnSpcReduction="10000"/>
          </a:bodyPr>
          <a:lstStyle/>
          <a:p>
            <a:pPr marL="0" indent="0">
              <a:buNone/>
            </a:pPr>
            <a:r>
              <a:rPr lang="es-MX" dirty="0" smtClean="0"/>
              <a:t> </a:t>
            </a:r>
            <a:r>
              <a:rPr lang="es-MX" dirty="0" err="1"/>
              <a:t>Welsh</a:t>
            </a:r>
            <a:r>
              <a:rPr lang="es-MX" dirty="0"/>
              <a:t> (1981), indica que  teóricamente toda la variación en los sistemas biológicos pueden ser divididas en dos grandes categorías, a saber: las </a:t>
            </a:r>
            <a:r>
              <a:rPr lang="es-MX" b="1" dirty="0"/>
              <a:t>hereditarias o genéticas</a:t>
            </a:r>
            <a:r>
              <a:rPr lang="es-MX" dirty="0"/>
              <a:t> y </a:t>
            </a:r>
            <a:r>
              <a:rPr lang="es-MX" b="1" dirty="0"/>
              <a:t>las </a:t>
            </a:r>
            <a:r>
              <a:rPr lang="es-MX" b="1" dirty="0" smtClean="0"/>
              <a:t>ambientales.</a:t>
            </a:r>
          </a:p>
          <a:p>
            <a:pPr marL="0" indent="0">
              <a:buNone/>
            </a:pPr>
            <a:r>
              <a:rPr lang="es-GT" b="1" dirty="0"/>
              <a:t>EL FENOTIPO y EL </a:t>
            </a:r>
            <a:r>
              <a:rPr lang="es-GT" b="1" dirty="0" smtClean="0"/>
              <a:t>GENOTIPO</a:t>
            </a:r>
          </a:p>
          <a:p>
            <a:pPr marL="0" indent="0">
              <a:buNone/>
            </a:pPr>
            <a:r>
              <a:rPr lang="es-GT" b="1" dirty="0" smtClean="0"/>
              <a:t>Hemos indicado que F = G +  E</a:t>
            </a:r>
          </a:p>
          <a:p>
            <a:pPr marL="0" indent="0">
              <a:buNone/>
            </a:pPr>
            <a:r>
              <a:rPr lang="es-GT" b="1" dirty="0" smtClean="0"/>
              <a:t>El </a:t>
            </a:r>
            <a:r>
              <a:rPr lang="es-GT" b="1" dirty="0"/>
              <a:t>FENOTIPO</a:t>
            </a:r>
          </a:p>
          <a:p>
            <a:pPr marL="0" indent="0">
              <a:buNone/>
            </a:pPr>
            <a:r>
              <a:rPr lang="es-GT" dirty="0" smtClean="0"/>
              <a:t>Siendo </a:t>
            </a:r>
            <a:r>
              <a:rPr lang="es-GT" dirty="0"/>
              <a:t>que el Fenotipo, como indica </a:t>
            </a:r>
            <a:r>
              <a:rPr lang="es-GT" dirty="0" err="1"/>
              <a:t>Mariotti</a:t>
            </a:r>
            <a:r>
              <a:rPr lang="es-GT" dirty="0"/>
              <a:t>, 1986, es la expresión última del “genotipo” y es por tanto es el objeto de la medición y la base misma de la selección.</a:t>
            </a:r>
          </a:p>
          <a:p>
            <a:pPr marL="0" indent="0">
              <a:buNone/>
            </a:pPr>
            <a:r>
              <a:rPr lang="es-GT" dirty="0"/>
              <a:t>La representación del Fenotipo es </a:t>
            </a:r>
            <a:r>
              <a:rPr lang="es-GT" dirty="0" smtClean="0"/>
              <a:t> </a:t>
            </a:r>
            <a:r>
              <a:rPr lang="es-GT" dirty="0"/>
              <a:t>a través del siguiente modelo</a:t>
            </a:r>
            <a:r>
              <a:rPr lang="es-GT" dirty="0" smtClean="0"/>
              <a:t>:</a:t>
            </a:r>
          </a:p>
          <a:p>
            <a:pPr marL="0" indent="0">
              <a:buNone/>
            </a:pPr>
            <a:r>
              <a:rPr lang="es-GT" dirty="0"/>
              <a:t> </a:t>
            </a:r>
            <a:r>
              <a:rPr lang="es-GT" dirty="0" err="1"/>
              <a:t>Y</a:t>
            </a:r>
            <a:r>
              <a:rPr lang="es-GT" baseline="-25000" dirty="0" err="1"/>
              <a:t>ij</a:t>
            </a:r>
            <a:r>
              <a:rPr lang="es-GT" baseline="-25000" dirty="0"/>
              <a:t> </a:t>
            </a:r>
            <a:r>
              <a:rPr lang="es-GT" dirty="0"/>
              <a:t>= µ  +   G</a:t>
            </a:r>
            <a:r>
              <a:rPr lang="es-GT" baseline="-25000" dirty="0"/>
              <a:t>i</a:t>
            </a:r>
            <a:r>
              <a:rPr lang="es-GT" dirty="0"/>
              <a:t>  +   </a:t>
            </a:r>
            <a:r>
              <a:rPr lang="es-GT" dirty="0" err="1"/>
              <a:t>E</a:t>
            </a:r>
            <a:r>
              <a:rPr lang="es-GT" baseline="-25000" dirty="0" err="1"/>
              <a:t>j</a:t>
            </a:r>
            <a:r>
              <a:rPr lang="es-GT" baseline="-25000" dirty="0"/>
              <a:t>    </a:t>
            </a:r>
            <a:r>
              <a:rPr lang="es-GT" dirty="0"/>
              <a:t> +   </a:t>
            </a:r>
            <a:r>
              <a:rPr lang="es-GT" dirty="0" err="1"/>
              <a:t>GE</a:t>
            </a:r>
            <a:r>
              <a:rPr lang="es-GT" baseline="-25000" dirty="0" err="1"/>
              <a:t>ij</a:t>
            </a:r>
            <a:endParaRPr lang="es-GT" dirty="0"/>
          </a:p>
          <a:p>
            <a:pPr marL="0" indent="0">
              <a:buNone/>
            </a:pPr>
            <a:endParaRPr lang="es-GT" dirty="0" smtClean="0"/>
          </a:p>
          <a:p>
            <a:pPr marL="0" indent="0">
              <a:buNone/>
            </a:pPr>
            <a:endParaRPr lang="es-GT" dirty="0"/>
          </a:p>
          <a:p>
            <a:endParaRPr lang="es-GT" dirty="0"/>
          </a:p>
        </p:txBody>
      </p:sp>
    </p:spTree>
    <p:extLst>
      <p:ext uri="{BB962C8B-B14F-4D97-AF65-F5344CB8AC3E}">
        <p14:creationId xmlns:p14="http://schemas.microsoft.com/office/powerpoint/2010/main" val="3829214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08332"/>
          </a:xfrm>
        </p:spPr>
        <p:txBody>
          <a:bodyPr>
            <a:normAutofit fontScale="90000"/>
          </a:bodyPr>
          <a:lstStyle/>
          <a:p>
            <a:r>
              <a:rPr lang="es-GT" dirty="0" smtClean="0"/>
              <a:t>Modelo del Fenotipo</a:t>
            </a:r>
            <a:endParaRPr lang="es-GT" dirty="0"/>
          </a:p>
        </p:txBody>
      </p:sp>
      <p:sp>
        <p:nvSpPr>
          <p:cNvPr id="3" name="Marcador de contenido 2"/>
          <p:cNvSpPr>
            <a:spLocks noGrp="1"/>
          </p:cNvSpPr>
          <p:nvPr>
            <p:ph idx="1"/>
          </p:nvPr>
        </p:nvSpPr>
        <p:spPr>
          <a:xfrm>
            <a:off x="838200" y="1187355"/>
            <a:ext cx="10515600" cy="5527344"/>
          </a:xfrm>
        </p:spPr>
        <p:txBody>
          <a:bodyPr>
            <a:normAutofit fontScale="70000" lnSpcReduction="20000"/>
          </a:bodyPr>
          <a:lstStyle/>
          <a:p>
            <a:pPr marL="0" indent="0">
              <a:buNone/>
            </a:pPr>
            <a:r>
              <a:rPr lang="es-GT" dirty="0"/>
              <a:t>En este </a:t>
            </a:r>
            <a:r>
              <a:rPr lang="es-GT" dirty="0" err="1"/>
              <a:t>model</a:t>
            </a:r>
            <a:r>
              <a:rPr lang="es-GT" dirty="0"/>
              <a:t> </a:t>
            </a:r>
            <a:r>
              <a:rPr lang="es-GT" dirty="0" err="1"/>
              <a:t>GE</a:t>
            </a:r>
            <a:r>
              <a:rPr lang="es-GT" baseline="-25000" dirty="0" err="1"/>
              <a:t>ij</a:t>
            </a:r>
            <a:r>
              <a:rPr lang="es-GT" baseline="-25000" dirty="0"/>
              <a:t> </a:t>
            </a:r>
            <a:r>
              <a:rPr lang="es-GT" dirty="0"/>
              <a:t>representa los efectos particulares del genotipo i con el ambiente “j”.  Pero además del error, es necesario incluir el efecto de las localidades donde se experimenta (</a:t>
            </a:r>
            <a:r>
              <a:rPr lang="es-GT" dirty="0" err="1"/>
              <a:t>L</a:t>
            </a:r>
            <a:r>
              <a:rPr lang="es-GT" baseline="-25000" dirty="0" err="1"/>
              <a:t>j</a:t>
            </a:r>
            <a:r>
              <a:rPr lang="es-GT" dirty="0"/>
              <a:t>)  y la temporada agrícola (</a:t>
            </a:r>
            <a:r>
              <a:rPr lang="es-GT" dirty="0" err="1"/>
              <a:t>A</a:t>
            </a:r>
            <a:r>
              <a:rPr lang="es-GT" baseline="-25000" dirty="0" err="1"/>
              <a:t>k</a:t>
            </a:r>
            <a:r>
              <a:rPr lang="es-GT" dirty="0"/>
              <a:t>). Nuestro modelo para el fenotipo individual quedaría de la siguiente manera:</a:t>
            </a:r>
          </a:p>
          <a:p>
            <a:pPr marL="0" indent="0">
              <a:buNone/>
            </a:pPr>
            <a:r>
              <a:rPr lang="es-GT" b="1" dirty="0" err="1"/>
              <a:t>Y</a:t>
            </a:r>
            <a:r>
              <a:rPr lang="es-GT" b="1" baseline="-25000" dirty="0" err="1"/>
              <a:t>ijkl</a:t>
            </a:r>
            <a:r>
              <a:rPr lang="es-GT" b="1" baseline="-25000" dirty="0"/>
              <a:t> </a:t>
            </a:r>
            <a:r>
              <a:rPr lang="es-GT" b="1" dirty="0"/>
              <a:t>= µ  +   G</a:t>
            </a:r>
            <a:r>
              <a:rPr lang="es-GT" b="1" baseline="-25000" dirty="0"/>
              <a:t>i</a:t>
            </a:r>
            <a:r>
              <a:rPr lang="es-GT" b="1" dirty="0"/>
              <a:t>  +   </a:t>
            </a:r>
            <a:r>
              <a:rPr lang="es-GT" b="1" dirty="0" err="1"/>
              <a:t>Lj</a:t>
            </a:r>
            <a:r>
              <a:rPr lang="es-GT" b="1" dirty="0"/>
              <a:t>   +  </a:t>
            </a:r>
            <a:r>
              <a:rPr lang="es-GT" b="1" dirty="0" err="1"/>
              <a:t>Ak</a:t>
            </a:r>
            <a:r>
              <a:rPr lang="es-GT" b="1" dirty="0"/>
              <a:t>/</a:t>
            </a:r>
            <a:r>
              <a:rPr lang="es-GT" b="1" dirty="0" err="1"/>
              <a:t>Lj</a:t>
            </a:r>
            <a:r>
              <a:rPr lang="es-GT" b="1" dirty="0"/>
              <a:t>    +  </a:t>
            </a:r>
            <a:r>
              <a:rPr lang="es-GT" b="1" dirty="0" err="1"/>
              <a:t>GLij</a:t>
            </a:r>
            <a:r>
              <a:rPr lang="es-GT" b="1" dirty="0"/>
              <a:t>   +  (GA/L) </a:t>
            </a:r>
            <a:r>
              <a:rPr lang="es-GT" b="1" dirty="0" err="1"/>
              <a:t>ik</a:t>
            </a:r>
            <a:r>
              <a:rPr lang="es-GT" b="1" dirty="0"/>
              <a:t>  + </a:t>
            </a:r>
            <a:r>
              <a:rPr lang="es-GT" b="1" dirty="0" err="1"/>
              <a:t>ɛijkl</a:t>
            </a:r>
            <a:r>
              <a:rPr lang="es-GT" b="1" dirty="0"/>
              <a:t>  </a:t>
            </a:r>
          </a:p>
          <a:p>
            <a:pPr marL="0" indent="0">
              <a:buNone/>
            </a:pPr>
            <a:r>
              <a:rPr lang="es-GT" dirty="0" err="1" smtClean="0"/>
              <a:t>Y</a:t>
            </a:r>
            <a:r>
              <a:rPr lang="es-GT" baseline="-25000" dirty="0" err="1" smtClean="0"/>
              <a:t>ijkl</a:t>
            </a:r>
            <a:r>
              <a:rPr lang="es-GT" baseline="-25000" dirty="0" smtClean="0"/>
              <a:t> = </a:t>
            </a:r>
            <a:r>
              <a:rPr lang="es-GT" sz="5100" baseline="-25000" dirty="0"/>
              <a:t>Representa la expresión fenotípica del genotipo i, </a:t>
            </a:r>
            <a:r>
              <a:rPr lang="es-GT" dirty="0"/>
              <a:t>en la localidad j y en la temporada </a:t>
            </a:r>
            <a:endParaRPr lang="es-GT" dirty="0" smtClean="0"/>
          </a:p>
          <a:p>
            <a:pPr marL="0" indent="0">
              <a:buNone/>
            </a:pPr>
            <a:r>
              <a:rPr lang="es-GT" dirty="0" smtClean="0"/>
              <a:t>k</a:t>
            </a:r>
            <a:r>
              <a:rPr lang="es-GT" dirty="0"/>
              <a:t>, en la l-</a:t>
            </a:r>
            <a:r>
              <a:rPr lang="es-GT" dirty="0" err="1"/>
              <a:t>ésima</a:t>
            </a:r>
            <a:r>
              <a:rPr lang="es-GT" dirty="0"/>
              <a:t> medición.</a:t>
            </a:r>
          </a:p>
          <a:p>
            <a:pPr marL="0" indent="0">
              <a:buNone/>
            </a:pPr>
            <a:r>
              <a:rPr lang="es-GT" dirty="0" smtClean="0"/>
              <a:t>µ=  </a:t>
            </a:r>
            <a:r>
              <a:rPr lang="es-GT" dirty="0"/>
              <a:t>Se refiere al valor esperado de los “k” genotipos que conforman la población investigada.  </a:t>
            </a:r>
          </a:p>
          <a:p>
            <a:pPr marL="0" indent="0">
              <a:buNone/>
            </a:pPr>
            <a:r>
              <a:rPr lang="es-GT" dirty="0" smtClean="0"/>
              <a:t>G</a:t>
            </a:r>
            <a:r>
              <a:rPr lang="es-GT" baseline="-25000" dirty="0" smtClean="0"/>
              <a:t>i= </a:t>
            </a:r>
            <a:r>
              <a:rPr lang="es-GT" baseline="-25000" dirty="0"/>
              <a:t>Efecto de genotipo i.</a:t>
            </a:r>
            <a:endParaRPr lang="es-GT" dirty="0"/>
          </a:p>
          <a:p>
            <a:pPr marL="0" indent="0">
              <a:buNone/>
            </a:pPr>
            <a:r>
              <a:rPr lang="es-GT" dirty="0" err="1" smtClean="0"/>
              <a:t>Lj</a:t>
            </a:r>
            <a:r>
              <a:rPr lang="es-GT" dirty="0" smtClean="0"/>
              <a:t>= </a:t>
            </a:r>
            <a:r>
              <a:rPr lang="es-GT" dirty="0"/>
              <a:t>Efecto de la localidad j</a:t>
            </a:r>
          </a:p>
          <a:p>
            <a:pPr marL="0" indent="0">
              <a:buNone/>
            </a:pPr>
            <a:r>
              <a:rPr lang="es-GT" dirty="0" err="1" smtClean="0"/>
              <a:t>Ak</a:t>
            </a:r>
            <a:r>
              <a:rPr lang="es-GT" dirty="0" smtClean="0"/>
              <a:t>/</a:t>
            </a:r>
            <a:r>
              <a:rPr lang="es-GT" dirty="0" err="1" smtClean="0"/>
              <a:t>Lj</a:t>
            </a:r>
            <a:r>
              <a:rPr lang="es-GT" dirty="0" smtClean="0"/>
              <a:t>= </a:t>
            </a:r>
            <a:r>
              <a:rPr lang="es-GT" dirty="0"/>
              <a:t>El efecto particular de la temporada k dentro de la localidad j.   </a:t>
            </a:r>
          </a:p>
          <a:p>
            <a:pPr marL="0" indent="0">
              <a:buNone/>
            </a:pPr>
            <a:r>
              <a:rPr lang="es-GT" dirty="0" err="1" smtClean="0"/>
              <a:t>GLij</a:t>
            </a:r>
            <a:r>
              <a:rPr lang="es-GT" dirty="0" smtClean="0"/>
              <a:t>= </a:t>
            </a:r>
            <a:r>
              <a:rPr lang="es-GT" dirty="0"/>
              <a:t>Es la interacción del genotipo i con la localidad j, la que es constante para  esa localidad durante las temporadas de observación</a:t>
            </a:r>
          </a:p>
          <a:p>
            <a:pPr marL="0" indent="0">
              <a:buNone/>
            </a:pPr>
            <a:r>
              <a:rPr lang="es-GT" dirty="0"/>
              <a:t>(GA/L) </a:t>
            </a:r>
            <a:r>
              <a:rPr lang="es-GT" dirty="0" err="1"/>
              <a:t>ik</a:t>
            </a:r>
            <a:r>
              <a:rPr lang="es-GT" dirty="0"/>
              <a:t>  </a:t>
            </a:r>
            <a:r>
              <a:rPr lang="es-GT" dirty="0" smtClean="0"/>
              <a:t>= </a:t>
            </a:r>
            <a:r>
              <a:rPr lang="es-GT" dirty="0"/>
              <a:t>Representa la interacción del genotipo i con la temporada agrícola k dentro de la localidad  j.</a:t>
            </a:r>
          </a:p>
          <a:p>
            <a:pPr marL="0" indent="0">
              <a:buNone/>
            </a:pPr>
            <a:r>
              <a:rPr lang="es-GT" dirty="0" err="1" smtClean="0"/>
              <a:t>ɛijkl</a:t>
            </a:r>
            <a:r>
              <a:rPr lang="es-GT" dirty="0"/>
              <a:t>	</a:t>
            </a:r>
            <a:r>
              <a:rPr lang="es-GT" dirty="0" smtClean="0"/>
              <a:t>= </a:t>
            </a:r>
            <a:r>
              <a:rPr lang="es-GT" dirty="0"/>
              <a:t>Es el error de la medición</a:t>
            </a:r>
          </a:p>
          <a:p>
            <a:endParaRPr lang="es-GT" dirty="0"/>
          </a:p>
        </p:txBody>
      </p:sp>
    </p:spTree>
    <p:extLst>
      <p:ext uri="{BB962C8B-B14F-4D97-AF65-F5344CB8AC3E}">
        <p14:creationId xmlns:p14="http://schemas.microsoft.com/office/powerpoint/2010/main" val="2263806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El GENOTIPO</a:t>
            </a:r>
            <a:endParaRPr lang="es-GT" dirty="0"/>
          </a:p>
        </p:txBody>
      </p:sp>
      <p:sp>
        <p:nvSpPr>
          <p:cNvPr id="3" name="Marcador de contenido 2"/>
          <p:cNvSpPr>
            <a:spLocks noGrp="1"/>
          </p:cNvSpPr>
          <p:nvPr>
            <p:ph idx="1"/>
          </p:nvPr>
        </p:nvSpPr>
        <p:spPr/>
        <p:txBody>
          <a:bodyPr>
            <a:normAutofit fontScale="92500" lnSpcReduction="20000"/>
          </a:bodyPr>
          <a:lstStyle/>
          <a:p>
            <a:pPr marL="0" indent="0">
              <a:buNone/>
            </a:pPr>
            <a:r>
              <a:rPr lang="es-GT" dirty="0"/>
              <a:t>Como hemos indicado anteriormente en el modelo del fenotipo hemos identificado la contribución del genotipo con Gi (el arreglo de los genes en el individuo), sin embargo esto no es tan simple como parece. </a:t>
            </a:r>
          </a:p>
          <a:p>
            <a:pPr marL="0" indent="0">
              <a:buNone/>
            </a:pPr>
            <a:r>
              <a:rPr lang="es-GT" dirty="0" smtClean="0"/>
              <a:t>Expresado en varianzas:</a:t>
            </a:r>
          </a:p>
          <a:p>
            <a:pPr marL="0" indent="0">
              <a:buNone/>
            </a:pPr>
            <a:r>
              <a:rPr lang="es-GT" b="1" dirty="0"/>
              <a:t>VP= VG + VE + VGE</a:t>
            </a:r>
            <a:endParaRPr lang="es-GT" dirty="0"/>
          </a:p>
          <a:p>
            <a:endParaRPr lang="es-GT" dirty="0"/>
          </a:p>
          <a:p>
            <a:r>
              <a:rPr lang="es-GT" dirty="0"/>
              <a:t>VP: Variación fenotípica total para la población que está segregando.</a:t>
            </a:r>
          </a:p>
          <a:p>
            <a:r>
              <a:rPr lang="es-GT" dirty="0"/>
              <a:t>VG: Variación Genética que contribuye a la varianza fenotípica total</a:t>
            </a:r>
          </a:p>
          <a:p>
            <a:r>
              <a:rPr lang="es-GT" dirty="0"/>
              <a:t>VE: Contribución ambiental a la variación fenotípica total</a:t>
            </a:r>
          </a:p>
          <a:p>
            <a:r>
              <a:rPr lang="es-GT" dirty="0"/>
              <a:t>VGE: Variación asociada a las interacciones de los factores genéticos y ambientales</a:t>
            </a:r>
          </a:p>
          <a:p>
            <a:endParaRPr lang="es-GT" dirty="0"/>
          </a:p>
        </p:txBody>
      </p:sp>
    </p:spTree>
    <p:extLst>
      <p:ext uri="{BB962C8B-B14F-4D97-AF65-F5344CB8AC3E}">
        <p14:creationId xmlns:p14="http://schemas.microsoft.com/office/powerpoint/2010/main" val="2895705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Varianza Genotípica</a:t>
            </a:r>
            <a:endParaRPr lang="es-GT" dirty="0"/>
          </a:p>
        </p:txBody>
      </p:sp>
      <p:sp>
        <p:nvSpPr>
          <p:cNvPr id="3" name="Marcador de contenido 2"/>
          <p:cNvSpPr>
            <a:spLocks noGrp="1"/>
          </p:cNvSpPr>
          <p:nvPr>
            <p:ph idx="1"/>
          </p:nvPr>
        </p:nvSpPr>
        <p:spPr/>
        <p:txBody>
          <a:bodyPr>
            <a:normAutofit lnSpcReduction="10000"/>
          </a:bodyPr>
          <a:lstStyle/>
          <a:p>
            <a:r>
              <a:rPr lang="es-GT" dirty="0"/>
              <a:t>Adicionalmente la </a:t>
            </a:r>
            <a:r>
              <a:rPr lang="es-GT" b="1" dirty="0"/>
              <a:t>VG </a:t>
            </a:r>
            <a:r>
              <a:rPr lang="es-GT" dirty="0"/>
              <a:t> ha sido estudiada ampliamente y se ha determinado que esta varianza está determinada por tres componentes, a saber </a:t>
            </a:r>
          </a:p>
          <a:p>
            <a:r>
              <a:rPr lang="es-GT" b="1" dirty="0"/>
              <a:t>VG = VA + VD + VI</a:t>
            </a:r>
            <a:endParaRPr lang="es-GT" dirty="0"/>
          </a:p>
          <a:p>
            <a:pPr marL="0" indent="0">
              <a:buNone/>
            </a:pPr>
            <a:r>
              <a:rPr lang="es-GT" b="1" dirty="0" smtClean="0"/>
              <a:t>Varianza Genotípica  =  variación </a:t>
            </a:r>
            <a:r>
              <a:rPr lang="es-GT" b="1" dirty="0"/>
              <a:t>genética </a:t>
            </a:r>
            <a:r>
              <a:rPr lang="es-GT" b="1" dirty="0" smtClean="0"/>
              <a:t>aditiva + </a:t>
            </a:r>
            <a:r>
              <a:rPr lang="es-GT" dirty="0" smtClean="0"/>
              <a:t>varianza </a:t>
            </a:r>
            <a:r>
              <a:rPr lang="es-GT" dirty="0"/>
              <a:t>genética por </a:t>
            </a:r>
            <a:r>
              <a:rPr lang="es-GT" dirty="0" smtClean="0"/>
              <a:t>dominancia</a:t>
            </a:r>
            <a:r>
              <a:rPr lang="es-GT" b="1" dirty="0" smtClean="0"/>
              <a:t> +</a:t>
            </a:r>
            <a:r>
              <a:rPr lang="es-GT" b="1" dirty="0"/>
              <a:t> Variación genética por interacción </a:t>
            </a:r>
            <a:r>
              <a:rPr lang="es-GT" dirty="0"/>
              <a:t>(</a:t>
            </a:r>
            <a:r>
              <a:rPr lang="es-GT" b="1" dirty="0"/>
              <a:t>VI</a:t>
            </a:r>
            <a:r>
              <a:rPr lang="es-GT" dirty="0"/>
              <a:t>).</a:t>
            </a:r>
          </a:p>
          <a:p>
            <a:r>
              <a:rPr lang="es-GT" b="1" dirty="0"/>
              <a:t>Varianza Fenotípica Total </a:t>
            </a:r>
            <a:r>
              <a:rPr lang="es-GT" dirty="0"/>
              <a:t>tiene entonces los siguientes componentes de varianza:</a:t>
            </a:r>
          </a:p>
          <a:p>
            <a:endParaRPr lang="es-GT" dirty="0"/>
          </a:p>
          <a:p>
            <a:r>
              <a:rPr lang="es-GT" b="1" dirty="0"/>
              <a:t>VP = VA + VD + VI + VE + VGE</a:t>
            </a:r>
            <a:endParaRPr lang="es-GT" dirty="0"/>
          </a:p>
          <a:p>
            <a:pPr marL="0" indent="0">
              <a:buNone/>
            </a:pPr>
            <a:endParaRPr lang="es-GT" dirty="0"/>
          </a:p>
        </p:txBody>
      </p:sp>
    </p:spTree>
    <p:extLst>
      <p:ext uri="{BB962C8B-B14F-4D97-AF65-F5344CB8AC3E}">
        <p14:creationId xmlns:p14="http://schemas.microsoft.com/office/powerpoint/2010/main" val="1178987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62923"/>
          </a:xfrm>
        </p:spPr>
        <p:txBody>
          <a:bodyPr>
            <a:normAutofit fontScale="90000"/>
          </a:bodyPr>
          <a:lstStyle/>
          <a:p>
            <a:r>
              <a:rPr lang="es-GT" dirty="0" smtClean="0"/>
              <a:t>…Un problema</a:t>
            </a:r>
            <a:endParaRPr lang="es-GT" dirty="0"/>
          </a:p>
        </p:txBody>
      </p:sp>
      <p:sp>
        <p:nvSpPr>
          <p:cNvPr id="3" name="Marcador de contenido 2"/>
          <p:cNvSpPr>
            <a:spLocks noGrp="1"/>
          </p:cNvSpPr>
          <p:nvPr>
            <p:ph idx="1"/>
          </p:nvPr>
        </p:nvSpPr>
        <p:spPr>
          <a:xfrm>
            <a:off x="838200" y="1091820"/>
            <a:ext cx="10515600" cy="5636526"/>
          </a:xfrm>
        </p:spPr>
        <p:txBody>
          <a:bodyPr>
            <a:normAutofit fontScale="55000" lnSpcReduction="20000"/>
          </a:bodyPr>
          <a:lstStyle/>
          <a:p>
            <a:pPr algn="just"/>
            <a:r>
              <a:rPr lang="es-MX" sz="3300" dirty="0">
                <a:latin typeface="Arial" panose="020B0604020202020204" pitchFamily="34" charset="0"/>
                <a:cs typeface="Arial" panose="020B0604020202020204" pitchFamily="34" charset="0"/>
              </a:rPr>
              <a:t>Si bien esta primera etapa del desarrollo de la Genética, como ciencia, estuvo llena de disputas. La variación continua había sido objeto de estudio a finales del siglo XIX, por Galton y Colaboradores, y a pesar de no lograr descubrir su modo de transmisión, demostraron por medio del análisis de regresión que al menos era parcialmente heredable. Cuando se redescubren los trabajos de Mendel, estos investigadores no están dispuestos ha aceptar las sencillas proporciones mendelianas, y por otro lado la escuela Mendeliana, había asumido que la existencia de variabilidad continua, era una prueba de no heredabilidad del carácter.</a:t>
            </a:r>
          </a:p>
          <a:p>
            <a:pPr algn="just"/>
            <a:r>
              <a:rPr lang="es-MX" sz="3300" dirty="0">
                <a:latin typeface="Arial" panose="020B0604020202020204" pitchFamily="34" charset="0"/>
                <a:cs typeface="Arial" panose="020B0604020202020204" pitchFamily="34" charset="0"/>
              </a:rPr>
              <a:t>En 1906 </a:t>
            </a:r>
            <a:r>
              <a:rPr lang="es-MX" sz="3300" dirty="0" err="1">
                <a:latin typeface="Arial" panose="020B0604020202020204" pitchFamily="34" charset="0"/>
                <a:cs typeface="Arial" panose="020B0604020202020204" pitchFamily="34" charset="0"/>
              </a:rPr>
              <a:t>Yule</a:t>
            </a:r>
            <a:r>
              <a:rPr lang="es-MX" sz="3300" dirty="0">
                <a:latin typeface="Arial" panose="020B0604020202020204" pitchFamily="34" charset="0"/>
                <a:cs typeface="Arial" panose="020B0604020202020204" pitchFamily="34" charset="0"/>
              </a:rPr>
              <a:t> sugirió que no era necesario considerar contradictorios ambos tipos de herencia, si se postulaba la existencia de genes con efectos pequeños y semejantes para explicar la variación continua.</a:t>
            </a:r>
          </a:p>
          <a:p>
            <a:pPr algn="just"/>
            <a:r>
              <a:rPr lang="es-MX" sz="3300" dirty="0">
                <a:latin typeface="Arial" panose="020B0604020202020204" pitchFamily="34" charset="0"/>
                <a:cs typeface="Arial" panose="020B0604020202020204" pitchFamily="34" charset="0"/>
              </a:rPr>
              <a:t>Los trabajas siguientes de </a:t>
            </a:r>
            <a:r>
              <a:rPr lang="es-MX" sz="3300" dirty="0" err="1">
                <a:latin typeface="Arial" panose="020B0604020202020204" pitchFamily="34" charset="0"/>
                <a:cs typeface="Arial" panose="020B0604020202020204" pitchFamily="34" charset="0"/>
              </a:rPr>
              <a:t>Johansen</a:t>
            </a:r>
            <a:r>
              <a:rPr lang="es-MX" sz="3300" dirty="0">
                <a:latin typeface="Arial" panose="020B0604020202020204" pitchFamily="34" charset="0"/>
                <a:cs typeface="Arial" panose="020B0604020202020204" pitchFamily="34" charset="0"/>
              </a:rPr>
              <a:t> y Nilson-</a:t>
            </a:r>
            <a:r>
              <a:rPr lang="es-MX" sz="3300" dirty="0" err="1">
                <a:latin typeface="Arial" panose="020B0604020202020204" pitchFamily="34" charset="0"/>
                <a:cs typeface="Arial" panose="020B0604020202020204" pitchFamily="34" charset="0"/>
              </a:rPr>
              <a:t>Ehle</a:t>
            </a:r>
            <a:r>
              <a:rPr lang="es-MX" sz="3300" dirty="0">
                <a:latin typeface="Arial" panose="020B0604020202020204" pitchFamily="34" charset="0"/>
                <a:cs typeface="Arial" panose="020B0604020202020204" pitchFamily="34" charset="0"/>
              </a:rPr>
              <a:t> fueron un paso más hacia la reconciliación, aunque todavía no se llegó a aceptar un modelo general que incluya a ambos tipos de herencia.</a:t>
            </a:r>
          </a:p>
          <a:p>
            <a:pPr algn="just"/>
            <a:r>
              <a:rPr lang="es-MX" sz="3300" dirty="0">
                <a:latin typeface="Arial" panose="020B0604020202020204" pitchFamily="34" charset="0"/>
                <a:cs typeface="Arial" panose="020B0604020202020204" pitchFamily="34" charset="0"/>
              </a:rPr>
              <a:t>Hasta 1916 no se produce la reconciliación definitiva entre las dos Escuelas (biométrica y mendeliana), como consecuencia de los trabajos publicados por East, en los que logró demostrar que la herencia de caracteres cuantitativos podría ser explicada por la segregación de varios genes con efectos semejantes (hipótesis del factor múltiple).</a:t>
            </a:r>
          </a:p>
          <a:p>
            <a:pPr algn="just"/>
            <a:r>
              <a:rPr lang="es-MX" sz="3300" dirty="0">
                <a:latin typeface="Arial" panose="020B0604020202020204" pitchFamily="34" charset="0"/>
                <a:cs typeface="Arial" panose="020B0604020202020204" pitchFamily="34" charset="0"/>
              </a:rPr>
              <a:t>En paralelo con la controversia entre las escuelas biométrica y mendeliana se desarrollaron los principios fundamentales de la Genética de Poblaciones. En 1908, Hardy, en Inglaterra y </a:t>
            </a:r>
            <a:r>
              <a:rPr lang="es-MX" sz="3300" dirty="0" err="1">
                <a:latin typeface="Arial" panose="020B0604020202020204" pitchFamily="34" charset="0"/>
                <a:cs typeface="Arial" panose="020B0604020202020204" pitchFamily="34" charset="0"/>
              </a:rPr>
              <a:t>Weimberg</a:t>
            </a:r>
            <a:r>
              <a:rPr lang="es-MX" sz="3300" dirty="0">
                <a:latin typeface="Arial" panose="020B0604020202020204" pitchFamily="34" charset="0"/>
                <a:cs typeface="Arial" panose="020B0604020202020204" pitchFamily="34" charset="0"/>
              </a:rPr>
              <a:t>, en Alemania demuestran que las frecuencias génicas no dependen de factores tales como la dominancia y la </a:t>
            </a:r>
            <a:r>
              <a:rPr lang="es-MX" sz="3300" dirty="0" err="1">
                <a:latin typeface="Arial" panose="020B0604020202020204" pitchFamily="34" charset="0"/>
                <a:cs typeface="Arial" panose="020B0604020202020204" pitchFamily="34" charset="0"/>
              </a:rPr>
              <a:t>recesividad</a:t>
            </a:r>
            <a:r>
              <a:rPr lang="es-MX" sz="3300" dirty="0">
                <a:latin typeface="Arial" panose="020B0604020202020204" pitchFamily="34" charset="0"/>
                <a:cs typeface="Arial" panose="020B0604020202020204" pitchFamily="34" charset="0"/>
              </a:rPr>
              <a:t> sino que, bajo ciertas condiciones permanecen esencialmente invariables.</a:t>
            </a:r>
          </a:p>
          <a:p>
            <a:pPr algn="just"/>
            <a:r>
              <a:rPr lang="es-MX" sz="3300" dirty="0">
                <a:latin typeface="Arial" panose="020B0604020202020204" pitchFamily="34" charset="0"/>
                <a:cs typeface="Arial" panose="020B0604020202020204" pitchFamily="34" charset="0"/>
              </a:rPr>
              <a:t>Esta "ley de equilibrio" de Hardy-</a:t>
            </a:r>
            <a:r>
              <a:rPr lang="es-MX" sz="3300" dirty="0" err="1">
                <a:latin typeface="Arial" panose="020B0604020202020204" pitchFamily="34" charset="0"/>
                <a:cs typeface="Arial" panose="020B0604020202020204" pitchFamily="34" charset="0"/>
              </a:rPr>
              <a:t>Weimberg</a:t>
            </a:r>
            <a:r>
              <a:rPr lang="es-MX" sz="3300" dirty="0">
                <a:latin typeface="Arial" panose="020B0604020202020204" pitchFamily="34" charset="0"/>
                <a:cs typeface="Arial" panose="020B0604020202020204" pitchFamily="34" charset="0"/>
              </a:rPr>
              <a:t> constituye el teorema básico de la genética de poblaciones, rama de la Genética que está conectada o incluso puede considerarse como base fundamental de la Genética evolutiva.</a:t>
            </a:r>
          </a:p>
          <a:p>
            <a:endParaRPr lang="es-GT" dirty="0"/>
          </a:p>
        </p:txBody>
      </p:sp>
    </p:spTree>
    <p:extLst>
      <p:ext uri="{BB962C8B-B14F-4D97-AF65-F5344CB8AC3E}">
        <p14:creationId xmlns:p14="http://schemas.microsoft.com/office/powerpoint/2010/main" val="364010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49275"/>
          </a:xfrm>
        </p:spPr>
        <p:txBody>
          <a:bodyPr>
            <a:normAutofit fontScale="90000"/>
          </a:bodyPr>
          <a:lstStyle/>
          <a:p>
            <a:r>
              <a:rPr lang="es-GT" sz="3600" dirty="0" smtClean="0"/>
              <a:t>Comparación entre rasgos cualitativos y cuantitativos</a:t>
            </a:r>
            <a:endParaRPr lang="es-GT" sz="36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712962336"/>
              </p:ext>
            </p:extLst>
          </p:nvPr>
        </p:nvGraphicFramePr>
        <p:xfrm>
          <a:off x="1037231" y="1555844"/>
          <a:ext cx="9580728" cy="4995080"/>
        </p:xfrm>
        <a:graphic>
          <a:graphicData uri="http://schemas.openxmlformats.org/drawingml/2006/table">
            <a:tbl>
              <a:tblPr firstRow="1" firstCol="1" bandRow="1"/>
              <a:tblGrid>
                <a:gridCol w="4789839">
                  <a:extLst>
                    <a:ext uri="{9D8B030D-6E8A-4147-A177-3AD203B41FA5}">
                      <a16:colId xmlns:a16="http://schemas.microsoft.com/office/drawing/2014/main" val="961605752"/>
                    </a:ext>
                  </a:extLst>
                </a:gridCol>
                <a:gridCol w="4790889">
                  <a:extLst>
                    <a:ext uri="{9D8B030D-6E8A-4147-A177-3AD203B41FA5}">
                      <a16:colId xmlns:a16="http://schemas.microsoft.com/office/drawing/2014/main" val="763874730"/>
                    </a:ext>
                  </a:extLst>
                </a:gridCol>
              </a:tblGrid>
              <a:tr h="416256">
                <a:tc>
                  <a:txBody>
                    <a:bodyPr/>
                    <a:lstStyle/>
                    <a:p>
                      <a:pPr algn="just">
                        <a:lnSpc>
                          <a:spcPct val="105000"/>
                        </a:lnSpc>
                        <a:spcAft>
                          <a:spcPts val="800"/>
                        </a:spcAft>
                      </a:pPr>
                      <a:r>
                        <a:rPr lang="es-GT" sz="1800" b="1">
                          <a:effectLst/>
                          <a:latin typeface="Arial" panose="020B0604020202020204" pitchFamily="34" charset="0"/>
                          <a:ea typeface="Times New Roman" panose="02020603050405020304" pitchFamily="18" charset="0"/>
                          <a:cs typeface="Times New Roman" panose="02020603050405020304" pitchFamily="18" charset="0"/>
                        </a:rPr>
                        <a:t>Genética o Herencia Cualitativa</a:t>
                      </a:r>
                      <a:endParaRPr lang="es-G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800" b="1">
                          <a:effectLst/>
                          <a:latin typeface="Arial" panose="020B0604020202020204" pitchFamily="34" charset="0"/>
                          <a:ea typeface="Times New Roman" panose="02020603050405020304" pitchFamily="18" charset="0"/>
                          <a:cs typeface="Times New Roman" panose="02020603050405020304" pitchFamily="18" charset="0"/>
                        </a:rPr>
                        <a:t>Genética o Herencia Cuantitativa</a:t>
                      </a:r>
                      <a:endParaRPr lang="es-G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719024"/>
                  </a:ext>
                </a:extLst>
              </a:tr>
              <a:tr h="832514">
                <a:tc>
                  <a:txBody>
                    <a:bodyPr/>
                    <a:lstStyle/>
                    <a:p>
                      <a:pPr algn="just">
                        <a:lnSpc>
                          <a:spcPct val="105000"/>
                        </a:lnSpc>
                        <a:spcAft>
                          <a:spcPts val="800"/>
                        </a:spcAft>
                      </a:pPr>
                      <a:r>
                        <a:rPr lang="es-GT" sz="1800">
                          <a:effectLst/>
                          <a:latin typeface="Arial" panose="020B0604020202020204" pitchFamily="34" charset="0"/>
                          <a:ea typeface="Times New Roman" panose="02020603050405020304" pitchFamily="18" charset="0"/>
                          <a:cs typeface="Times New Roman" panose="02020603050405020304" pitchFamily="18" charset="0"/>
                        </a:rPr>
                        <a:t>Está determinada por uno o pocos genes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800">
                          <a:effectLst/>
                          <a:latin typeface="Arial" panose="020B0604020202020204" pitchFamily="34" charset="0"/>
                          <a:ea typeface="Times New Roman" panose="02020603050405020304" pitchFamily="18" charset="0"/>
                          <a:cs typeface="Times New Roman" panose="02020603050405020304" pitchFamily="18" charset="0"/>
                        </a:rPr>
                        <a:t>Está determinada por muchos genes (poligenes)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544058"/>
                  </a:ext>
                </a:extLst>
              </a:tr>
              <a:tr h="416256">
                <a:tc>
                  <a:txBody>
                    <a:bodyPr/>
                    <a:lstStyle/>
                    <a:p>
                      <a:pPr algn="just">
                        <a:lnSpc>
                          <a:spcPct val="105000"/>
                        </a:lnSpc>
                        <a:spcAft>
                          <a:spcPts val="800"/>
                        </a:spcAft>
                      </a:pPr>
                      <a:r>
                        <a:rPr lang="es-GT" sz="1800">
                          <a:effectLst/>
                          <a:latin typeface="Arial" panose="020B0604020202020204" pitchFamily="34" charset="0"/>
                          <a:ea typeface="Times New Roman" panose="02020603050405020304" pitchFamily="18" charset="0"/>
                          <a:cs typeface="Times New Roman" panose="02020603050405020304" pitchFamily="18" charset="0"/>
                        </a:rPr>
                        <a:t>Expresan una variación discontínua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800">
                          <a:effectLst/>
                          <a:latin typeface="Arial" panose="020B0604020202020204" pitchFamily="34" charset="0"/>
                          <a:ea typeface="Times New Roman" panose="02020603050405020304" pitchFamily="18" charset="0"/>
                          <a:cs typeface="Times New Roman" panose="02020603050405020304" pitchFamily="18" charset="0"/>
                        </a:rPr>
                        <a:t>Expresan una variación Contínua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891777"/>
                  </a:ext>
                </a:extLst>
              </a:tr>
              <a:tr h="416256">
                <a:tc>
                  <a:txBody>
                    <a:bodyPr/>
                    <a:lstStyle/>
                    <a:p>
                      <a:pPr algn="just">
                        <a:lnSpc>
                          <a:spcPct val="105000"/>
                        </a:lnSpc>
                        <a:spcAft>
                          <a:spcPts val="800"/>
                        </a:spcAft>
                      </a:pPr>
                      <a:r>
                        <a:rPr lang="es-GT" sz="1800">
                          <a:effectLst/>
                          <a:latin typeface="Arial" panose="020B0604020202020204" pitchFamily="34" charset="0"/>
                          <a:ea typeface="Times New Roman" panose="02020603050405020304" pitchFamily="18" charset="0"/>
                          <a:cs typeface="Times New Roman" panose="02020603050405020304" pitchFamily="18" charset="0"/>
                        </a:rPr>
                        <a:t>No es afectada por el ambiente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800">
                          <a:effectLst/>
                          <a:latin typeface="Arial" panose="020B0604020202020204" pitchFamily="34" charset="0"/>
                          <a:ea typeface="Times New Roman" panose="02020603050405020304" pitchFamily="18" charset="0"/>
                          <a:cs typeface="Times New Roman" panose="02020603050405020304" pitchFamily="18" charset="0"/>
                        </a:rPr>
                        <a:t>Está influenciada por el ambiente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057866"/>
                  </a:ext>
                </a:extLst>
              </a:tr>
              <a:tr h="416256">
                <a:tc>
                  <a:txBody>
                    <a:bodyPr/>
                    <a:lstStyle/>
                    <a:p>
                      <a:pPr algn="just">
                        <a:lnSpc>
                          <a:spcPct val="105000"/>
                        </a:lnSpc>
                        <a:spcAft>
                          <a:spcPts val="800"/>
                        </a:spcAft>
                      </a:pPr>
                      <a:r>
                        <a:rPr lang="es-GT" sz="1800">
                          <a:effectLst/>
                          <a:latin typeface="Arial" panose="020B0604020202020204" pitchFamily="34" charset="0"/>
                          <a:ea typeface="Times New Roman" panose="02020603050405020304" pitchFamily="18" charset="0"/>
                          <a:cs typeface="Times New Roman" panose="02020603050405020304" pitchFamily="18" charset="0"/>
                        </a:rPr>
                        <a:t>Efectos genéticos es la dominancia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800">
                          <a:effectLst/>
                          <a:latin typeface="Arial" panose="020B0604020202020204" pitchFamily="34" charset="0"/>
                          <a:ea typeface="Times New Roman" panose="02020603050405020304" pitchFamily="18" charset="0"/>
                          <a:cs typeface="Times New Roman" panose="02020603050405020304" pitchFamily="18" charset="0"/>
                        </a:rPr>
                        <a:t>Efecto de aditividad codominancia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300534"/>
                  </a:ext>
                </a:extLst>
              </a:tr>
              <a:tr h="832514">
                <a:tc>
                  <a:txBody>
                    <a:bodyPr/>
                    <a:lstStyle/>
                    <a:p>
                      <a:pPr algn="just">
                        <a:lnSpc>
                          <a:spcPct val="105000"/>
                        </a:lnSpc>
                        <a:spcAft>
                          <a:spcPts val="800"/>
                        </a:spcAft>
                      </a:pPr>
                      <a:r>
                        <a:rPr lang="es-GT" sz="1800">
                          <a:effectLst/>
                          <a:latin typeface="Arial" panose="020B0604020202020204" pitchFamily="34" charset="0"/>
                          <a:ea typeface="Times New Roman" panose="02020603050405020304" pitchFamily="18" charset="0"/>
                          <a:cs typeface="Times New Roman" panose="02020603050405020304" pitchFamily="18" charset="0"/>
                        </a:rPr>
                        <a:t>Pruebas no paramétricas como la de Chi Cuadrado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800">
                          <a:effectLst/>
                          <a:latin typeface="Arial" panose="020B0604020202020204" pitchFamily="34" charset="0"/>
                          <a:ea typeface="Times New Roman" panose="02020603050405020304" pitchFamily="18" charset="0"/>
                          <a:cs typeface="Times New Roman" panose="02020603050405020304" pitchFamily="18" charset="0"/>
                        </a:rPr>
                        <a:t>Pruebas paramétricas de poblaciones: la media y la varianza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883296"/>
                  </a:ext>
                </a:extLst>
              </a:tr>
              <a:tr h="832514">
                <a:tc>
                  <a:txBody>
                    <a:bodyPr/>
                    <a:lstStyle/>
                    <a:p>
                      <a:pPr algn="just">
                        <a:lnSpc>
                          <a:spcPct val="105000"/>
                        </a:lnSpc>
                        <a:spcAft>
                          <a:spcPts val="800"/>
                        </a:spcAft>
                      </a:pPr>
                      <a:r>
                        <a:rPr lang="es-GT" sz="1800">
                          <a:effectLst/>
                          <a:latin typeface="Arial" panose="020B0604020202020204" pitchFamily="34" charset="0"/>
                          <a:ea typeface="Times New Roman" panose="02020603050405020304" pitchFamily="18" charset="0"/>
                          <a:cs typeface="Times New Roman" panose="02020603050405020304" pitchFamily="18" charset="0"/>
                        </a:rPr>
                        <a:t>Se estudian con apareamientos individuales y sus progenies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800">
                          <a:effectLst/>
                          <a:latin typeface="Arial" panose="020B0604020202020204" pitchFamily="34" charset="0"/>
                          <a:ea typeface="Times New Roman" panose="02020603050405020304" pitchFamily="18" charset="0"/>
                          <a:cs typeface="Times New Roman" panose="02020603050405020304" pitchFamily="18" charset="0"/>
                        </a:rPr>
                        <a:t>Se estudian poblaciones y todos los posibles cruzamientos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058129"/>
                  </a:ext>
                </a:extLst>
              </a:tr>
              <a:tr h="832514">
                <a:tc>
                  <a:txBody>
                    <a:bodyPr/>
                    <a:lstStyle/>
                    <a:p>
                      <a:pPr algn="just">
                        <a:lnSpc>
                          <a:spcPct val="105000"/>
                        </a:lnSpc>
                        <a:spcAft>
                          <a:spcPts val="800"/>
                        </a:spcAft>
                      </a:pPr>
                      <a:r>
                        <a:rPr lang="es-GT" sz="1800">
                          <a:effectLst/>
                          <a:latin typeface="Arial" panose="020B0604020202020204" pitchFamily="34" charset="0"/>
                          <a:ea typeface="Times New Roman" panose="02020603050405020304" pitchFamily="18" charset="0"/>
                          <a:cs typeface="Times New Roman" panose="02020603050405020304" pitchFamily="18" charset="0"/>
                        </a:rPr>
                        <a:t>El Análisis se realiza por medio de proporciones y relaciones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800" dirty="0">
                          <a:effectLst/>
                          <a:latin typeface="Arial" panose="020B0604020202020204" pitchFamily="34" charset="0"/>
                          <a:ea typeface="Times New Roman" panose="02020603050405020304" pitchFamily="18" charset="0"/>
                          <a:cs typeface="Times New Roman" panose="02020603050405020304" pitchFamily="18" charset="0"/>
                        </a:rPr>
                        <a:t>El análisis es de tipo estadístico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534422"/>
                  </a:ext>
                </a:extLst>
              </a:tr>
            </a:tbl>
          </a:graphicData>
        </a:graphic>
      </p:graphicFrame>
    </p:spTree>
    <p:extLst>
      <p:ext uri="{BB962C8B-B14F-4D97-AF65-F5344CB8AC3E}">
        <p14:creationId xmlns:p14="http://schemas.microsoft.com/office/powerpoint/2010/main" val="3127811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Variación continua y discontinua</a:t>
            </a:r>
            <a:endParaRPr lang="es-GT" dirty="0"/>
          </a:p>
        </p:txBody>
      </p:sp>
      <p:pic>
        <p:nvPicPr>
          <p:cNvPr id="3074" name="Picture 2" descr="Genetica caracteres cuantitativos - Apuntes de Genética - Docsit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36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9 Mecanismos De Evolució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3" name="Imagen 2"/>
          <p:cNvPicPr>
            <a:picLocks noChangeAspect="1"/>
          </p:cNvPicPr>
          <p:nvPr/>
        </p:nvPicPr>
        <p:blipFill>
          <a:blip r:embed="rId2"/>
          <a:stretch>
            <a:fillRect/>
          </a:stretch>
        </p:blipFill>
        <p:spPr>
          <a:xfrm>
            <a:off x="2333767" y="583697"/>
            <a:ext cx="7560859" cy="5663346"/>
          </a:xfrm>
          <a:prstGeom prst="rect">
            <a:avLst/>
          </a:prstGeom>
        </p:spPr>
      </p:pic>
    </p:spTree>
    <p:extLst>
      <p:ext uri="{BB962C8B-B14F-4D97-AF65-F5344CB8AC3E}">
        <p14:creationId xmlns:p14="http://schemas.microsoft.com/office/powerpoint/2010/main" val="2921217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702257" y="941490"/>
            <a:ext cx="7725752" cy="5786856"/>
          </a:xfrm>
          <a:prstGeom prst="rect">
            <a:avLst/>
          </a:prstGeom>
        </p:spPr>
      </p:pic>
    </p:spTree>
    <p:extLst>
      <p:ext uri="{BB962C8B-B14F-4D97-AF65-F5344CB8AC3E}">
        <p14:creationId xmlns:p14="http://schemas.microsoft.com/office/powerpoint/2010/main" val="1807382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615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7"/>
          <p:cNvPicPr preferRelativeResize="0"/>
          <p:nvPr/>
        </p:nvPicPr>
        <p:blipFill rotWithShape="1">
          <a:blip r:embed="rId3">
            <a:alphaModFix/>
          </a:blip>
          <a:srcRect/>
          <a:stretch/>
        </p:blipFill>
        <p:spPr>
          <a:xfrm>
            <a:off x="1595438" y="76200"/>
            <a:ext cx="9001125" cy="6705600"/>
          </a:xfrm>
          <a:prstGeom prst="rect">
            <a:avLst/>
          </a:prstGeom>
          <a:noFill/>
          <a:ln>
            <a:noFill/>
          </a:ln>
        </p:spPr>
      </p:pic>
    </p:spTree>
    <p:extLst>
      <p:ext uri="{BB962C8B-B14F-4D97-AF65-F5344CB8AC3E}">
        <p14:creationId xmlns:p14="http://schemas.microsoft.com/office/powerpoint/2010/main" val="699922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8666</TotalTime>
  <Words>1486</Words>
  <Application>Microsoft Office PowerPoint</Application>
  <PresentationFormat>Panorámica</PresentationFormat>
  <Paragraphs>95</Paragraphs>
  <Slides>27</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Calibri Light</vt:lpstr>
      <vt:lpstr>Times New Roman</vt:lpstr>
      <vt:lpstr>Tema de Office</vt:lpstr>
      <vt:lpstr>UNIDAD VII EL MEJORAMIENTO GENÉTICO DE LAS PLANTAS.</vt:lpstr>
      <vt:lpstr>Un problema de discusión en la Biología</vt:lpstr>
      <vt:lpstr>…Un problema</vt:lpstr>
      <vt:lpstr>Comparación entre rasgos cualitativos y cuantitativos</vt:lpstr>
      <vt:lpstr>Variación continua y discontinua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Video herencia cuantitativa</vt:lpstr>
      <vt:lpstr>Profundizar sobre un ejemplo de un carácter  métrico con su datos y estadísticos y su curva normal</vt:lpstr>
      <vt:lpstr>Presentación de PowerPoint</vt:lpstr>
      <vt:lpstr>Presentación de PowerPoint</vt:lpstr>
      <vt:lpstr>Presentación de PowerPoint</vt:lpstr>
      <vt:lpstr>…caracteres métricos</vt:lpstr>
      <vt:lpstr>Ejemplo de un carácter métrico: : La altura en pulgadas de 120 arboles de hule a los 107 días de plantados aparecen en el siguiente cuadro. Tomado de Gardner, E.J. 1990.  </vt:lpstr>
      <vt:lpstr>Pasos  a seguir para el análisis de la característica altura en pulgadas de arboles de hule a los 107 días de plantados. Tomado de Gardner, E.J. 1990. </vt:lpstr>
      <vt:lpstr>Cálculos de los estadísticos más importantes</vt:lpstr>
      <vt:lpstr>…caracteres métricos</vt:lpstr>
      <vt:lpstr>Curva de Gauss</vt:lpstr>
      <vt:lpstr>LA VARIABILIDAD EN LOS SISTEMAS BIOLÓGICOS </vt:lpstr>
      <vt:lpstr>Modelo del Fenotipo</vt:lpstr>
      <vt:lpstr>El GENOTIPO</vt:lpstr>
      <vt:lpstr>Varianza Genotípica</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 Inc.</dc:creator>
  <cp:lastModifiedBy>HP Inc.</cp:lastModifiedBy>
  <cp:revision>26</cp:revision>
  <dcterms:created xsi:type="dcterms:W3CDTF">2019-10-23T21:47:37Z</dcterms:created>
  <dcterms:modified xsi:type="dcterms:W3CDTF">2020-10-16T18:24:29Z</dcterms:modified>
</cp:coreProperties>
</file>